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5" r:id="rId4"/>
  </p:sldMasterIdLst>
  <p:notesMasterIdLst>
    <p:notesMasterId r:id="rId17"/>
  </p:notesMasterIdLst>
  <p:sldIdLst>
    <p:sldId id="356" r:id="rId5"/>
    <p:sldId id="357" r:id="rId6"/>
    <p:sldId id="358" r:id="rId7"/>
    <p:sldId id="359" r:id="rId8"/>
    <p:sldId id="310" r:id="rId9"/>
    <p:sldId id="340" r:id="rId10"/>
    <p:sldId id="349" r:id="rId11"/>
    <p:sldId id="350" r:id="rId12"/>
    <p:sldId id="341" r:id="rId13"/>
    <p:sldId id="344" r:id="rId14"/>
    <p:sldId id="353" r:id="rId15"/>
    <p:sldId id="361" r:id="rId16"/>
    <p:sldId id="360" r:id="rId18"/>
    <p:sldId id="363" r:id="rId19"/>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2ED9"/>
    <a:srgbClr val="88387D"/>
    <a:srgbClr val="000099"/>
    <a:srgbClr val="00FFFF"/>
    <a:srgbClr val="660066"/>
    <a:srgbClr val="008A3E"/>
    <a:srgbClr val="99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4"/>
    <p:restoredTop sz="93639"/>
  </p:normalViewPr>
  <p:slideViewPr>
    <p:cSldViewPr showGuides="1">
      <p:cViewPr varScale="1">
        <p:scale>
          <a:sx n="68" d="100"/>
          <a:sy n="68" d="100"/>
        </p:scale>
        <p:origin x="1264" y="52"/>
      </p:cViewPr>
      <p:guideLst>
        <p:guide orient="horz" pos="2160"/>
        <p:guide pos="2840"/>
      </p:guideLst>
    </p:cSldViewPr>
  </p:slideViewPr>
  <p:notesTextViewPr>
    <p:cViewPr>
      <p:scale>
        <a:sx n="100" d="100"/>
        <a:sy n="100" d="100"/>
      </p:scale>
      <p:origin x="0" y="0"/>
    </p:cViewPr>
  </p:notesTextViewPr>
  <p:sorterViewPr showFormatting="0">
    <p:cViewPr>
      <p:scale>
        <a:sx n="66" d="100"/>
        <a:sy n="66" d="100"/>
      </p:scale>
      <p:origin x="0" y="104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notesMaster" Target="notesMasters/notesMaster1.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3A931A45-D6D2-4238-BD43-6C0EE1330387}" type="slidenum">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121897" tIns="121897" rIns="121897" bIns="121897"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6492875"/>
            <a:ext cx="2133600" cy="365125"/>
          </a:xfrm>
          <a:prstGeom prst="rect">
            <a:avLst/>
          </a:prstGeom>
        </p:spPr>
        <p:txBody>
          <a:bodyPr/>
          <a:lstStyle/>
          <a:p>
            <a:fld id="{CF8F6668-2E51-422E-B119-8531E00EBE05}" type="datetime1">
              <a:rPr lang="zh-CN" altLang="en-US" smtClean="0"/>
            </a:fld>
            <a:endParaRPr lang="zh-CN" altLang="en-US"/>
          </a:p>
        </p:txBody>
      </p:sp>
      <p:sp>
        <p:nvSpPr>
          <p:cNvPr id="5" name="页脚占位符 4"/>
          <p:cNvSpPr>
            <a:spLocks noGrp="1"/>
          </p:cNvSpPr>
          <p:nvPr>
            <p:ph type="ftr" sz="quarter" idx="11"/>
          </p:nvPr>
        </p:nvSpPr>
        <p:spPr>
          <a:xfrm>
            <a:off x="3124200" y="6356351"/>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8" y="6501343"/>
            <a:ext cx="364147" cy="365125"/>
          </a:xfrm>
          <a:prstGeom prst="rect">
            <a:avLst/>
          </a:prstGeom>
        </p:spPr>
        <p:txBody>
          <a:bodyPr/>
          <a:lstStyle/>
          <a:p>
            <a:fld id="{FB851DA4-9CCF-4E60-BC8E-8CAEAF5A4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121897" tIns="121897" rIns="121897" bIns="121897"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121897" tIns="121897" rIns="121897" bIns="121897"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6492875"/>
            <a:ext cx="2133600" cy="365125"/>
          </a:xfrm>
          <a:prstGeom prst="rect">
            <a:avLst/>
          </a:prstGeom>
        </p:spPr>
        <p:txBody>
          <a:bodyPr/>
          <a:lstStyle/>
          <a:p>
            <a:fld id="{CF8F6668-2E51-422E-B119-8531E00EBE05}" type="datetime1">
              <a:rPr lang="zh-CN" altLang="en-US" smtClean="0"/>
            </a:fld>
            <a:endParaRPr lang="zh-CN" altLang="en-US"/>
          </a:p>
        </p:txBody>
      </p:sp>
      <p:sp>
        <p:nvSpPr>
          <p:cNvPr id="5" name="页脚占位符 4"/>
          <p:cNvSpPr>
            <a:spLocks noGrp="1"/>
          </p:cNvSpPr>
          <p:nvPr>
            <p:ph type="ftr" sz="quarter" idx="11"/>
          </p:nvPr>
        </p:nvSpPr>
        <p:spPr>
          <a:xfrm>
            <a:off x="3124200" y="6356351"/>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8" y="6501343"/>
            <a:ext cx="364147" cy="365125"/>
          </a:xfrm>
          <a:prstGeom prst="rect">
            <a:avLst/>
          </a:prstGeom>
        </p:spPr>
        <p:txBody>
          <a:bodyPr/>
          <a:lstStyle/>
          <a:p>
            <a:fld id="{FB851DA4-9CCF-4E60-BC8E-8CAEAF5A4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4" Type="http://schemas.openxmlformats.org/officeDocument/2006/relationships/theme" Target="../theme/theme3.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433AFD80-63BC-4DBF-99BF-2D7145CD6850}"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png"/><Relationship Id="rId10" Type="http://schemas.openxmlformats.org/officeDocument/2006/relationships/notesSlide" Target="../notesSlides/notesSlide1.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png"/><Relationship Id="rId10" Type="http://schemas.openxmlformats.org/officeDocument/2006/relationships/notesSlide" Target="../notesSlides/notesSlide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48x2048 Mellow Apricot Solid Color Backgroun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802" y="1"/>
            <a:ext cx="907519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3"/>
          <p:cNvSpPr/>
          <p:nvPr/>
        </p:nvSpPr>
        <p:spPr>
          <a:xfrm>
            <a:off x="605260" y="393057"/>
            <a:ext cx="8162081"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2" y="3610484"/>
            <a:ext cx="5440101" cy="3060057"/>
          </a:xfrm>
          <a:prstGeom prst="rect">
            <a:avLst/>
          </a:prstGeom>
        </p:spPr>
      </p:pic>
      <p:sp>
        <p:nvSpPr>
          <p:cNvPr id="4" name="TextBox 3"/>
          <p:cNvSpPr txBox="1"/>
          <p:nvPr/>
        </p:nvSpPr>
        <p:spPr>
          <a:xfrm>
            <a:off x="409788" y="821265"/>
            <a:ext cx="8393229" cy="1200329"/>
          </a:xfrm>
          <a:prstGeom prst="rect">
            <a:avLst/>
          </a:prstGeom>
          <a:noFill/>
        </p:spPr>
        <p:txBody>
          <a:bodyPr wrap="square" rtlCol="0">
            <a:spAutoFit/>
          </a:bodyPr>
          <a:lstStyle/>
          <a:p>
            <a:pPr algn="ctr"/>
            <a:r>
              <a:rPr lang="en-US" sz="3600" dirty="0">
                <a:solidFill>
                  <a:schemeClr val="accent2">
                    <a:lumMod val="50000"/>
                  </a:schemeClr>
                </a:solidFill>
                <a:latin typeface="Times New Roman" panose="02020603050405020304" pitchFamily="18" charset="0"/>
                <a:cs typeface="Times New Roman" panose="02020603050405020304" pitchFamily="18" charset="0"/>
              </a:rPr>
              <a:t>CHÀO MỪNG CÁC CON ĐẾN VỚI </a:t>
            </a:r>
            <a:endParaRPr lang="en-US" sz="3600"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3600" dirty="0" smtClean="0">
                <a:solidFill>
                  <a:schemeClr val="accent2">
                    <a:lumMod val="50000"/>
                  </a:schemeClr>
                </a:solidFill>
                <a:latin typeface="Times New Roman" panose="02020603050405020304" pitchFamily="18" charset="0"/>
                <a:cs typeface="Times New Roman" panose="02020603050405020304" pitchFamily="18" charset="0"/>
              </a:rPr>
              <a:t>BUỔI </a:t>
            </a:r>
            <a:r>
              <a:rPr lang="en-US" sz="3600" dirty="0">
                <a:solidFill>
                  <a:schemeClr val="accent2">
                    <a:lumMod val="50000"/>
                  </a:schemeClr>
                </a:solidFill>
                <a:latin typeface="Times New Roman" panose="02020603050405020304" pitchFamily="18" charset="0"/>
                <a:cs typeface="Times New Roman" panose="02020603050405020304" pitchFamily="18" charset="0"/>
              </a:rPr>
              <a:t>HỌC ONLINE</a:t>
            </a:r>
            <a:endParaRPr 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990600" y="2616201"/>
            <a:ext cx="7391399" cy="119888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eaLnBrk="0" fontAlgn="base" hangingPunct="0">
              <a:spcBef>
                <a:spcPct val="0"/>
              </a:spcBef>
              <a:spcAft>
                <a:spcPct val="0"/>
              </a:spcAft>
              <a:defRPr/>
            </a:pPr>
            <a:r>
              <a:rPr lang="en-US" sz="3600" b="1" dirty="0" err="1" smtClean="0">
                <a:solidFill>
                  <a:schemeClr val="accent4"/>
                </a:solidFill>
                <a:latin typeface="Times New Roman" panose="02020603050405020304" pitchFamily="18" charset="0"/>
                <a:cs typeface="Times New Roman" panose="02020603050405020304" pitchFamily="18" charset="0"/>
              </a:rPr>
              <a:t>Tập</a:t>
            </a:r>
            <a:r>
              <a:rPr lang="en-US" sz="3600" b="1" dirty="0" smtClean="0">
                <a:solidFill>
                  <a:schemeClr val="accent4"/>
                </a:solidFill>
                <a:latin typeface="Times New Roman" panose="02020603050405020304" pitchFamily="18" charset="0"/>
                <a:cs typeface="Times New Roman" panose="02020603050405020304" pitchFamily="18" charset="0"/>
              </a:rPr>
              <a:t> </a:t>
            </a:r>
            <a:r>
              <a:rPr lang="vi-VN" altLang="en-US" sz="3600" b="1" dirty="0" smtClean="0">
                <a:solidFill>
                  <a:schemeClr val="accent4"/>
                </a:solidFill>
                <a:latin typeface="Times New Roman" panose="02020603050405020304" pitchFamily="18" charset="0"/>
                <a:cs typeface="Times New Roman" panose="02020603050405020304" pitchFamily="18" charset="0"/>
              </a:rPr>
              <a:t>làm văn</a:t>
            </a:r>
            <a:endParaRPr lang="en-US" sz="3600" b="1" dirty="0" smtClean="0">
              <a:solidFill>
                <a:schemeClr val="accent4"/>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vi-VN" altLang="en-US" sz="3600" b="1" dirty="0" smtClean="0">
                <a:solidFill>
                  <a:schemeClr val="accent4"/>
                </a:solidFill>
                <a:latin typeface="Times New Roman" panose="02020603050405020304" pitchFamily="18" charset="0"/>
                <a:cs typeface="Times New Roman" panose="02020603050405020304" pitchFamily="18" charset="0"/>
              </a:rPr>
              <a:t>Viết về thành thị, nông thôn</a:t>
            </a:r>
            <a:r>
              <a:rPr lang="en-US" sz="3600" b="1" dirty="0" smtClean="0">
                <a:solidFill>
                  <a:schemeClr val="accent4"/>
                </a:solidFill>
                <a:latin typeface="Times New Roman" panose="02020603050405020304" pitchFamily="18" charset="0"/>
                <a:cs typeface="Times New Roman" panose="02020603050405020304" pitchFamily="18" charset="0"/>
              </a:rPr>
              <a:t> </a:t>
            </a:r>
            <a:endParaRPr lang="en-US" sz="8000" b="1" dirty="0">
              <a:solidFill>
                <a:schemeClr val="accent4"/>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4" name="Rectangle 4"/>
          <p:cNvSpPr>
            <a:spLocks noChangeArrowheads="1"/>
          </p:cNvSpPr>
          <p:nvPr/>
        </p:nvSpPr>
        <p:spPr bwMode="auto">
          <a:xfrm>
            <a:off x="228600" y="127000"/>
            <a:ext cx="8915400" cy="7034530"/>
          </a:xfrm>
          <a:prstGeom prst="rect">
            <a:avLst/>
          </a:prstGeom>
          <a:noFill/>
          <a:ln w="12700">
            <a:noFill/>
            <a:miter lim="800000"/>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Ái</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Nghĩa</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ngày</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7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tháng</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12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năm</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2</a:t>
            </a:r>
            <a:r>
              <a:rPr kumimoji="0" lang="vi-VN" alt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021</a:t>
            </a:r>
            <a:endPar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Hoàng</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Yến</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thân</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mến</a:t>
            </a:r>
            <a:r>
              <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endParaRPr kumimoji="0" lang="en-US" sz="24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defRPr/>
            </a:pP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Nhân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dịp</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nghỉ</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hè</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bố</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cho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mình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ra</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thăm</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thành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phố</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Nẵng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Mình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thật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ngỡ</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ngàng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trước</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cảnh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đẹp</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nơi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đây</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Dọc</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các</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con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đường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người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xe</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cộ</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qua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lại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tấp</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nập</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như</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hội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Những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hàng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cây</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cổ</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thụ</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hai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bên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đường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cao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vút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tỏa</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bóng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xuống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lòng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đường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mát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rượi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cửa</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mới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đẹp</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làm</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sao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Những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ngôi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cao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tầng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nằm</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san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sát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bên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nhau</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hầu</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như</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nào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cũng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có</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cửa</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hiệu</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bày</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bán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rất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nhiều</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mặt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hàng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Cuộc</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sống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ở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đây</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thật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sôi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động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Mình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nhớ</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nhất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được</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vào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công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viên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nơi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đây</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có</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rất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nhiều</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cảnh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đẹp</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trò</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chơi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vui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mắt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nào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cầu</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trượt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nào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đu</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quay...</a:t>
            </a:r>
            <a:endPar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defRPr/>
            </a:pP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Ở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thành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phố</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thật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là</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vui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mình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mong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đến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hè</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để</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lại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được</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ra</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thành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phố</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chơi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a:t>
            </a:r>
            <a:endPar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defRPr/>
            </a:pP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Thư</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mình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viết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đã</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dài</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đến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đây</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mình</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xin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dừng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bút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chào</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tạm</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biệt</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bạn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nhé</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a:t>
            </a:r>
            <a:endPar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Bạn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thân</a:t>
            </a:r>
            <a:endPar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Oanh</a:t>
            </a:r>
            <a:endPar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Nguyễn</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Thanh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Hoàng</a:t>
            </a:r>
            <a:r>
              <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rPr>
              <a:t>Oanh</a:t>
            </a:r>
            <a:endPar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defRPr/>
            </a:pPr>
            <a:endParaRPr kumimoji="0" lang="en-US" sz="24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8724"/>
                                        </p:tgtEl>
                                        <p:attrNameLst>
                                          <p:attrName>style.visibility</p:attrName>
                                        </p:attrNameLst>
                                      </p:cBhvr>
                                      <p:to>
                                        <p:strVal val="visible"/>
                                      </p:to>
                                    </p:set>
                                    <p:animEffect transition="in" filter="slide(fromLeft)">
                                      <p:cBhvr>
                                        <p:cTn id="7" dur="1000"/>
                                        <p:tgtEl>
                                          <p:spTgt spid="158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4" name="Rectangle 4"/>
          <p:cNvSpPr>
            <a:spLocks noChangeArrowheads="1"/>
          </p:cNvSpPr>
          <p:nvPr/>
        </p:nvSpPr>
        <p:spPr bwMode="auto">
          <a:xfrm>
            <a:off x="152400" y="152400"/>
            <a:ext cx="8915400" cy="6369685"/>
          </a:xfrm>
          <a:prstGeom prst="rect">
            <a:avLst/>
          </a:prstGeom>
          <a:noFill/>
          <a:ln w="12700">
            <a:noFill/>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altLang="en-US" sz="20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Bình</a:t>
            </a: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D</a:t>
            </a:r>
            <a:r>
              <a:rPr kumimoji="0" lang="vi-VN"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ư</a:t>
            </a:r>
            <a:r>
              <a:rPr kumimoji="0" lang="en-US" altLang="en-US" sz="20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ơng</a:t>
            </a: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altLang="en-US" sz="20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ngày</a:t>
            </a: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25 </a:t>
            </a:r>
            <a:r>
              <a:rPr kumimoji="0" lang="en-US" altLang="en-US" sz="20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tháng</a:t>
            </a: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11 </a:t>
            </a:r>
            <a:r>
              <a:rPr kumimoji="0" lang="en-US" altLang="en-US" sz="20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năm</a:t>
            </a: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20</a:t>
            </a:r>
            <a:r>
              <a:rPr kumimoji="0" lang="vi-VN"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21</a:t>
            </a:r>
            <a:endPar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Lan Anh </a:t>
            </a:r>
            <a:r>
              <a:rPr kumimoji="0" lang="en-US" altLang="en-US" sz="20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thân</a:t>
            </a: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 </a:t>
            </a:r>
            <a:r>
              <a:rPr kumimoji="0" lang="en-US" altLang="en-US" sz="2000" b="0" i="1"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mn-cs"/>
              </a:rPr>
              <a:t>mến</a:t>
            </a:r>
            <a:r>
              <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rPr>
              <a:t>!</a:t>
            </a:r>
            <a:endParaRPr kumimoji="0" lang="en-US" altLang="en-US"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Chuyến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về</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thăm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quê</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nội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thật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thú</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vị</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Hai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bên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đường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là</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những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ruộng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lúa</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chín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vàng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trải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dài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tầm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mắt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Xa</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xa</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là</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những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ngôi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nhà</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ngói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đỏ</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nằm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thưa</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thớt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bên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những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vườn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cây</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trái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xanh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tươi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Bên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bờ</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sông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là</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những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lũy</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tre</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xanh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rì</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rào</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gió</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thổi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Về</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tới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đầu</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làng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đã</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nhìn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thấy</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một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chú</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trâu</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đang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nằm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bên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đống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rơm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vàng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miệng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nhai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bỏm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bẻm.Trên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đường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thỉnh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thoảng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gặp</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một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cô</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bác</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nông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dân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đánh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trâu</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làm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về</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trông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họ</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mới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giản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dị</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biết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bao.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Cuộc</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sống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ở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làng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quê</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thật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yên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ả,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thanh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Khi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về</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thành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phố</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rồi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mà</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vẫn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nhớ</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mãi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hình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ảnh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bác</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nông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dân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nhỏ</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bé</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bên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cạnh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con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trâu</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đen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vạm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vỡ</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làm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cho</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nhớ</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đến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câu</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chuyện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trí</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khôn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của</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ta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đây</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mong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mau</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đến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hè</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để</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lại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đựơc</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về</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quê</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nội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vui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chơi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t>
            </a:r>
            <a:endPar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Thôi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thư</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viết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đã</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dài</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đến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đây</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mình</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xin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dừng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bút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chào</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tạm</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biệt</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bạn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nhé</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t>
            </a:r>
            <a:endPar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Bạn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thân</a:t>
            </a:r>
            <a:endPar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just" defTabSz="914400" rtl="0" eaLnBrk="1" fontAlgn="base" latinLnBrk="0" hangingPunct="1">
              <a:lnSpc>
                <a:spcPct val="150000"/>
              </a:lnSpc>
              <a:spcBef>
                <a:spcPct val="0"/>
              </a:spcBef>
              <a:spcAft>
                <a:spcPct val="0"/>
              </a:spcAft>
              <a:buClrTx/>
              <a:buSzTx/>
              <a:buFontTx/>
              <a:buNone/>
              <a:defRPr/>
            </a:pP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Nguyễn</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Hà</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err="1">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Phương</a:t>
            </a:r>
            <a:r>
              <a:rPr kumimoji="0" lang="en-US" altLang="en-US" sz="18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t>
            </a:r>
            <a:endParaRPr kumimoji="0" lang="en-US" altLang="en-US" sz="2000" b="0" i="1"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defRPr/>
            </a:pPr>
            <a:endParaRPr kumimoji="0" lang="en-US" altLang="en-US" sz="2000" b="0" i="1" u="none" strike="noStrike" kern="1200" cap="none" spc="0" normalizeH="0" baseline="0" noProof="0" dirty="0">
              <a:ln>
                <a:noFill/>
              </a:ln>
              <a:solidFill>
                <a:srgbClr val="000099"/>
              </a:solidFill>
              <a:effectLst>
                <a:outerShdw blurRad="38100" dist="38100" dir="2700000" algn="tl">
                  <a:srgbClr val="C0C0C0"/>
                </a:outerShdw>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8724"/>
                                        </p:tgtEl>
                                        <p:attrNameLst>
                                          <p:attrName>style.visibility</p:attrName>
                                        </p:attrNameLst>
                                      </p:cBhvr>
                                      <p:to>
                                        <p:strVal val="visible"/>
                                      </p:to>
                                    </p:set>
                                    <p:animEffect transition="in" filter="slide(fromLeft)">
                                      <p:cBhvr>
                                        <p:cTn id="7" dur="1000"/>
                                        <p:tgtEl>
                                          <p:spTgt spid="158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5"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8" y="1003422"/>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3" cstate="print">
            <a:biLevel thresh="2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0" y="1124744"/>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80803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51" y="1915814"/>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129482" y="74183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415104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2802255" y="838200"/>
            <a:ext cx="3537585"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eaLnBrk="1" hangingPunct="1">
              <a:spcBef>
                <a:spcPct val="0"/>
              </a:spcBef>
              <a:buNone/>
            </a:pPr>
            <a:r>
              <a:rPr lang="en-US" altLang="en-US" sz="3000" b="1" dirty="0">
                <a:solidFill>
                  <a:srgbClr val="FF0000"/>
                </a:solidFill>
                <a:sym typeface="+mn-ea"/>
              </a:rPr>
              <a:t>Tiêu chí nhận xét bài làm của bạn:</a:t>
            </a:r>
            <a:endParaRPr lang="en-US" altLang="en-US" sz="3000" b="1" dirty="0">
              <a:solidFill>
                <a:srgbClr val="FF0000"/>
              </a:solidFill>
            </a:endParaRPr>
          </a:p>
          <a:p>
            <a:pPr marL="0" lvl="0" indent="0" eaLnBrk="1" hangingPunct="1">
              <a:spcBef>
                <a:spcPct val="0"/>
              </a:spcBef>
              <a:buNone/>
            </a:pPr>
            <a:r>
              <a:rPr lang="en-US" altLang="en-US" sz="3000" b="1" dirty="0">
                <a:sym typeface="+mn-ea"/>
              </a:rPr>
              <a:t>    </a:t>
            </a:r>
            <a:endParaRPr lang="en-US" altLang="en-US" sz="3000" b="1" dirty="0"/>
          </a:p>
          <a:p>
            <a:pPr defTabSz="457200">
              <a:spcBef>
                <a:spcPct val="0"/>
              </a:spcBef>
              <a:buClrTx/>
              <a:buNone/>
            </a:pPr>
            <a:endParaRPr lang="vi-VN" altLang="en-US" sz="3000" b="1" dirty="0">
              <a:solidFill>
                <a:srgbClr val="C0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2931518" y="2198366"/>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2133600" y="1752600"/>
            <a:ext cx="515112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eaLnBrk="1" hangingPunct="1">
              <a:spcBef>
                <a:spcPct val="0"/>
              </a:spcBef>
              <a:buNone/>
            </a:pPr>
            <a:r>
              <a:rPr lang="en-US" altLang="en-US" sz="3000" dirty="0">
                <a:sym typeface="+mn-ea"/>
              </a:rPr>
              <a:t>+ Bài viết của bạn đã đúng, đủ nội dung  của văn viết thư chưa?</a:t>
            </a:r>
            <a:endParaRPr lang="en-US" altLang="en-US" sz="3000" dirty="0">
              <a:sym typeface="+mn-ea"/>
            </a:endParaRPr>
          </a:p>
          <a:p>
            <a:pPr marL="0" lvl="0" indent="0" eaLnBrk="1" hangingPunct="1">
              <a:spcBef>
                <a:spcPct val="0"/>
              </a:spcBef>
              <a:buNone/>
            </a:pPr>
            <a:r>
              <a:rPr lang="en-US" altLang="en-US" sz="3000" dirty="0">
                <a:sym typeface="+mn-ea"/>
              </a:rPr>
              <a:t>+ Các câu văn đã đủ ý chưa.</a:t>
            </a:r>
            <a:endParaRPr lang="en-US" altLang="en-US" sz="3000" dirty="0">
              <a:sym typeface="+mn-ea"/>
            </a:endParaRPr>
          </a:p>
          <a:p>
            <a:pPr marL="0" lvl="0" indent="0" eaLnBrk="1" hangingPunct="1">
              <a:spcBef>
                <a:spcPct val="0"/>
              </a:spcBef>
              <a:buNone/>
            </a:pPr>
            <a:r>
              <a:rPr lang="en-US" altLang="en-US" sz="3000" dirty="0">
                <a:sym typeface="+mn-ea"/>
              </a:rPr>
              <a:t>+ Dùng từ hợp lí không ?</a:t>
            </a:r>
            <a:endParaRPr lang="en-US" altLang="en-US" sz="3000" dirty="0"/>
          </a:p>
          <a:p>
            <a:pPr marL="0" lvl="0" indent="0" eaLnBrk="1" hangingPunct="1">
              <a:spcBef>
                <a:spcPct val="0"/>
              </a:spcBef>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5"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8" y="1003422"/>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3" cstate="print">
            <a:biLevel thresh="2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0" y="1124744"/>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80803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51" y="1915814"/>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129482" y="74183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415104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2971700" y="609427"/>
            <a:ext cx="312870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vi-VN" altLang="en-US" sz="3000" b="1" dirty="0">
              <a:solidFill>
                <a:srgbClr val="C0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2931518" y="2198366"/>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2133600" y="1162685"/>
            <a:ext cx="5151120" cy="33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eaLnBrk="1" hangingPunct="1">
              <a:spcBef>
                <a:spcPct val="0"/>
              </a:spcBef>
              <a:buNone/>
            </a:pPr>
            <a:r>
              <a:rPr lang="en-US" altLang="en-US" sz="3000" dirty="0">
                <a:sym typeface="+mn-ea"/>
              </a:rPr>
              <a:t>+ Hãy nhắc lại trình tự viết một bức thư?</a:t>
            </a:r>
            <a:endParaRPr lang="en-US" altLang="en-US" sz="3000" dirty="0"/>
          </a:p>
          <a:p>
            <a:pPr marL="0" lvl="0" indent="0" eaLnBrk="1" hangingPunct="1">
              <a:spcBef>
                <a:spcPct val="0"/>
              </a:spcBef>
              <a:buNone/>
            </a:pPr>
            <a:r>
              <a:rPr lang="en-US" altLang="en-US" sz="3000" dirty="0">
                <a:sym typeface="+mn-ea"/>
              </a:rPr>
              <a:t> + Viết tiếp bức thư nếu viết chưa xong.</a:t>
            </a:r>
            <a:endParaRPr lang="en-US" altLang="en-US" sz="3000" dirty="0"/>
          </a:p>
          <a:p>
            <a:pPr marL="0" lvl="0" indent="0" eaLnBrk="1" hangingPunct="1">
              <a:spcBef>
                <a:spcPct val="0"/>
              </a:spcBef>
              <a:buNone/>
            </a:pPr>
            <a:r>
              <a:rPr lang="en-US" altLang="en-US" sz="3000" dirty="0">
                <a:sym typeface="+mn-ea"/>
              </a:rPr>
              <a:t>+ Ôn lại các dạng văn viết đã học  để chuẩn bị thi học kì I.</a:t>
            </a:r>
            <a:endParaRPr lang="en-US" altLang="en-US" sz="3000" dirty="0"/>
          </a:p>
          <a:p>
            <a:pPr marL="0" lvl="0" indent="0" eaLnBrk="1" hangingPunct="1">
              <a:spcBef>
                <a:spcPct val="0"/>
              </a:spcBef>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b="10001"/>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04775" y="769148"/>
            <a:ext cx="97663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5182740"/>
            <a:ext cx="9133609" cy="821666"/>
          </a:xfrm>
          <a:prstGeom prst="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TẠM BIỆT CÁC CON!</a:t>
            </a:r>
            <a:endParaRPr lang="en-US"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6216626" y="288553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2566781"/>
            <a:ext cx="412520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r>
              <a:rPr lang="en-US" sz="5400" b="1" dirty="0" err="1">
                <a:solidFill>
                  <a:schemeClr val="bg1"/>
                </a:solidFill>
                <a:latin typeface="Arial" panose="020B0604020202020204" pitchFamily="34" charset="0"/>
                <a:cs typeface="Arial" panose="020B0604020202020204" pitchFamily="34" charset="0"/>
              </a:rPr>
              <a:t>Khởi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động</a:t>
            </a:r>
            <a:endParaRPr lang="en-US" sz="5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1" y="85725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1" y="821845"/>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8" y="102163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02163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576829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2566781"/>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6216626" y="288553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04190" y="2566670"/>
            <a:ext cx="8010525" cy="241617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marL="0" lvl="0" indent="0">
              <a:spcBef>
                <a:spcPct val="50000"/>
              </a:spcBef>
              <a:buNone/>
            </a:pPr>
            <a:r>
              <a:rPr lang="en-US" altLang="en-US" sz="5400" dirty="0">
                <a:solidFill>
                  <a:schemeClr val="tx1"/>
                </a:solidFill>
                <a:latin typeface="Times New Roman" panose="02020603050405020304" pitchFamily="18" charset="0"/>
                <a:sym typeface="+mn-ea"/>
              </a:rPr>
              <a:t>    Kể lại những điều mà em biết về nông thôn (hay thành thị)?</a:t>
            </a:r>
            <a:endParaRPr lang="en-US" altLang="en-US" sz="5400" b="1" dirty="0">
              <a:solidFill>
                <a:schemeClr val="tx1"/>
              </a:solidFill>
              <a:latin typeface="Times New Roman" panose="02020603050405020304" pitchFamily="18" charset="0"/>
              <a:cs typeface="Arial" panose="020B0604020202020204" pitchFamily="34" charset="0"/>
              <a:sym typeface="+mn-ea"/>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1" y="85725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819616" y="609755"/>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8" y="102163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02163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576829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2566781"/>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ext Box 5"/>
          <p:cNvSpPr txBox="1"/>
          <p:nvPr/>
        </p:nvSpPr>
        <p:spPr>
          <a:xfrm>
            <a:off x="1600200" y="228600"/>
            <a:ext cx="22098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en-US" altLang="en-US" sz="1800" dirty="0">
              <a:latin typeface="Tahoma" panose="020B0604030504040204" pitchFamily="34" charset="0"/>
            </a:endParaRPr>
          </a:p>
        </p:txBody>
      </p:sp>
      <p:sp>
        <p:nvSpPr>
          <p:cNvPr id="96271" name="Text Box 15"/>
          <p:cNvSpPr txBox="1"/>
          <p:nvPr/>
        </p:nvSpPr>
        <p:spPr>
          <a:xfrm>
            <a:off x="2057400" y="1066800"/>
            <a:ext cx="4876800" cy="519113"/>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b="1" dirty="0">
                <a:solidFill>
                  <a:srgbClr val="FF0000"/>
                </a:solidFill>
                <a:latin typeface="Times New Roman" panose="02020603050405020304" pitchFamily="18" charset="0"/>
              </a:rPr>
              <a:t>Viết về thành thị, nông thôn.</a:t>
            </a:r>
            <a:endParaRPr lang="en-US" altLang="en-US" sz="2800" b="1" dirty="0">
              <a:solidFill>
                <a:srgbClr val="FF0000"/>
              </a:solidFill>
              <a:latin typeface="Times New Roman" panose="02020603050405020304" pitchFamily="18" charset="0"/>
            </a:endParaRPr>
          </a:p>
        </p:txBody>
      </p:sp>
      <p:sp>
        <p:nvSpPr>
          <p:cNvPr id="96272" name="Text Box 16"/>
          <p:cNvSpPr txBox="1"/>
          <p:nvPr/>
        </p:nvSpPr>
        <p:spPr>
          <a:xfrm>
            <a:off x="762000" y="1752600"/>
            <a:ext cx="7696200" cy="180657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nSpc>
                <a:spcPts val="4500"/>
              </a:lnSpc>
              <a:spcBef>
                <a:spcPts val="2900"/>
              </a:spcBef>
              <a:spcAft>
                <a:spcPts val="2600"/>
              </a:spcAft>
              <a:buNone/>
            </a:pPr>
            <a:r>
              <a:rPr lang="en-US" altLang="en-US" sz="2400" b="1" i="1" u="sng" dirty="0">
                <a:solidFill>
                  <a:srgbClr val="000099"/>
                </a:solidFill>
                <a:latin typeface="Times New Roman" panose="02020603050405020304" pitchFamily="18" charset="0"/>
              </a:rPr>
              <a:t>Đề bài</a:t>
            </a:r>
            <a:r>
              <a:rPr lang="en-US" altLang="en-US" sz="2400" dirty="0">
                <a:solidFill>
                  <a:srgbClr val="000099"/>
                </a:solidFill>
                <a:latin typeface="Times New Roman" panose="02020603050405020304" pitchFamily="18" charset="0"/>
              </a:rPr>
              <a:t>: Dựa vào bài tập làm văn miệng ở tuần 16, em hãy viết một bức thư ngắn ( khoảng 10 câu) cho bạn, kể những điều em biết về thành thị hoặc nông thôn.</a:t>
            </a:r>
            <a:endParaRPr lang="en-US" altLang="en-US" sz="2400" dirty="0">
              <a:solidFill>
                <a:srgbClr val="000099"/>
              </a:solidFill>
              <a:latin typeface="Times New Roman" panose="02020603050405020304" pitchFamily="18" charset="0"/>
            </a:endParaRPr>
          </a:p>
        </p:txBody>
      </p:sp>
      <p:sp>
        <p:nvSpPr>
          <p:cNvPr id="96273" name="Line 17"/>
          <p:cNvSpPr/>
          <p:nvPr/>
        </p:nvSpPr>
        <p:spPr>
          <a:xfrm>
            <a:off x="914400" y="2895600"/>
            <a:ext cx="2514600" cy="0"/>
          </a:xfrm>
          <a:prstGeom prst="line">
            <a:avLst/>
          </a:prstGeom>
          <a:ln w="28575" cap="flat" cmpd="sng">
            <a:solidFill>
              <a:srgbClr val="FF0000"/>
            </a:solidFill>
            <a:prstDash val="solid"/>
            <a:headEnd type="none" w="med" len="med"/>
            <a:tailEnd type="none" w="med" len="med"/>
          </a:ln>
        </p:spPr>
      </p:sp>
      <p:sp>
        <p:nvSpPr>
          <p:cNvPr id="96274" name="Line 18"/>
          <p:cNvSpPr/>
          <p:nvPr/>
        </p:nvSpPr>
        <p:spPr>
          <a:xfrm>
            <a:off x="5867400" y="2895600"/>
            <a:ext cx="762000" cy="0"/>
          </a:xfrm>
          <a:prstGeom prst="line">
            <a:avLst/>
          </a:prstGeom>
          <a:ln w="28575" cap="flat" cmpd="sng">
            <a:solidFill>
              <a:srgbClr val="FF0000"/>
            </a:solidFill>
            <a:prstDash val="solid"/>
            <a:headEnd type="none" w="med" len="med"/>
            <a:tailEnd type="none" w="med" len="med"/>
          </a:ln>
        </p:spPr>
      </p:sp>
      <p:sp>
        <p:nvSpPr>
          <p:cNvPr id="96275" name="Line 19"/>
          <p:cNvSpPr/>
          <p:nvPr/>
        </p:nvSpPr>
        <p:spPr>
          <a:xfrm>
            <a:off x="6934200" y="2895600"/>
            <a:ext cx="1066800" cy="0"/>
          </a:xfrm>
          <a:prstGeom prst="line">
            <a:avLst/>
          </a:prstGeom>
          <a:ln w="28575" cap="flat" cmpd="sng">
            <a:solidFill>
              <a:srgbClr val="FF0000"/>
            </a:solidFill>
            <a:prstDash val="solid"/>
            <a:headEnd type="none" w="med" len="med"/>
            <a:tailEnd type="none" w="med" len="med"/>
          </a:ln>
        </p:spPr>
      </p:sp>
      <p:sp>
        <p:nvSpPr>
          <p:cNvPr id="96276" name="Line 20"/>
          <p:cNvSpPr/>
          <p:nvPr/>
        </p:nvSpPr>
        <p:spPr>
          <a:xfrm>
            <a:off x="914400" y="3505200"/>
            <a:ext cx="1371600" cy="0"/>
          </a:xfrm>
          <a:prstGeom prst="line">
            <a:avLst/>
          </a:prstGeom>
          <a:ln w="28575" cap="flat" cmpd="sng">
            <a:solidFill>
              <a:srgbClr val="FF0000"/>
            </a:solidFill>
            <a:prstDash val="solid"/>
            <a:headEnd type="none" w="med" len="med"/>
            <a:tailEnd type="none" w="med" len="med"/>
          </a:ln>
        </p:spPr>
      </p:sp>
      <p:sp>
        <p:nvSpPr>
          <p:cNvPr id="96277" name="Line 21"/>
          <p:cNvSpPr/>
          <p:nvPr/>
        </p:nvSpPr>
        <p:spPr>
          <a:xfrm>
            <a:off x="2895600" y="3505200"/>
            <a:ext cx="2971800" cy="0"/>
          </a:xfrm>
          <a:prstGeom prst="line">
            <a:avLst/>
          </a:prstGeom>
          <a:ln w="28575" cap="flat" cmpd="sng">
            <a:solidFill>
              <a:srgbClr val="FF0000"/>
            </a:solidFill>
            <a:prstDash val="solid"/>
            <a:headEnd type="none" w="med" len="med"/>
            <a:tailEnd type="none" w="med" len="med"/>
          </a:ln>
        </p:spPr>
      </p:sp>
      <p:sp>
        <p:nvSpPr>
          <p:cNvPr id="4106" name="Rectangle 22"/>
          <p:cNvSpPr/>
          <p:nvPr/>
        </p:nvSpPr>
        <p:spPr>
          <a:xfrm>
            <a:off x="1066800" y="228600"/>
            <a:ext cx="6781800" cy="9144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lnSpc>
                <a:spcPct val="80000"/>
              </a:lnSpc>
              <a:buNone/>
            </a:pPr>
            <a:r>
              <a:rPr lang="en-US" altLang="en-US" sz="2800" dirty="0">
                <a:solidFill>
                  <a:schemeClr val="accent2"/>
                </a:solidFill>
                <a:latin typeface="Times New Roman" panose="02020603050405020304" pitchFamily="18" charset="0"/>
              </a:rPr>
              <a:t>          </a:t>
            </a:r>
            <a:r>
              <a:rPr lang="en-US" altLang="en-US" sz="2400" dirty="0">
                <a:solidFill>
                  <a:srgbClr val="000099"/>
                </a:solidFill>
              </a:rPr>
              <a:t>Thứ </a:t>
            </a:r>
            <a:r>
              <a:rPr lang="vi-VN" altLang="en-US" sz="2400" dirty="0">
                <a:solidFill>
                  <a:srgbClr val="000099"/>
                </a:solidFill>
              </a:rPr>
              <a:t>   </a:t>
            </a:r>
            <a:r>
              <a:rPr lang="en-US" altLang="en-US" sz="2400" dirty="0">
                <a:solidFill>
                  <a:srgbClr val="000099"/>
                </a:solidFill>
              </a:rPr>
              <a:t>ngày </a:t>
            </a:r>
            <a:r>
              <a:rPr lang="vi-VN" altLang="en-US" sz="2400" dirty="0">
                <a:solidFill>
                  <a:srgbClr val="000099"/>
                </a:solidFill>
              </a:rPr>
              <a:t>  </a:t>
            </a:r>
            <a:r>
              <a:rPr lang="en-US" altLang="en-US" sz="2400" dirty="0">
                <a:solidFill>
                  <a:srgbClr val="000099"/>
                </a:solidFill>
              </a:rPr>
              <a:t>tháng  năm 2</a:t>
            </a:r>
            <a:r>
              <a:rPr lang="vi-VN" altLang="en-US" sz="2400" dirty="0">
                <a:solidFill>
                  <a:srgbClr val="000099"/>
                </a:solidFill>
              </a:rPr>
              <a:t>02</a:t>
            </a:r>
            <a:endParaRPr lang="en-US" altLang="en-US" sz="2400" u="sng" dirty="0">
              <a:solidFill>
                <a:schemeClr val="accent2"/>
              </a:solidFill>
              <a:latin typeface="Times New Roman" panose="02020603050405020304" pitchFamily="18" charset="0"/>
            </a:endParaRPr>
          </a:p>
          <a:p>
            <a:pPr marL="0" lvl="0" indent="0" algn="ctr" eaLnBrk="1" hangingPunct="1">
              <a:lnSpc>
                <a:spcPct val="80000"/>
              </a:lnSpc>
              <a:buNone/>
            </a:pPr>
            <a:r>
              <a:rPr lang="en-US" altLang="en-US" sz="2800" u="sng" dirty="0">
                <a:solidFill>
                  <a:schemeClr val="accent2"/>
                </a:solidFill>
                <a:latin typeface="Times New Roman" panose="02020603050405020304" pitchFamily="18" charset="0"/>
              </a:rPr>
              <a:t>Tập làm văn</a:t>
            </a:r>
            <a:r>
              <a:rPr lang="en-US" altLang="en-US" sz="2800" dirty="0">
                <a:solidFill>
                  <a:schemeClr val="accent2"/>
                </a:solidFill>
                <a:latin typeface="Times New Roman" panose="02020603050405020304" pitchFamily="18" charset="0"/>
              </a:rPr>
              <a:t>        </a:t>
            </a:r>
            <a:endParaRPr lang="en-US" altLang="en-US" sz="2800" dirty="0">
              <a:solidFill>
                <a:schemeClr val="accent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6271"/>
                                        </p:tgtEl>
                                        <p:attrNameLst>
                                          <p:attrName>style.visibility</p:attrName>
                                        </p:attrNameLst>
                                      </p:cBhvr>
                                      <p:to>
                                        <p:strVal val="visible"/>
                                      </p:to>
                                    </p:set>
                                    <p:animEffect transition="in" filter="wedge">
                                      <p:cBhvr>
                                        <p:cTn id="7" dur="1000"/>
                                        <p:tgtEl>
                                          <p:spTgt spid="9627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6272"/>
                                        </p:tgtEl>
                                        <p:attrNameLst>
                                          <p:attrName>style.visibility</p:attrName>
                                        </p:attrNameLst>
                                      </p:cBhvr>
                                      <p:to>
                                        <p:strVal val="visible"/>
                                      </p:to>
                                    </p:set>
                                    <p:animEffect transition="in" filter="wedge">
                                      <p:cBhvr>
                                        <p:cTn id="12" dur="1000"/>
                                        <p:tgtEl>
                                          <p:spTgt spid="9627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nodeType="clickEffect">
                                  <p:stCondLst>
                                    <p:cond delay="0"/>
                                  </p:stCondLst>
                                  <p:childTnLst>
                                    <p:set>
                                      <p:cBhvr>
                                        <p:cTn id="16" dur="1" fill="hold">
                                          <p:stCondLst>
                                            <p:cond delay="0"/>
                                          </p:stCondLst>
                                        </p:cTn>
                                        <p:tgtEl>
                                          <p:spTgt spid="96273"/>
                                        </p:tgtEl>
                                        <p:attrNameLst>
                                          <p:attrName>style.visibility</p:attrName>
                                        </p:attrNameLst>
                                      </p:cBhvr>
                                      <p:to>
                                        <p:strVal val="visible"/>
                                      </p:to>
                                    </p:set>
                                    <p:animEffect transition="in" filter="diamond(out)">
                                      <p:cBhvr>
                                        <p:cTn id="17" dur="2000"/>
                                        <p:tgtEl>
                                          <p:spTgt spid="9627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nodeType="clickEffect">
                                  <p:stCondLst>
                                    <p:cond delay="0"/>
                                  </p:stCondLst>
                                  <p:childTnLst>
                                    <p:set>
                                      <p:cBhvr>
                                        <p:cTn id="21" dur="1" fill="hold">
                                          <p:stCondLst>
                                            <p:cond delay="0"/>
                                          </p:stCondLst>
                                        </p:cTn>
                                        <p:tgtEl>
                                          <p:spTgt spid="96274"/>
                                        </p:tgtEl>
                                        <p:attrNameLst>
                                          <p:attrName>style.visibility</p:attrName>
                                        </p:attrNameLst>
                                      </p:cBhvr>
                                      <p:to>
                                        <p:strVal val="visible"/>
                                      </p:to>
                                    </p:set>
                                    <p:animEffect transition="in" filter="diamond(out)">
                                      <p:cBhvr>
                                        <p:cTn id="22" dur="2000"/>
                                        <p:tgtEl>
                                          <p:spTgt spid="9627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nodeType="clickEffect">
                                  <p:stCondLst>
                                    <p:cond delay="0"/>
                                  </p:stCondLst>
                                  <p:childTnLst>
                                    <p:set>
                                      <p:cBhvr>
                                        <p:cTn id="26" dur="1" fill="hold">
                                          <p:stCondLst>
                                            <p:cond delay="0"/>
                                          </p:stCondLst>
                                        </p:cTn>
                                        <p:tgtEl>
                                          <p:spTgt spid="96275"/>
                                        </p:tgtEl>
                                        <p:attrNameLst>
                                          <p:attrName>style.visibility</p:attrName>
                                        </p:attrNameLst>
                                      </p:cBhvr>
                                      <p:to>
                                        <p:strVal val="visible"/>
                                      </p:to>
                                    </p:set>
                                    <p:animEffect transition="in" filter="diamond(out)">
                                      <p:cBhvr>
                                        <p:cTn id="27" dur="2000"/>
                                        <p:tgtEl>
                                          <p:spTgt spid="96275"/>
                                        </p:tgtEl>
                                      </p:cBhvr>
                                    </p:animEffect>
                                  </p:childTnLst>
                                </p:cTn>
                              </p:par>
                              <p:par>
                                <p:cTn id="28" presetID="8" presetClass="entr" presetSubtype="32" fill="hold" nodeType="withEffect">
                                  <p:stCondLst>
                                    <p:cond delay="0"/>
                                  </p:stCondLst>
                                  <p:childTnLst>
                                    <p:set>
                                      <p:cBhvr>
                                        <p:cTn id="29" dur="1" fill="hold">
                                          <p:stCondLst>
                                            <p:cond delay="0"/>
                                          </p:stCondLst>
                                        </p:cTn>
                                        <p:tgtEl>
                                          <p:spTgt spid="96276"/>
                                        </p:tgtEl>
                                        <p:attrNameLst>
                                          <p:attrName>style.visibility</p:attrName>
                                        </p:attrNameLst>
                                      </p:cBhvr>
                                      <p:to>
                                        <p:strVal val="visible"/>
                                      </p:to>
                                    </p:set>
                                    <p:animEffect transition="in" filter="diamond(out)">
                                      <p:cBhvr>
                                        <p:cTn id="30" dur="2000"/>
                                        <p:tgtEl>
                                          <p:spTgt spid="96276"/>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32" fill="hold" nodeType="clickEffect">
                                  <p:stCondLst>
                                    <p:cond delay="0"/>
                                  </p:stCondLst>
                                  <p:childTnLst>
                                    <p:set>
                                      <p:cBhvr>
                                        <p:cTn id="34" dur="1" fill="hold">
                                          <p:stCondLst>
                                            <p:cond delay="0"/>
                                          </p:stCondLst>
                                        </p:cTn>
                                        <p:tgtEl>
                                          <p:spTgt spid="96277"/>
                                        </p:tgtEl>
                                        <p:attrNameLst>
                                          <p:attrName>style.visibility</p:attrName>
                                        </p:attrNameLst>
                                      </p:cBhvr>
                                      <p:to>
                                        <p:strVal val="visible"/>
                                      </p:to>
                                    </p:set>
                                    <p:animEffect transition="in" filter="diamond(out)">
                                      <p:cBhvr>
                                        <p:cTn id="35" dur="2000"/>
                                        <p:tgtEl>
                                          <p:spTgt spid="96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1" grpId="0"/>
      <p:bldP spid="962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9" name="Text Box 5"/>
          <p:cNvSpPr txBox="1"/>
          <p:nvPr/>
        </p:nvSpPr>
        <p:spPr>
          <a:xfrm>
            <a:off x="609600" y="1981200"/>
            <a:ext cx="8153400" cy="4291013"/>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har char="-"/>
            </a:pPr>
            <a:r>
              <a:rPr lang="en-US" altLang="en-US" sz="2400" dirty="0">
                <a:solidFill>
                  <a:srgbClr val="000099"/>
                </a:solidFill>
                <a:latin typeface="Times New Roman" panose="02020603050405020304" pitchFamily="18" charset="0"/>
              </a:rPr>
              <a:t> Phần mở đầu :</a:t>
            </a:r>
            <a:endParaRPr lang="en-US" altLang="en-US" sz="2400" dirty="0">
              <a:solidFill>
                <a:srgbClr val="000099"/>
              </a:solidFill>
              <a:latin typeface="Times New Roman" panose="02020603050405020304" pitchFamily="18" charset="0"/>
            </a:endParaRPr>
          </a:p>
          <a:p>
            <a:pPr marL="0" lvl="0" indent="0">
              <a:spcBef>
                <a:spcPct val="50000"/>
              </a:spcBef>
              <a:buNone/>
            </a:pPr>
            <a:r>
              <a:rPr lang="en-US" altLang="en-US" sz="2400" dirty="0">
                <a:solidFill>
                  <a:srgbClr val="000099"/>
                </a:solidFill>
                <a:latin typeface="Times New Roman" panose="02020603050405020304" pitchFamily="18" charset="0"/>
              </a:rPr>
              <a:t>    + Dòng đầu thư : Nơi gửi, ngày ....tháng ...năm...</a:t>
            </a:r>
            <a:endParaRPr lang="en-US" altLang="en-US" sz="2400" dirty="0">
              <a:solidFill>
                <a:srgbClr val="000099"/>
              </a:solidFill>
              <a:latin typeface="Times New Roman" panose="02020603050405020304" pitchFamily="18" charset="0"/>
            </a:endParaRPr>
          </a:p>
          <a:p>
            <a:pPr marL="0" lvl="0" indent="0">
              <a:spcBef>
                <a:spcPct val="50000"/>
              </a:spcBef>
              <a:buNone/>
            </a:pPr>
            <a:r>
              <a:rPr lang="en-US" altLang="en-US" sz="2400" dirty="0">
                <a:solidFill>
                  <a:srgbClr val="000099"/>
                </a:solidFill>
                <a:latin typeface="Times New Roman" panose="02020603050405020304" pitchFamily="18" charset="0"/>
              </a:rPr>
              <a:t>    + Lời xưng hô với người nhận thư ( bạn...thân mến)</a:t>
            </a:r>
            <a:endParaRPr lang="en-US" altLang="en-US" sz="2400" dirty="0">
              <a:solidFill>
                <a:srgbClr val="000099"/>
              </a:solidFill>
              <a:latin typeface="Times New Roman" panose="02020603050405020304" pitchFamily="18" charset="0"/>
            </a:endParaRPr>
          </a:p>
          <a:p>
            <a:pPr marL="0" lvl="0" indent="0">
              <a:spcBef>
                <a:spcPct val="50000"/>
              </a:spcBef>
              <a:buChar char="-"/>
            </a:pPr>
            <a:r>
              <a:rPr lang="en-US" altLang="en-US" sz="2400" dirty="0">
                <a:solidFill>
                  <a:srgbClr val="000099"/>
                </a:solidFill>
                <a:latin typeface="Times New Roman" panose="02020603050405020304" pitchFamily="18" charset="0"/>
              </a:rPr>
              <a:t> Nội dung thư : </a:t>
            </a:r>
            <a:endParaRPr lang="en-US" altLang="en-US" sz="2400" dirty="0">
              <a:solidFill>
                <a:srgbClr val="000099"/>
              </a:solidFill>
              <a:latin typeface="Times New Roman" panose="02020603050405020304" pitchFamily="18" charset="0"/>
            </a:endParaRPr>
          </a:p>
          <a:p>
            <a:pPr marL="0" lvl="0" indent="0">
              <a:spcBef>
                <a:spcPct val="50000"/>
              </a:spcBef>
              <a:buNone/>
            </a:pPr>
            <a:r>
              <a:rPr lang="en-US" altLang="en-US" sz="2400" dirty="0">
                <a:solidFill>
                  <a:srgbClr val="000099"/>
                </a:solidFill>
                <a:latin typeface="Times New Roman" panose="02020603050405020304" pitchFamily="18" charset="0"/>
              </a:rPr>
              <a:t>   + Thăm hỏi, báo tin….</a:t>
            </a:r>
            <a:endParaRPr lang="en-US" altLang="en-US" sz="2400" dirty="0">
              <a:solidFill>
                <a:srgbClr val="000099"/>
              </a:solidFill>
              <a:latin typeface="Times New Roman" panose="02020603050405020304" pitchFamily="18" charset="0"/>
            </a:endParaRPr>
          </a:p>
          <a:p>
            <a:pPr marL="0" lvl="0" indent="0">
              <a:spcBef>
                <a:spcPct val="50000"/>
              </a:spcBef>
              <a:buNone/>
            </a:pPr>
            <a:r>
              <a:rPr lang="en-US" altLang="en-US" sz="2400" dirty="0">
                <a:solidFill>
                  <a:srgbClr val="000099"/>
                </a:solidFill>
                <a:latin typeface="Times New Roman" panose="02020603050405020304" pitchFamily="18" charset="0"/>
              </a:rPr>
              <a:t>   + Kể về cảnh vật, con người... ở thành thị hoặc nông  thôn. </a:t>
            </a:r>
            <a:endParaRPr lang="en-US" altLang="en-US" sz="2400" dirty="0">
              <a:solidFill>
                <a:srgbClr val="000099"/>
              </a:solidFill>
              <a:latin typeface="Times New Roman" panose="02020603050405020304" pitchFamily="18" charset="0"/>
            </a:endParaRPr>
          </a:p>
          <a:p>
            <a:pPr marL="0" lvl="0" indent="0">
              <a:spcBef>
                <a:spcPct val="50000"/>
              </a:spcBef>
              <a:buNone/>
            </a:pPr>
            <a:r>
              <a:rPr lang="en-US" altLang="en-US" sz="2400" dirty="0">
                <a:solidFill>
                  <a:srgbClr val="000099"/>
                </a:solidFill>
                <a:latin typeface="Times New Roman" panose="02020603050405020304" pitchFamily="18" charset="0"/>
              </a:rPr>
              <a:t>    + Lời chúc và hứa hẹn.</a:t>
            </a:r>
            <a:endParaRPr lang="en-US" altLang="en-US" sz="2400" dirty="0">
              <a:solidFill>
                <a:srgbClr val="000099"/>
              </a:solidFill>
              <a:latin typeface="Times New Roman" panose="02020603050405020304" pitchFamily="18" charset="0"/>
            </a:endParaRPr>
          </a:p>
          <a:p>
            <a:pPr marL="0" lvl="0" indent="0">
              <a:spcBef>
                <a:spcPct val="50000"/>
              </a:spcBef>
              <a:buNone/>
            </a:pPr>
            <a:r>
              <a:rPr lang="en-US" altLang="en-US" sz="2400" dirty="0">
                <a:solidFill>
                  <a:srgbClr val="000099"/>
                </a:solidFill>
                <a:latin typeface="Times New Roman" panose="02020603050405020304" pitchFamily="18" charset="0"/>
              </a:rPr>
              <a:t>- Cuối thư : Lời chào, chữ kí và tên.</a:t>
            </a:r>
            <a:endParaRPr lang="en-US" altLang="en-US" sz="2400" dirty="0">
              <a:solidFill>
                <a:srgbClr val="000099"/>
              </a:solidFill>
              <a:latin typeface="Times New Roman" panose="02020603050405020304" pitchFamily="18" charset="0"/>
            </a:endParaRPr>
          </a:p>
        </p:txBody>
      </p:sp>
      <p:sp>
        <p:nvSpPr>
          <p:cNvPr id="5123" name="Text Box 7"/>
          <p:cNvSpPr txBox="1"/>
          <p:nvPr/>
        </p:nvSpPr>
        <p:spPr>
          <a:xfrm>
            <a:off x="1828800" y="914400"/>
            <a:ext cx="4876800" cy="519113"/>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b="1" dirty="0">
                <a:solidFill>
                  <a:srgbClr val="FF0000"/>
                </a:solidFill>
                <a:latin typeface="Times New Roman" panose="02020603050405020304" pitchFamily="18" charset="0"/>
              </a:rPr>
              <a:t>Viết về thành thị, nông thôn.</a:t>
            </a:r>
            <a:endParaRPr lang="en-US" altLang="en-US" sz="2800" b="1" dirty="0">
              <a:solidFill>
                <a:srgbClr val="FF0000"/>
              </a:solidFill>
              <a:latin typeface="Times New Roman" panose="02020603050405020304" pitchFamily="18" charset="0"/>
            </a:endParaRPr>
          </a:p>
        </p:txBody>
      </p:sp>
      <p:sp>
        <p:nvSpPr>
          <p:cNvPr id="5124" name="TextBox 6"/>
          <p:cNvSpPr txBox="1"/>
          <p:nvPr/>
        </p:nvSpPr>
        <p:spPr>
          <a:xfrm>
            <a:off x="457200" y="1447800"/>
            <a:ext cx="44196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400" dirty="0">
                <a:solidFill>
                  <a:srgbClr val="C00000"/>
                </a:solidFill>
              </a:rPr>
              <a:t>*</a:t>
            </a:r>
            <a:r>
              <a:rPr lang="en-US" altLang="en-US" sz="2400" u="sng" dirty="0">
                <a:solidFill>
                  <a:srgbClr val="C00000"/>
                </a:solidFill>
              </a:rPr>
              <a:t>Trình tự viết một bức thư:</a:t>
            </a:r>
            <a:endParaRPr lang="en-US" altLang="en-US" sz="2400" u="sng"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4629">
                                            <p:txEl>
                                              <p:charRg st="0" end="15"/>
                                            </p:txEl>
                                          </p:spTgt>
                                        </p:tgtEl>
                                        <p:attrNameLst>
                                          <p:attrName>style.visibility</p:attrName>
                                        </p:attrNameLst>
                                      </p:cBhvr>
                                      <p:to>
                                        <p:strVal val="visible"/>
                                      </p:to>
                                    </p:set>
                                    <p:animEffect transition="in" filter="blinds(horizontal)">
                                      <p:cBhvr>
                                        <p:cTn id="7" dur="500"/>
                                        <p:tgtEl>
                                          <p:spTgt spid="154629">
                                            <p:txEl>
                                              <p:charRg st="0" end="1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4629">
                                            <p:txEl>
                                              <p:charRg st="15" end="70"/>
                                            </p:txEl>
                                          </p:spTgt>
                                        </p:tgtEl>
                                        <p:attrNameLst>
                                          <p:attrName>style.visibility</p:attrName>
                                        </p:attrNameLst>
                                      </p:cBhvr>
                                      <p:to>
                                        <p:strVal val="visible"/>
                                      </p:to>
                                    </p:set>
                                    <p:animEffect transition="in" filter="blinds(horizontal)">
                                      <p:cBhvr>
                                        <p:cTn id="12" dur="500"/>
                                        <p:tgtEl>
                                          <p:spTgt spid="154629">
                                            <p:txEl>
                                              <p:charRg st="15" end="7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4629">
                                            <p:txEl>
                                              <p:charRg st="70" end="125"/>
                                            </p:txEl>
                                          </p:spTgt>
                                        </p:tgtEl>
                                        <p:attrNameLst>
                                          <p:attrName>style.visibility</p:attrName>
                                        </p:attrNameLst>
                                      </p:cBhvr>
                                      <p:to>
                                        <p:strVal val="visible"/>
                                      </p:to>
                                    </p:set>
                                    <p:animEffect transition="in" filter="blinds(horizontal)">
                                      <p:cBhvr>
                                        <p:cTn id="17" dur="500"/>
                                        <p:tgtEl>
                                          <p:spTgt spid="154629">
                                            <p:txEl>
                                              <p:charRg st="70" end="12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4629">
                                            <p:txEl>
                                              <p:charRg st="125" end="142"/>
                                            </p:txEl>
                                          </p:spTgt>
                                        </p:tgtEl>
                                        <p:attrNameLst>
                                          <p:attrName>style.visibility</p:attrName>
                                        </p:attrNameLst>
                                      </p:cBhvr>
                                      <p:to>
                                        <p:strVal val="visible"/>
                                      </p:to>
                                    </p:set>
                                    <p:animEffect transition="in" filter="blinds(horizontal)">
                                      <p:cBhvr>
                                        <p:cTn id="22" dur="500"/>
                                        <p:tgtEl>
                                          <p:spTgt spid="154629">
                                            <p:txEl>
                                              <p:charRg st="125" end="14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4629">
                                            <p:txEl>
                                              <p:charRg st="142" end="167"/>
                                            </p:txEl>
                                          </p:spTgt>
                                        </p:tgtEl>
                                        <p:attrNameLst>
                                          <p:attrName>style.visibility</p:attrName>
                                        </p:attrNameLst>
                                      </p:cBhvr>
                                      <p:to>
                                        <p:strVal val="visible"/>
                                      </p:to>
                                    </p:set>
                                    <p:anim calcmode="lin" valueType="num">
                                      <p:cBhvr additive="base">
                                        <p:cTn id="27" dur="500" fill="hold"/>
                                        <p:tgtEl>
                                          <p:spTgt spid="154629">
                                            <p:txEl>
                                              <p:charRg st="142" end="16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4629">
                                            <p:txEl>
                                              <p:charRg st="142" end="16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4629">
                                            <p:txEl>
                                              <p:charRg st="167" end="231"/>
                                            </p:txEl>
                                          </p:spTgt>
                                        </p:tgtEl>
                                        <p:attrNameLst>
                                          <p:attrName>style.visibility</p:attrName>
                                        </p:attrNameLst>
                                      </p:cBhvr>
                                      <p:to>
                                        <p:strVal val="visible"/>
                                      </p:to>
                                    </p:set>
                                    <p:anim calcmode="lin" valueType="num">
                                      <p:cBhvr additive="base">
                                        <p:cTn id="31" dur="500" fill="hold"/>
                                        <p:tgtEl>
                                          <p:spTgt spid="154629">
                                            <p:txEl>
                                              <p:charRg st="167" end="23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4629">
                                            <p:txEl>
                                              <p:charRg st="167" end="23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4629">
                                            <p:txEl>
                                              <p:charRg st="231" end="258"/>
                                            </p:txEl>
                                          </p:spTgt>
                                        </p:tgtEl>
                                        <p:attrNameLst>
                                          <p:attrName>style.visibility</p:attrName>
                                        </p:attrNameLst>
                                      </p:cBhvr>
                                      <p:to>
                                        <p:strVal val="visible"/>
                                      </p:to>
                                    </p:set>
                                    <p:anim calcmode="lin" valueType="num">
                                      <p:cBhvr additive="base">
                                        <p:cTn id="35" dur="500" fill="hold"/>
                                        <p:tgtEl>
                                          <p:spTgt spid="154629">
                                            <p:txEl>
                                              <p:charRg st="231" end="25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4629">
                                            <p:txEl>
                                              <p:charRg st="231" end="25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4629">
                                            <p:txEl>
                                              <p:charRg st="258" end="296"/>
                                            </p:txEl>
                                          </p:spTgt>
                                        </p:tgtEl>
                                        <p:attrNameLst>
                                          <p:attrName>style.visibility</p:attrName>
                                        </p:attrNameLst>
                                      </p:cBhvr>
                                      <p:to>
                                        <p:strVal val="visible"/>
                                      </p:to>
                                    </p:set>
                                    <p:anim calcmode="lin" valueType="num">
                                      <p:cBhvr additive="base">
                                        <p:cTn id="41" dur="500" fill="hold"/>
                                        <p:tgtEl>
                                          <p:spTgt spid="154629">
                                            <p:txEl>
                                              <p:charRg st="258" end="29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4629">
                                            <p:txEl>
                                              <p:charRg st="258" end="29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Text Box 3"/>
          <p:cNvSpPr txBox="1"/>
          <p:nvPr/>
        </p:nvSpPr>
        <p:spPr>
          <a:xfrm>
            <a:off x="2057400" y="609600"/>
            <a:ext cx="4876800" cy="461963"/>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FF0000"/>
                </a:solidFill>
                <a:latin typeface="Times New Roman" panose="02020603050405020304" pitchFamily="18" charset="0"/>
              </a:rPr>
              <a:t>Viết về thành thị, nông thôn.</a:t>
            </a:r>
            <a:endParaRPr lang="en-US" altLang="en-US" sz="2400" b="1" dirty="0">
              <a:solidFill>
                <a:srgbClr val="FF0000"/>
              </a:solidFill>
              <a:latin typeface="Times New Roman" panose="02020603050405020304" pitchFamily="18" charset="0"/>
            </a:endParaRPr>
          </a:p>
        </p:txBody>
      </p:sp>
      <p:sp>
        <p:nvSpPr>
          <p:cNvPr id="6147" name="Rectangle 4"/>
          <p:cNvSpPr/>
          <p:nvPr/>
        </p:nvSpPr>
        <p:spPr>
          <a:xfrm>
            <a:off x="914400" y="0"/>
            <a:ext cx="6400800" cy="9144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lnSpc>
                <a:spcPct val="80000"/>
              </a:lnSpc>
              <a:buNone/>
            </a:pPr>
            <a:endParaRPr lang="en-US" altLang="en-US" sz="2000" dirty="0">
              <a:solidFill>
                <a:schemeClr val="hlink"/>
              </a:solidFill>
              <a:latin typeface="Times New Roman" panose="02020603050405020304" pitchFamily="18" charset="0"/>
            </a:endParaRPr>
          </a:p>
        </p:txBody>
      </p:sp>
      <p:pic>
        <p:nvPicPr>
          <p:cNvPr id="6148" name="Picture 6"/>
          <p:cNvPicPr>
            <a:picLocks noChangeAspect="1"/>
          </p:cNvPicPr>
          <p:nvPr/>
        </p:nvPicPr>
        <p:blipFill>
          <a:blip r:embed="rId1"/>
          <a:stretch>
            <a:fillRect/>
          </a:stretch>
        </p:blipFill>
        <p:spPr>
          <a:xfrm>
            <a:off x="228600" y="1219200"/>
            <a:ext cx="4533900" cy="3162300"/>
          </a:xfrm>
          <a:prstGeom prst="rect">
            <a:avLst/>
          </a:prstGeom>
          <a:noFill/>
          <a:ln w="9525">
            <a:noFill/>
          </a:ln>
        </p:spPr>
      </p:pic>
      <p:pic>
        <p:nvPicPr>
          <p:cNvPr id="6149" name="Picture 7"/>
          <p:cNvPicPr>
            <a:picLocks noChangeAspect="1"/>
          </p:cNvPicPr>
          <p:nvPr/>
        </p:nvPicPr>
        <p:blipFill>
          <a:blip r:embed="rId2"/>
          <a:stretch>
            <a:fillRect/>
          </a:stretch>
        </p:blipFill>
        <p:spPr>
          <a:xfrm>
            <a:off x="228600" y="3733800"/>
            <a:ext cx="4533900" cy="2857500"/>
          </a:xfrm>
          <a:prstGeom prst="rect">
            <a:avLst/>
          </a:prstGeom>
          <a:noFill/>
          <a:ln w="9525">
            <a:noFill/>
          </a:ln>
        </p:spPr>
      </p:pic>
      <p:pic>
        <p:nvPicPr>
          <p:cNvPr id="6150" name="Picture 8"/>
          <p:cNvPicPr>
            <a:picLocks noChangeAspect="1"/>
          </p:cNvPicPr>
          <p:nvPr/>
        </p:nvPicPr>
        <p:blipFill>
          <a:blip r:embed="rId3"/>
          <a:stretch>
            <a:fillRect/>
          </a:stretch>
        </p:blipFill>
        <p:spPr>
          <a:xfrm>
            <a:off x="4953000" y="3810000"/>
            <a:ext cx="3962400" cy="2819400"/>
          </a:xfrm>
          <a:prstGeom prst="rect">
            <a:avLst/>
          </a:prstGeom>
          <a:noFill/>
          <a:ln w="9525">
            <a:noFill/>
          </a:ln>
        </p:spPr>
      </p:pic>
      <p:pic>
        <p:nvPicPr>
          <p:cNvPr id="6151" name="Picture 9"/>
          <p:cNvPicPr>
            <a:picLocks noChangeAspect="1"/>
          </p:cNvPicPr>
          <p:nvPr/>
        </p:nvPicPr>
        <p:blipFill>
          <a:blip r:embed="rId4"/>
          <a:stretch>
            <a:fillRect/>
          </a:stretch>
        </p:blipFill>
        <p:spPr>
          <a:xfrm>
            <a:off x="4953000" y="1219200"/>
            <a:ext cx="3962400" cy="2590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diamond(in)">
                                      <p:cBhvr>
                                        <p:cTn id="7" dur="2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diamond(in)">
                                      <p:cBhvr>
                                        <p:cTn id="12" dur="20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151"/>
                                        </p:tgtEl>
                                        <p:attrNameLst>
                                          <p:attrName>style.visibility</p:attrName>
                                        </p:attrNameLst>
                                      </p:cBhvr>
                                      <p:to>
                                        <p:strVal val="visible"/>
                                      </p:to>
                                    </p:set>
                                    <p:animEffect transition="in" filter="diamond(in)">
                                      <p:cBhvr>
                                        <p:cTn id="17" dur="2000"/>
                                        <p:tgtEl>
                                          <p:spTgt spid="615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diamond(in)">
                                      <p:cBhvr>
                                        <p:cTn id="22" dur="2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Text Box 4"/>
          <p:cNvSpPr txBox="1"/>
          <p:nvPr/>
        </p:nvSpPr>
        <p:spPr>
          <a:xfrm>
            <a:off x="0" y="771525"/>
            <a:ext cx="9144000" cy="180657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nSpc>
                <a:spcPts val="4500"/>
              </a:lnSpc>
              <a:spcBef>
                <a:spcPts val="2900"/>
              </a:spcBef>
              <a:spcAft>
                <a:spcPts val="2600"/>
              </a:spcAft>
              <a:buNone/>
            </a:pPr>
            <a:r>
              <a:rPr lang="en-US" altLang="en-US" sz="2400" dirty="0">
                <a:solidFill>
                  <a:srgbClr val="000099"/>
                </a:solidFill>
                <a:latin typeface="Times New Roman" panose="02020603050405020304" pitchFamily="18" charset="0"/>
              </a:rPr>
              <a:t>     </a:t>
            </a:r>
            <a:r>
              <a:rPr lang="en-US" altLang="en-US" sz="2400" i="1" u="sng" dirty="0">
                <a:solidFill>
                  <a:srgbClr val="000099"/>
                </a:solidFill>
                <a:latin typeface="Times New Roman" panose="02020603050405020304" pitchFamily="18" charset="0"/>
              </a:rPr>
              <a:t>Đề bài: </a:t>
            </a:r>
            <a:r>
              <a:rPr lang="en-US" altLang="en-US" sz="2400" dirty="0">
                <a:solidFill>
                  <a:srgbClr val="000099"/>
                </a:solidFill>
                <a:latin typeface="Times New Roman" panose="02020603050405020304" pitchFamily="18" charset="0"/>
              </a:rPr>
              <a:t>Dựa vào bài tập làm văn miệng ở tuần 16, em hãy viết một bức thư ngắn (khoảng 10 câu) cho bạn, kể những điều em biết về thành thị hoặc nông thôn.</a:t>
            </a:r>
            <a:endParaRPr lang="en-US" altLang="en-US" sz="2400" dirty="0">
              <a:solidFill>
                <a:srgbClr val="000099"/>
              </a:solidFill>
              <a:latin typeface="Times New Roman" panose="02020603050405020304" pitchFamily="18" charset="0"/>
            </a:endParaRPr>
          </a:p>
        </p:txBody>
      </p:sp>
      <p:sp>
        <p:nvSpPr>
          <p:cNvPr id="7171" name="Text Box 5"/>
          <p:cNvSpPr txBox="1"/>
          <p:nvPr/>
        </p:nvSpPr>
        <p:spPr>
          <a:xfrm>
            <a:off x="3124200" y="152400"/>
            <a:ext cx="4876800" cy="519113"/>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b="1" dirty="0">
                <a:solidFill>
                  <a:schemeClr val="bg1"/>
                </a:solidFill>
                <a:latin typeface="Times New Roman" panose="02020603050405020304" pitchFamily="18" charset="0"/>
              </a:rPr>
              <a:t>Viết về thành thị, nông thôn.</a:t>
            </a:r>
            <a:endParaRPr lang="en-US" altLang="en-US" sz="2800" b="1" dirty="0">
              <a:solidFill>
                <a:schemeClr val="bg1"/>
              </a:solidFill>
              <a:latin typeface="Times New Roman" panose="02020603050405020304" pitchFamily="18" charset="0"/>
            </a:endParaRPr>
          </a:p>
        </p:txBody>
      </p:sp>
      <p:sp>
        <p:nvSpPr>
          <p:cNvPr id="7172" name="Text Box 5"/>
          <p:cNvSpPr txBox="1"/>
          <p:nvPr/>
        </p:nvSpPr>
        <p:spPr>
          <a:xfrm>
            <a:off x="381000" y="2490788"/>
            <a:ext cx="8077200" cy="3919537"/>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000" i="1" u="sng" dirty="0">
                <a:solidFill>
                  <a:srgbClr val="C00000"/>
                </a:solidFill>
                <a:latin typeface="Times New Roman" panose="02020603050405020304" pitchFamily="18" charset="0"/>
              </a:rPr>
              <a:t>*Trình tự viết bức thư:</a:t>
            </a:r>
            <a:endParaRPr lang="en-US" altLang="en-US" sz="2000" i="1" u="sng" dirty="0">
              <a:solidFill>
                <a:srgbClr val="C00000"/>
              </a:solidFill>
              <a:latin typeface="Times New Roman" panose="02020603050405020304" pitchFamily="18" charset="0"/>
            </a:endParaRPr>
          </a:p>
          <a:p>
            <a:pPr marL="0" lvl="0" indent="0">
              <a:spcBef>
                <a:spcPct val="50000"/>
              </a:spcBef>
              <a:buNone/>
            </a:pPr>
            <a:r>
              <a:rPr lang="en-US" altLang="en-US" sz="2000" dirty="0">
                <a:solidFill>
                  <a:srgbClr val="000099"/>
                </a:solidFill>
                <a:latin typeface="Times New Roman" panose="02020603050405020304" pitchFamily="18" charset="0"/>
              </a:rPr>
              <a:t>        </a:t>
            </a:r>
            <a:r>
              <a:rPr lang="en-US" altLang="en-US" sz="2200" dirty="0">
                <a:solidFill>
                  <a:srgbClr val="000099"/>
                </a:solidFill>
                <a:latin typeface="Times New Roman" panose="02020603050405020304" pitchFamily="18" charset="0"/>
              </a:rPr>
              <a:t>- Dòng đầu thư : Nơi gửi, ngày ....tháng ... năm...</a:t>
            </a:r>
            <a:endParaRPr lang="en-US" altLang="en-US" sz="2200" dirty="0">
              <a:solidFill>
                <a:srgbClr val="000099"/>
              </a:solidFill>
              <a:latin typeface="Times New Roman" panose="02020603050405020304" pitchFamily="18" charset="0"/>
            </a:endParaRPr>
          </a:p>
          <a:p>
            <a:pPr marL="0" lvl="0" indent="0">
              <a:spcBef>
                <a:spcPct val="50000"/>
              </a:spcBef>
              <a:buNone/>
            </a:pPr>
            <a:r>
              <a:rPr lang="en-US" altLang="en-US" sz="2200" dirty="0">
                <a:solidFill>
                  <a:srgbClr val="000099"/>
                </a:solidFill>
                <a:latin typeface="Times New Roman" panose="02020603050405020304" pitchFamily="18" charset="0"/>
              </a:rPr>
              <a:t>        - Lời xưng hô với người nhận thư ( bạn...thân mến)  </a:t>
            </a:r>
            <a:endParaRPr lang="en-US" altLang="en-US" sz="2200" dirty="0">
              <a:solidFill>
                <a:srgbClr val="000099"/>
              </a:solidFill>
              <a:latin typeface="Times New Roman" panose="02020603050405020304" pitchFamily="18" charset="0"/>
            </a:endParaRPr>
          </a:p>
          <a:p>
            <a:pPr marL="0" lvl="0" indent="0">
              <a:spcBef>
                <a:spcPct val="50000"/>
              </a:spcBef>
              <a:buNone/>
            </a:pPr>
            <a:r>
              <a:rPr lang="en-US" altLang="en-US" sz="2200" dirty="0">
                <a:solidFill>
                  <a:srgbClr val="000099"/>
                </a:solidFill>
                <a:latin typeface="Times New Roman" panose="02020603050405020304" pitchFamily="18" charset="0"/>
              </a:rPr>
              <a:t>        - Nội dung thư : </a:t>
            </a:r>
            <a:endParaRPr lang="en-US" altLang="en-US" sz="2200" dirty="0">
              <a:solidFill>
                <a:srgbClr val="000099"/>
              </a:solidFill>
              <a:latin typeface="Times New Roman" panose="02020603050405020304" pitchFamily="18" charset="0"/>
            </a:endParaRPr>
          </a:p>
          <a:p>
            <a:pPr marL="0" lvl="0" indent="0">
              <a:spcBef>
                <a:spcPct val="50000"/>
              </a:spcBef>
              <a:buNone/>
            </a:pPr>
            <a:r>
              <a:rPr lang="en-US" altLang="en-US" sz="2200" dirty="0">
                <a:solidFill>
                  <a:srgbClr val="000099"/>
                </a:solidFill>
                <a:latin typeface="Times New Roman" panose="02020603050405020304" pitchFamily="18" charset="0"/>
              </a:rPr>
              <a:t>          + Thăm hỏi, báo tin….</a:t>
            </a:r>
            <a:endParaRPr lang="en-US" altLang="en-US" sz="2200" dirty="0">
              <a:solidFill>
                <a:srgbClr val="000099"/>
              </a:solidFill>
              <a:latin typeface="Times New Roman" panose="02020603050405020304" pitchFamily="18" charset="0"/>
            </a:endParaRPr>
          </a:p>
          <a:p>
            <a:pPr marL="0" lvl="0" indent="0">
              <a:spcBef>
                <a:spcPct val="50000"/>
              </a:spcBef>
              <a:buNone/>
            </a:pPr>
            <a:r>
              <a:rPr lang="en-US" altLang="en-US" sz="2200" dirty="0">
                <a:solidFill>
                  <a:srgbClr val="000099"/>
                </a:solidFill>
                <a:latin typeface="Times New Roman" panose="02020603050405020304" pitchFamily="18" charset="0"/>
              </a:rPr>
              <a:t>          + Kể về cảnh vật, con người... ở thành thị hoặc nông  thôn. </a:t>
            </a:r>
            <a:endParaRPr lang="en-US" altLang="en-US" sz="2200" dirty="0">
              <a:solidFill>
                <a:srgbClr val="000099"/>
              </a:solidFill>
              <a:latin typeface="Times New Roman" panose="02020603050405020304" pitchFamily="18" charset="0"/>
            </a:endParaRPr>
          </a:p>
          <a:p>
            <a:pPr marL="0" lvl="0" indent="0">
              <a:spcBef>
                <a:spcPct val="50000"/>
              </a:spcBef>
              <a:buNone/>
            </a:pPr>
            <a:r>
              <a:rPr lang="en-US" altLang="en-US" sz="2200" dirty="0">
                <a:solidFill>
                  <a:srgbClr val="000099"/>
                </a:solidFill>
                <a:latin typeface="Times New Roman" panose="02020603050405020304" pitchFamily="18" charset="0"/>
              </a:rPr>
              <a:t>          + Lời chúc và hứa hẹn.</a:t>
            </a:r>
            <a:endParaRPr lang="en-US" altLang="en-US" sz="2200" dirty="0">
              <a:solidFill>
                <a:srgbClr val="000099"/>
              </a:solidFill>
              <a:latin typeface="Times New Roman" panose="02020603050405020304" pitchFamily="18" charset="0"/>
            </a:endParaRPr>
          </a:p>
          <a:p>
            <a:pPr marL="0" lvl="0" indent="0">
              <a:spcBef>
                <a:spcPct val="50000"/>
              </a:spcBef>
              <a:buNone/>
            </a:pPr>
            <a:r>
              <a:rPr lang="en-US" altLang="en-US" sz="2200" dirty="0">
                <a:solidFill>
                  <a:srgbClr val="000099"/>
                </a:solidFill>
                <a:latin typeface="Times New Roman" panose="02020603050405020304" pitchFamily="18" charset="0"/>
              </a:rPr>
              <a:t>       - Cuối thư : Lời chào, chữ kí và tên.</a:t>
            </a:r>
            <a:endParaRPr lang="en-US" altLang="en-US" sz="2200" dirty="0">
              <a:solidFill>
                <a:srgbClr val="000099"/>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52" name="Text Box 4"/>
          <p:cNvSpPr txBox="1"/>
          <p:nvPr/>
        </p:nvSpPr>
        <p:spPr>
          <a:xfrm>
            <a:off x="228600" y="-76200"/>
            <a:ext cx="8991600" cy="86042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000" dirty="0">
                <a:solidFill>
                  <a:srgbClr val="000099"/>
                </a:solidFill>
                <a:latin typeface="Times New Roman" panose="02020603050405020304" pitchFamily="18" charset="0"/>
              </a:rPr>
              <a:t>                                                                  </a:t>
            </a:r>
            <a:r>
              <a:rPr lang="vi-VN" altLang="en-US" sz="2000" dirty="0">
                <a:solidFill>
                  <a:srgbClr val="000099"/>
                </a:solidFill>
                <a:latin typeface="Times New Roman" panose="02020603050405020304" pitchFamily="18" charset="0"/>
              </a:rPr>
              <a:t>Quốc Oai</a:t>
            </a:r>
            <a:r>
              <a:rPr lang="en-US" altLang="en-US" sz="2000" i="1" dirty="0">
                <a:solidFill>
                  <a:srgbClr val="008A3E"/>
                </a:solidFill>
                <a:latin typeface="Times New Roman" panose="02020603050405020304" pitchFamily="18" charset="0"/>
              </a:rPr>
              <a:t>, ngày 8 tháng 11 năm 20</a:t>
            </a:r>
            <a:r>
              <a:rPr lang="vi-VN" altLang="en-US" sz="2000" i="1" dirty="0">
                <a:solidFill>
                  <a:srgbClr val="008A3E"/>
                </a:solidFill>
                <a:latin typeface="Times New Roman" panose="02020603050405020304" pitchFamily="18" charset="0"/>
              </a:rPr>
              <a:t>21</a:t>
            </a:r>
            <a:endParaRPr lang="en-US" altLang="en-US" sz="2000" i="1" dirty="0">
              <a:solidFill>
                <a:srgbClr val="008A3E"/>
              </a:solidFill>
              <a:latin typeface="Times New Roman" panose="02020603050405020304" pitchFamily="18" charset="0"/>
            </a:endParaRPr>
          </a:p>
          <a:p>
            <a:pPr marL="0" lvl="0" indent="0">
              <a:spcBef>
                <a:spcPct val="50000"/>
              </a:spcBef>
              <a:buNone/>
            </a:pPr>
            <a:r>
              <a:rPr lang="en-US" altLang="en-US" sz="2000" i="1" dirty="0">
                <a:solidFill>
                  <a:srgbClr val="008A3E"/>
                </a:solidFill>
                <a:latin typeface="Times New Roman" panose="02020603050405020304" pitchFamily="18" charset="0"/>
              </a:rPr>
              <a:t>	 Thúy Hồng thân mến !</a:t>
            </a:r>
            <a:endParaRPr lang="en-US" altLang="en-US" sz="2000" i="1" dirty="0">
              <a:solidFill>
                <a:srgbClr val="000099"/>
              </a:solidFill>
              <a:latin typeface="Times New Roman" panose="02020603050405020304" pitchFamily="18" charset="0"/>
            </a:endParaRPr>
          </a:p>
        </p:txBody>
      </p:sp>
      <p:sp>
        <p:nvSpPr>
          <p:cNvPr id="7" name="Rectangle 5"/>
          <p:cNvSpPr/>
          <p:nvPr/>
        </p:nvSpPr>
        <p:spPr>
          <a:xfrm>
            <a:off x="-381000" y="304800"/>
            <a:ext cx="9525000" cy="5957888"/>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42900" lvl="0" indent="-342900" algn="just" eaLnBrk="1" hangingPunct="1">
              <a:lnSpc>
                <a:spcPct val="90000"/>
              </a:lnSpc>
              <a:buNone/>
            </a:pPr>
            <a:endParaRPr lang="en-US" altLang="en-US" sz="2000" i="1" dirty="0">
              <a:solidFill>
                <a:srgbClr val="000099"/>
              </a:solidFill>
              <a:latin typeface="Times New Roman" panose="02020603050405020304" pitchFamily="18" charset="0"/>
            </a:endParaRPr>
          </a:p>
          <a:p>
            <a:pPr marL="342900" lvl="0" indent="-342900" algn="just" eaLnBrk="1" hangingPunct="1">
              <a:lnSpc>
                <a:spcPct val="90000"/>
              </a:lnSpc>
              <a:buNone/>
            </a:pPr>
            <a:r>
              <a:rPr lang="en-US" altLang="en-US" sz="2400" i="1" dirty="0">
                <a:solidFill>
                  <a:srgbClr val="008A3E"/>
                </a:solidFill>
                <a:latin typeface="Times New Roman" panose="02020603050405020304" pitchFamily="18" charset="0"/>
              </a:rPr>
              <a:t>              </a:t>
            </a:r>
            <a:r>
              <a:rPr lang="en-US" altLang="en-US" sz="2400" i="1" dirty="0">
                <a:solidFill>
                  <a:srgbClr val="660066"/>
                </a:solidFill>
                <a:latin typeface="Times New Roman" panose="02020603050405020304" pitchFamily="18" charset="0"/>
              </a:rPr>
              <a:t>Bạn có khỏe không? Việc học của bạn vẫn tốt chứ? Còn mình vẫn bình thường.</a:t>
            </a:r>
            <a:endParaRPr lang="en-US" altLang="en-US" sz="2400" i="1" dirty="0">
              <a:solidFill>
                <a:srgbClr val="660066"/>
              </a:solidFill>
              <a:latin typeface="Times New Roman" panose="02020603050405020304" pitchFamily="18" charset="0"/>
            </a:endParaRPr>
          </a:p>
          <a:p>
            <a:pPr marL="342900" lvl="0" indent="-342900" algn="just" eaLnBrk="1" hangingPunct="1">
              <a:lnSpc>
                <a:spcPct val="90000"/>
              </a:lnSpc>
              <a:buNone/>
            </a:pPr>
            <a:r>
              <a:rPr lang="en-US" altLang="en-US" sz="2400" i="1" dirty="0">
                <a:solidFill>
                  <a:srgbClr val="000099"/>
                </a:solidFill>
                <a:latin typeface="Times New Roman" panose="02020603050405020304" pitchFamily="18" charset="0"/>
              </a:rPr>
              <a:t>             </a:t>
            </a:r>
            <a:r>
              <a:rPr lang="en-US" altLang="en-US" sz="2400" i="1" dirty="0">
                <a:latin typeface="Times New Roman" panose="02020603050405020304" pitchFamily="18" charset="0"/>
              </a:rPr>
              <a:t>Tuần trước, bố mình có cho mình về thăm quê nội ở </a:t>
            </a:r>
            <a:r>
              <a:rPr lang="vi-VN" altLang="en-US" sz="2400" i="1" dirty="0">
                <a:latin typeface="Times New Roman" panose="02020603050405020304" pitchFamily="18" charset="0"/>
              </a:rPr>
              <a:t>Cấn Hữu</a:t>
            </a:r>
            <a:r>
              <a:rPr lang="en-US" altLang="en-US" sz="2400" i="1" dirty="0">
                <a:latin typeface="Times New Roman" panose="02020603050405020304" pitchFamily="18" charset="0"/>
              </a:rPr>
              <a:t>. Đây là lần đầu tiên mình về quê, nên mới biết thế nào là nông thôn.</a:t>
            </a:r>
            <a:r>
              <a:rPr lang="en-US" altLang="en-US" sz="2400" i="1" dirty="0">
                <a:latin typeface=".VnArial" pitchFamily="34" charset="0"/>
              </a:rPr>
              <a:t>             </a:t>
            </a:r>
            <a:endParaRPr lang="en-US" altLang="en-US" sz="2400" i="1" dirty="0">
              <a:latin typeface=".VnArial" pitchFamily="34" charset="0"/>
            </a:endParaRPr>
          </a:p>
          <a:p>
            <a:pPr marL="342900" lvl="0" indent="-342900" algn="just" eaLnBrk="1" hangingPunct="1">
              <a:lnSpc>
                <a:spcPct val="90000"/>
              </a:lnSpc>
              <a:buNone/>
            </a:pPr>
            <a:r>
              <a:rPr lang="en-US" altLang="en-US" sz="2400" i="1" dirty="0">
                <a:latin typeface=".VnArial" pitchFamily="34" charset="0"/>
              </a:rPr>
              <a:t>           </a:t>
            </a:r>
            <a:r>
              <a:rPr lang="en-US" altLang="en-US" sz="2400" i="1" dirty="0">
                <a:latin typeface="Times New Roman" panose="02020603050405020304" pitchFamily="18" charset="0"/>
              </a:rPr>
              <a:t>Chuyến đi về thăm quê nội thật thú vị. Hai bên đường là những ruộng lúa chín vàng trải dài tầm mắt. Xa xa là những ngôi nhà ngói đỏ thấp thoáng trong những vườn cây trái xanh tươi. Bên bờ sông là những lũy tre xanh rì rào gió thổi .Trên đường thỉnh thoảng mình gặp những cô bác nông dân đánh trâu đi làm về. Trông họ thật giản dị. Cuộc sống ở làng quê thật yên ả, thanh bình. Khi về thành phố rồi mà mình vẫn nhớ mãi hình ảnh bác nông dân nhỏ bé đi bên cạnh con trâu đen vạm vỡ làm cho mình nhớ đến câu chuyện  (trí khôn của ta đây).Mình sẽ học thật giỏi để đến hè lại được về quê nội vui chơi.</a:t>
            </a:r>
            <a:endParaRPr lang="en-US" altLang="en-US" sz="2400" i="1" dirty="0">
              <a:latin typeface="Times New Roman" panose="02020603050405020304" pitchFamily="18" charset="0"/>
            </a:endParaRPr>
          </a:p>
          <a:p>
            <a:pPr marL="342900" lvl="0" indent="-342900" algn="just" eaLnBrk="1" hangingPunct="1">
              <a:lnSpc>
                <a:spcPct val="90000"/>
              </a:lnSpc>
              <a:buNone/>
            </a:pPr>
            <a:r>
              <a:rPr lang="en-US" altLang="en-US" sz="2400" i="1" dirty="0">
                <a:latin typeface="Times New Roman" panose="02020603050405020304" pitchFamily="18" charset="0"/>
              </a:rPr>
              <a:t>	        Thôi thư viết đã dài, mình dừng bút đây. Chúc bạn luôn vui, khỏe và học giỏi. Chào tạm biệt bạn nhé.</a:t>
            </a:r>
            <a:endParaRPr lang="en-US" altLang="en-US" sz="2400" i="1" dirty="0">
              <a:latin typeface="Times New Roman" panose="02020603050405020304" pitchFamily="18" charset="0"/>
            </a:endParaRPr>
          </a:p>
          <a:p>
            <a:pPr marL="342900" lvl="0" indent="-342900" algn="just" eaLnBrk="1" hangingPunct="1">
              <a:lnSpc>
                <a:spcPct val="90000"/>
              </a:lnSpc>
              <a:buNone/>
            </a:pPr>
            <a:r>
              <a:rPr lang="en-US" altLang="en-US" sz="2000" i="1" dirty="0">
                <a:solidFill>
                  <a:srgbClr val="000099"/>
                </a:solidFill>
                <a:latin typeface="Times New Roman" panose="02020603050405020304" pitchFamily="18" charset="0"/>
              </a:rPr>
              <a:t>                                                                                                               Thân ái</a:t>
            </a:r>
            <a:endParaRPr lang="en-US" altLang="en-US" sz="2000" i="1" dirty="0">
              <a:solidFill>
                <a:srgbClr val="000099"/>
              </a:solidFill>
              <a:latin typeface="Times New Roman" panose="02020603050405020304" pitchFamily="18" charset="0"/>
            </a:endParaRPr>
          </a:p>
          <a:p>
            <a:pPr marL="342900" lvl="0" indent="-342900" algn="just" eaLnBrk="1" hangingPunct="1">
              <a:lnSpc>
                <a:spcPct val="90000"/>
              </a:lnSpc>
              <a:buNone/>
            </a:pPr>
            <a:r>
              <a:rPr lang="en-US" altLang="en-US" sz="2000" i="1" dirty="0">
                <a:solidFill>
                  <a:srgbClr val="000099"/>
                </a:solidFill>
                <a:latin typeface="Times New Roman" panose="02020603050405020304" pitchFamily="18" charset="0"/>
              </a:rPr>
              <a:t>                                                                                                              Phương</a:t>
            </a:r>
            <a:endParaRPr lang="en-US" altLang="en-US" sz="2000" i="1" dirty="0">
              <a:solidFill>
                <a:srgbClr val="000099"/>
              </a:solidFill>
              <a:latin typeface="Times New Roman" panose="02020603050405020304" pitchFamily="18" charset="0"/>
            </a:endParaRPr>
          </a:p>
          <a:p>
            <a:pPr marL="342900" lvl="0" indent="-342900" algn="just" eaLnBrk="1" hangingPunct="1">
              <a:lnSpc>
                <a:spcPct val="90000"/>
              </a:lnSpc>
              <a:buNone/>
            </a:pPr>
            <a:r>
              <a:rPr lang="en-US" altLang="en-US" sz="2000" i="1" dirty="0">
                <a:solidFill>
                  <a:srgbClr val="000099"/>
                </a:solidFill>
                <a:latin typeface="Times New Roman" panose="02020603050405020304" pitchFamily="18" charset="0"/>
              </a:rPr>
              <a:t>                                                                                                   Nguyễn Hà Phương.</a:t>
            </a:r>
            <a:endParaRPr lang="en-US" altLang="en-US" sz="2000" i="1" dirty="0">
              <a:solidFill>
                <a:srgbClr val="0000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wedge">
                                      <p:cBhvr>
                                        <p:cTn id="7" dur="1000"/>
                                        <p:tgtEl>
                                          <p:spTgt spid="1556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p:bldP spid="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4831</Words>
  <Application>WPS Presentation</Application>
  <PresentationFormat>On-screen Show (4:3)</PresentationFormat>
  <Paragraphs>92</Paragraphs>
  <Slides>14</Slides>
  <Notes>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14</vt:i4>
      </vt:variant>
    </vt:vector>
  </HeadingPairs>
  <TitlesOfParts>
    <vt:vector size="28" baseType="lpstr">
      <vt:lpstr>Arial</vt:lpstr>
      <vt:lpstr>SimSun</vt:lpstr>
      <vt:lpstr>Wingdings</vt:lpstr>
      <vt:lpstr>Times New Roman</vt:lpstr>
      <vt:lpstr>Tahoma</vt:lpstr>
      <vt:lpstr>.VnArial</vt:lpstr>
      <vt:lpstr>Segoe Print</vt:lpstr>
      <vt:lpstr>Microsoft YaHei</vt:lpstr>
      <vt:lpstr>Arial Unicode MS</vt:lpstr>
      <vt:lpstr>Arial-Rounded</vt:lpstr>
      <vt:lpstr>Sitka Text</vt:lpstr>
      <vt:lpstr>Default Design</vt:lpstr>
      <vt:lpstr>1_Default Design</vt:lpstr>
      <vt:lpstr>2_Default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HP</cp:lastModifiedBy>
  <cp:revision>2</cp:revision>
  <dcterms:created xsi:type="dcterms:W3CDTF">2008-11-08T02:49:57Z</dcterms:created>
  <dcterms:modified xsi:type="dcterms:W3CDTF">2021-09-11T14:51:31Z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B1F021167F4C483B93C054F8365BED09</vt:lpwstr>
  </property>
  <property fmtid="{D5CDD505-2E9C-101B-9397-08002B2CF9AE}" pid="3" name="KSOProductBuildVer">
    <vt:lpwstr>1033-11.2.0.10296</vt:lpwstr>
  </property>
</Properties>
</file>