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427" r:id="rId2"/>
    <p:sldId id="430" r:id="rId3"/>
    <p:sldId id="432" r:id="rId4"/>
    <p:sldId id="449" r:id="rId5"/>
    <p:sldId id="450" r:id="rId6"/>
    <p:sldId id="451" r:id="rId7"/>
    <p:sldId id="452" r:id="rId8"/>
    <p:sldId id="457" r:id="rId9"/>
    <p:sldId id="454" r:id="rId10"/>
    <p:sldId id="455" r:id="rId11"/>
    <p:sldId id="456" r:id="rId12"/>
    <p:sldId id="458" r:id="rId13"/>
    <p:sldId id="431" r:id="rId14"/>
  </p:sldIdLst>
  <p:sldSz cx="16276638" cy="9144000"/>
  <p:notesSz cx="6858000" cy="9144000"/>
  <p:custDataLst>
    <p:tags r:id="rId16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0FEB6"/>
    <a:srgbClr val="FF0066"/>
    <a:srgbClr val="0000CC"/>
    <a:srgbClr val="C5F0FF"/>
    <a:srgbClr val="85DFFF"/>
    <a:srgbClr val="FFDC6D"/>
    <a:srgbClr val="FF7C80"/>
    <a:srgbClr val="FF6600"/>
    <a:srgbClr val="6600CC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76" autoAdjust="0"/>
    <p:restoredTop sz="99274" autoAdjust="0"/>
  </p:normalViewPr>
  <p:slideViewPr>
    <p:cSldViewPr>
      <p:cViewPr varScale="1">
        <p:scale>
          <a:sx n="88" d="100"/>
          <a:sy n="88" d="100"/>
        </p:scale>
        <p:origin x="240" y="126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tiff"/><Relationship Id="rId12" Type="http://schemas.openxmlformats.org/officeDocument/2006/relationships/hyperlink" Target="Cau%20hoi/Cau%204.pptx" TargetMode="Externa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tiff"/><Relationship Id="rId11" Type="http://schemas.openxmlformats.org/officeDocument/2006/relationships/hyperlink" Target="Cau%20hoi/Cau%201.pptx" TargetMode="External"/><Relationship Id="rId5" Type="http://schemas.openxmlformats.org/officeDocument/2006/relationships/image" Target="../media/image7.jpg"/><Relationship Id="rId10" Type="http://schemas.openxmlformats.org/officeDocument/2006/relationships/hyperlink" Target="Cau%20hoi/Cau%202.pptx" TargetMode="External"/><Relationship Id="rId4" Type="http://schemas.openxmlformats.org/officeDocument/2006/relationships/image" Target="../media/image6.jpg"/><Relationship Id="rId9" Type="http://schemas.openxmlformats.org/officeDocument/2006/relationships/hyperlink" Target="Cau%20hoi/Cau%203.pptx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/>
        </p:nvCxnSpPr>
        <p:spPr>
          <a:xfrm flipV="1">
            <a:off x="5407784" y="9906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852319" y="1129028"/>
            <a:ext cx="4953000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Text Box 14"/>
          <p:cNvSpPr txBox="1">
            <a:spLocks noChangeArrowheads="1"/>
          </p:cNvSpPr>
          <p:nvPr/>
        </p:nvSpPr>
        <p:spPr bwMode="auto">
          <a:xfrm>
            <a:off x="1508919" y="3962400"/>
            <a:ext cx="12656582" cy="1730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Công nghệ lớp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3: SỬ DỤNG QUẠT ĐIỆN (T4)</a:t>
            </a:r>
            <a:endParaRPr lang="en-US" sz="54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 Box 18"/>
          <p:cNvSpPr txBox="1">
            <a:spLocks noChangeArrowheads="1"/>
          </p:cNvSpPr>
          <p:nvPr/>
        </p:nvSpPr>
        <p:spPr bwMode="auto">
          <a:xfrm>
            <a:off x="4053772" y="8001000"/>
            <a:ext cx="7102225" cy="1006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b="1" i="1">
                <a:solidFill>
                  <a:srgbClr val="0000CC"/>
                </a:solidFill>
                <a:latin typeface="Times New Roman" pitchFamily="18" charset="0"/>
              </a:rPr>
              <a:t>Giáo viên</a:t>
            </a:r>
            <a:r>
              <a:rPr lang="en-US" altLang="en-US" sz="2800" b="1" i="1" smtClean="0">
                <a:solidFill>
                  <a:srgbClr val="0000CC"/>
                </a:solidFill>
                <a:latin typeface="Times New Roman" pitchFamily="18" charset="0"/>
              </a:rPr>
              <a:t>:……………………………………</a:t>
            </a:r>
            <a:endParaRPr lang="en-US" altLang="en-US" sz="2800" b="1" i="1">
              <a:solidFill>
                <a:srgbClr val="0000CC"/>
              </a:solidFill>
              <a:latin typeface="Times New Roman" pitchFamily="18" charset="0"/>
            </a:endParaRPr>
          </a:p>
          <a:p>
            <a:pPr eaLnBrk="1" hangingPunct="1"/>
            <a:r>
              <a:rPr lang="en-US" altLang="en-US" sz="2800" b="1" i="1">
                <a:solidFill>
                  <a:srgbClr val="0000CC"/>
                </a:solidFill>
                <a:latin typeface="Times New Roman" pitchFamily="18" charset="0"/>
              </a:rPr>
              <a:t>Lớp:  3</a:t>
            </a:r>
          </a:p>
        </p:txBody>
      </p:sp>
      <p:pic>
        <p:nvPicPr>
          <p:cNvPr id="30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5056" y="5705876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 Box 17"/>
          <p:cNvSpPr txBox="1">
            <a:spLocks noChangeArrowheads="1"/>
          </p:cNvSpPr>
          <p:nvPr/>
        </p:nvSpPr>
        <p:spPr bwMode="auto">
          <a:xfrm>
            <a:off x="1889919" y="1702753"/>
            <a:ext cx="12146361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</a:t>
            </a: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</a:t>
            </a: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DỰ GIỜ THĂM LỚP</a:t>
            </a:r>
          </a:p>
        </p:txBody>
      </p:sp>
      <p:pic>
        <p:nvPicPr>
          <p:cNvPr id="32" name="Picture 7" descr="BƯỚM 5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947921" y="388164"/>
            <a:ext cx="1197160" cy="1561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8" descr="animal-14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328913" y="6922250"/>
            <a:ext cx="1110487" cy="807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2884156" y="204193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17550" indent="-2603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436688" indent="-52228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2154238" indent="-78263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873375" indent="-104457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HỌC </a:t>
            </a:r>
            <a:r>
              <a:rPr lang="en-US" altLang="en-US" sz="3500" b="1" dirty="0" smtClean="0">
                <a:solidFill>
                  <a:srgbClr val="FF0066"/>
                </a:solidFill>
                <a:latin typeface="Times New Roman" pitchFamily="18" charset="0"/>
              </a:rPr>
              <a:t>THẠCH BÀN A</a:t>
            </a:r>
            <a:endParaRPr lang="en-US" altLang="en-US" sz="35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49349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31587" y="103853"/>
            <a:ext cx="7013458" cy="1117941"/>
            <a:chOff x="4270277" y="164812"/>
            <a:chExt cx="6895119" cy="1117941"/>
          </a:xfrm>
        </p:grpSpPr>
        <p:grpSp>
          <p:nvGrpSpPr>
            <p:cNvPr id="27" name="Group 26"/>
            <p:cNvGrpSpPr/>
            <p:nvPr/>
          </p:nvGrpSpPr>
          <p:grpSpPr>
            <a:xfrm>
              <a:off x="4270277" y="164812"/>
              <a:ext cx="6895119" cy="1117941"/>
              <a:chOff x="4270277" y="164812"/>
              <a:chExt cx="6895119" cy="1117941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4270277" y="16481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299305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CÔNG NGHỆ</a:t>
                </a:r>
                <a:endParaRPr lang="en-US" sz="36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20976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0515600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6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3: SỬ DỤNG QUẠT ĐIỆN (T4)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05" t="32666" r="19244" b="23778"/>
          <a:stretch/>
        </p:blipFill>
        <p:spPr bwMode="auto">
          <a:xfrm>
            <a:off x="1038794" y="2362200"/>
            <a:ext cx="14478002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713332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5231587" y="103853"/>
            <a:ext cx="7013458" cy="1117941"/>
            <a:chOff x="4270277" y="164812"/>
            <a:chExt cx="6895119" cy="1117941"/>
          </a:xfrm>
        </p:grpSpPr>
        <p:sp>
          <p:nvSpPr>
            <p:cNvPr id="29" name="TextBox 28"/>
            <p:cNvSpPr txBox="1"/>
            <p:nvPr/>
          </p:nvSpPr>
          <p:spPr>
            <a:xfrm>
              <a:off x="4270277" y="164812"/>
              <a:ext cx="689511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Thứ……ngày…..tháng…..năm…….</a:t>
              </a:r>
              <a:endParaRPr lang="en-US" sz="36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993302" y="636422"/>
              <a:ext cx="299305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u="sng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CÔNG NGHỆ</a:t>
              </a:r>
              <a:endParaRPr lang="en-US" sz="3600" b="1" u="sng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0515600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6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3: SỬ DỤNG QUẠT ĐIỆN (T4)</a:t>
            </a:r>
          </a:p>
        </p:txBody>
      </p:sp>
      <p:sp>
        <p:nvSpPr>
          <p:cNvPr id="10" name="Rectangle 9"/>
          <p:cNvSpPr/>
          <p:nvPr/>
        </p:nvSpPr>
        <p:spPr>
          <a:xfrm>
            <a:off x="1585119" y="1868269"/>
            <a:ext cx="4495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3. Vận dụng.</a:t>
            </a:r>
            <a:endParaRPr lang="en-US" sz="3600" b="1" u="sng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508919" y="2514600"/>
            <a:ext cx="13639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Kể tên các loại quạt điện mà gia đình em có. Chia sẻ cới các bạn cách sử dụng quạt điện an toàn</a:t>
            </a:r>
            <a:endParaRPr lang="en-US" sz="3600" b="1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53" t="40500" r="31568" b="8445"/>
          <a:stretch/>
        </p:blipFill>
        <p:spPr bwMode="auto">
          <a:xfrm>
            <a:off x="9738518" y="3586094"/>
            <a:ext cx="6299757" cy="5308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loud 1"/>
          <p:cNvSpPr/>
          <p:nvPr/>
        </p:nvSpPr>
        <p:spPr>
          <a:xfrm>
            <a:off x="1508919" y="4267200"/>
            <a:ext cx="7229397" cy="38862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0066"/>
                </a:solidFill>
              </a:rPr>
              <a:t>Cùng nhau làm việc nhóm 4</a:t>
            </a:r>
            <a:endParaRPr lang="en-US" sz="4000" b="1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34054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5231587" y="103853"/>
            <a:ext cx="7013458" cy="1117941"/>
            <a:chOff x="4270277" y="164812"/>
            <a:chExt cx="6895119" cy="1117941"/>
          </a:xfrm>
        </p:grpSpPr>
        <p:sp>
          <p:nvSpPr>
            <p:cNvPr id="29" name="TextBox 28"/>
            <p:cNvSpPr txBox="1"/>
            <p:nvPr/>
          </p:nvSpPr>
          <p:spPr>
            <a:xfrm>
              <a:off x="4270277" y="164812"/>
              <a:ext cx="689511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Thứ……ngày…..tháng…..năm…….</a:t>
              </a:r>
              <a:endPara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993302" y="636422"/>
              <a:ext cx="299305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sng" strike="noStrike" kern="1200" cap="none" spc="0" normalizeH="0" baseline="0" noProof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CÔNG NGHỆ</a:t>
              </a:r>
              <a:endParaRPr kumimoji="0" lang="en-US" sz="3600" b="1" i="0" u="sng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0515600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Bài 3: SỬ DỤNG QUẠT ĐIỆN (T4)</a:t>
            </a:r>
          </a:p>
        </p:txBody>
      </p:sp>
      <p:sp>
        <p:nvSpPr>
          <p:cNvPr id="10" name="Rectangle 9"/>
          <p:cNvSpPr/>
          <p:nvPr/>
        </p:nvSpPr>
        <p:spPr>
          <a:xfrm>
            <a:off x="1585119" y="1868269"/>
            <a:ext cx="4495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sng" strike="noStrike" kern="1200" cap="none" spc="0" normalizeH="0" baseline="0" noProof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3. Vận dụng.</a:t>
            </a:r>
            <a:endParaRPr kumimoji="0" lang="en-US" sz="3600" b="1" i="0" u="sng" strike="noStrike" kern="1200" cap="none" spc="0" normalizeH="0" baseline="0" noProof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508919" y="2514600"/>
            <a:ext cx="13639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Kể tên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các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loại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quạt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điện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mà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gia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đình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em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có. Chia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sẻ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cới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các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bạn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cách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sử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dụng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quạt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điện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an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toàn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53" t="40500" r="31568" b="8445"/>
          <a:stretch/>
        </p:blipFill>
        <p:spPr bwMode="auto">
          <a:xfrm>
            <a:off x="9738518" y="3586094"/>
            <a:ext cx="6299757" cy="5308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5032290"/>
              </p:ext>
            </p:extLst>
          </p:nvPr>
        </p:nvGraphicFramePr>
        <p:xfrm>
          <a:off x="913902" y="3714929"/>
          <a:ext cx="8763000" cy="45389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81500">
                  <a:extLst>
                    <a:ext uri="{9D8B030D-6E8A-4147-A177-3AD203B41FA5}">
                      <a16:colId xmlns:a16="http://schemas.microsoft.com/office/drawing/2014/main" val="1021015757"/>
                    </a:ext>
                  </a:extLst>
                </a:gridCol>
                <a:gridCol w="4381500">
                  <a:extLst>
                    <a:ext uri="{9D8B030D-6E8A-4147-A177-3AD203B41FA5}">
                      <a16:colId xmlns:a16="http://schemas.microsoft.com/office/drawing/2014/main" val="19814936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Loại</a:t>
                      </a:r>
                      <a:r>
                        <a:rPr lang="en-US" sz="4000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dirty="0" err="1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quạt</a:t>
                      </a:r>
                      <a:endParaRPr lang="en-US" sz="4000" dirty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FEB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4000" baseline="0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4000" baseline="0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4000" baseline="0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4000" baseline="0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 </a:t>
                      </a:r>
                      <a:r>
                        <a:rPr lang="en-US" sz="4000" baseline="0" dirty="0" err="1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toàn</a:t>
                      </a:r>
                      <a:endParaRPr lang="en-US" sz="4000" dirty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FE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60555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4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Quạt</a:t>
                      </a:r>
                      <a:r>
                        <a:rPr lang="en-US" sz="4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bàn</a:t>
                      </a:r>
                      <a:endParaRPr lang="en-US" sz="40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endParaRPr lang="en-US" sz="40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40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3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algn="ctr"/>
                      <a:r>
                        <a:rPr lang="en-US" sz="3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4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Tắt</a:t>
                      </a:r>
                      <a:r>
                        <a:rPr lang="en-US" sz="4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quạt</a:t>
                      </a:r>
                      <a:r>
                        <a:rPr lang="en-US" sz="4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4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4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4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4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algn="ctr">
                        <a:lnSpc>
                          <a:spcPct val="120000"/>
                        </a:lnSpc>
                      </a:pPr>
                      <a:endParaRPr lang="en-US" sz="36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algn="ctr">
                        <a:lnSpc>
                          <a:spcPct val="120000"/>
                        </a:lnSpc>
                      </a:pPr>
                      <a:r>
                        <a:rPr lang="en-US" sz="3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algn="ctr">
                        <a:lnSpc>
                          <a:spcPct val="120000"/>
                        </a:lnSpc>
                      </a:pPr>
                      <a:r>
                        <a:rPr lang="en-US" sz="3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5360872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913902" y="6208223"/>
            <a:ext cx="34403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143688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Quạt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treo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tường</a:t>
            </a:r>
            <a:endParaRPr lang="en-US" sz="4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24692" y="6166655"/>
            <a:ext cx="43700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143688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Treo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n-US" sz="40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143688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cẩn</a:t>
            </a:r>
            <a:r>
              <a:rPr 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thận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3003200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3642519" y="4114800"/>
            <a:ext cx="9220200" cy="112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339709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41BFA32-9992-4F4B-A6AA-F90447B248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1" y="0"/>
            <a:ext cx="16276638" cy="9144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7E119E7-3740-4F4B-94FC-F4E46AA98BC5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4021" t="2522" r="4267" b="4368"/>
          <a:stretch>
            <a:fillRect/>
          </a:stretch>
        </p:blipFill>
        <p:spPr>
          <a:xfrm>
            <a:off x="5122247" y="1434940"/>
            <a:ext cx="5940810" cy="5933277"/>
          </a:xfrm>
          <a:custGeom>
            <a:avLst/>
            <a:gdLst>
              <a:gd name="connsiteX0" fmla="*/ 2736000 w 5472000"/>
              <a:gd name="connsiteY0" fmla="*/ 0 h 5472000"/>
              <a:gd name="connsiteX1" fmla="*/ 5472000 w 5472000"/>
              <a:gd name="connsiteY1" fmla="*/ 2736000 h 5472000"/>
              <a:gd name="connsiteX2" fmla="*/ 2736000 w 5472000"/>
              <a:gd name="connsiteY2" fmla="*/ 5472000 h 5472000"/>
              <a:gd name="connsiteX3" fmla="*/ 0 w 5472000"/>
              <a:gd name="connsiteY3" fmla="*/ 2736000 h 5472000"/>
              <a:gd name="connsiteX4" fmla="*/ 2736000 w 5472000"/>
              <a:gd name="connsiteY4" fmla="*/ 0 h 54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72000" h="5472000">
                <a:moveTo>
                  <a:pt x="2736000" y="0"/>
                </a:moveTo>
                <a:cubicBezTo>
                  <a:pt x="4247051" y="0"/>
                  <a:pt x="5472000" y="1224949"/>
                  <a:pt x="5472000" y="2736000"/>
                </a:cubicBezTo>
                <a:cubicBezTo>
                  <a:pt x="5472000" y="4247051"/>
                  <a:pt x="4247051" y="5472000"/>
                  <a:pt x="2736000" y="5472000"/>
                </a:cubicBezTo>
                <a:cubicBezTo>
                  <a:pt x="1224949" y="5472000"/>
                  <a:pt x="0" y="4247051"/>
                  <a:pt x="0" y="2736000"/>
                </a:cubicBezTo>
                <a:cubicBezTo>
                  <a:pt x="0" y="1224949"/>
                  <a:pt x="1224949" y="0"/>
                  <a:pt x="2736000" y="0"/>
                </a:cubicBezTo>
                <a:close/>
              </a:path>
            </a:pathLst>
          </a:custGeom>
          <a:ln w="47625">
            <a:solidFill>
              <a:srgbClr val="66C4E8"/>
            </a:solidFill>
          </a:ln>
        </p:spPr>
      </p:pic>
      <p:sp>
        <p:nvSpPr>
          <p:cNvPr id="5" name="Star: 32 Points 3">
            <a:extLst>
              <a:ext uri="{FF2B5EF4-FFF2-40B4-BE49-F238E27FC236}">
                <a16:creationId xmlns:a16="http://schemas.microsoft.com/office/drawing/2014/main" id="{6CDA40C8-F676-4BD6-B35D-92037163B130}"/>
              </a:ext>
            </a:extLst>
          </p:cNvPr>
          <p:cNvSpPr>
            <a:spLocks noChangeAspect="1"/>
          </p:cNvSpPr>
          <p:nvPr/>
        </p:nvSpPr>
        <p:spPr>
          <a:xfrm>
            <a:off x="5935105" y="2192618"/>
            <a:ext cx="4432873" cy="4427252"/>
          </a:xfrm>
          <a:prstGeom prst="star32">
            <a:avLst>
              <a:gd name="adj" fmla="val 11198"/>
            </a:avLst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/>
            <a:endParaRPr lang="en-US"/>
          </a:p>
        </p:txBody>
      </p:sp>
      <p:sp>
        <p:nvSpPr>
          <p:cNvPr id="6" name="Star: 32 Points 42">
            <a:extLst>
              <a:ext uri="{FF2B5EF4-FFF2-40B4-BE49-F238E27FC236}">
                <a16:creationId xmlns:a16="http://schemas.microsoft.com/office/drawing/2014/main" id="{71E0B8DA-8869-4F7A-A553-35EB2AF3448F}"/>
              </a:ext>
            </a:extLst>
          </p:cNvPr>
          <p:cNvSpPr>
            <a:spLocks noChangeAspect="1"/>
          </p:cNvSpPr>
          <p:nvPr/>
        </p:nvSpPr>
        <p:spPr>
          <a:xfrm>
            <a:off x="6003202" y="2192618"/>
            <a:ext cx="4157027" cy="4151756"/>
          </a:xfrm>
          <a:prstGeom prst="star32">
            <a:avLst>
              <a:gd name="adj" fmla="val 11198"/>
            </a:avLst>
          </a:prstGeom>
          <a:noFill/>
          <a:ln>
            <a:solidFill>
              <a:srgbClr val="51C7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DE0DC2E-1378-9E4A-95DA-214D973183C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8558" y="264189"/>
            <a:ext cx="1578734" cy="1038700"/>
          </a:xfrm>
          <a:prstGeom prst="rect">
            <a:avLst/>
          </a:prstGeom>
        </p:spPr>
      </p:pic>
      <p:pic>
        <p:nvPicPr>
          <p:cNvPr id="8" name="Kbc (2)(0)">
            <a:hlinkClick r:id="" action="ppaction://media"/>
            <a:extLst>
              <a:ext uri="{FF2B5EF4-FFF2-40B4-BE49-F238E27FC236}">
                <a16:creationId xmlns:a16="http://schemas.microsoft.com/office/drawing/2014/main" id="{A8B21E42-AC61-409F-AF5A-3DB5665D797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6136845" y="9315769"/>
            <a:ext cx="279587" cy="279232"/>
          </a:xfrm>
          <a:prstGeom prst="rect">
            <a:avLst/>
          </a:prstGeom>
        </p:spPr>
      </p:pic>
      <p:sp>
        <p:nvSpPr>
          <p:cNvPr id="9" name="Plaque 8">
            <a:hlinkClick r:id="rId9" action="ppaction://hlinkpres?slideindex=1&amp;slidetitle="/>
          </p:cNvPr>
          <p:cNvSpPr/>
          <p:nvPr/>
        </p:nvSpPr>
        <p:spPr>
          <a:xfrm>
            <a:off x="12253119" y="3505200"/>
            <a:ext cx="3276600" cy="914400"/>
          </a:xfrm>
          <a:prstGeom prst="plaqu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</a:rPr>
              <a:t>Câu hỏi số 3</a:t>
            </a:r>
            <a:endParaRPr lang="en-US" sz="3600" b="1">
              <a:solidFill>
                <a:srgbClr val="FF0000"/>
              </a:solidFill>
            </a:endParaRPr>
          </a:p>
        </p:txBody>
      </p:sp>
      <p:sp>
        <p:nvSpPr>
          <p:cNvPr id="10" name="Plaque 9">
            <a:hlinkClick r:id="rId10" action="ppaction://hlinkpres?slideindex=1&amp;slidetitle="/>
          </p:cNvPr>
          <p:cNvSpPr/>
          <p:nvPr/>
        </p:nvSpPr>
        <p:spPr>
          <a:xfrm>
            <a:off x="12253119" y="4724400"/>
            <a:ext cx="3276600" cy="914400"/>
          </a:xfrm>
          <a:prstGeom prst="plaqu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</a:rPr>
              <a:t>Câu hỏi số 2</a:t>
            </a:r>
            <a:endParaRPr lang="en-US" sz="3600" b="1">
              <a:solidFill>
                <a:srgbClr val="FF0000"/>
              </a:solidFill>
            </a:endParaRPr>
          </a:p>
        </p:txBody>
      </p:sp>
      <p:sp>
        <p:nvSpPr>
          <p:cNvPr id="11" name="Plaque 10">
            <a:hlinkClick r:id="rId11" action="ppaction://hlinkpres?slideindex=1&amp;slidetitle="/>
          </p:cNvPr>
          <p:cNvSpPr/>
          <p:nvPr/>
        </p:nvSpPr>
        <p:spPr>
          <a:xfrm>
            <a:off x="12253119" y="5867400"/>
            <a:ext cx="3276600" cy="914400"/>
          </a:xfrm>
          <a:prstGeom prst="plaqu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</a:rPr>
              <a:t>Câu hỏi số 1</a:t>
            </a:r>
            <a:endParaRPr lang="en-US" sz="3600" b="1">
              <a:solidFill>
                <a:srgbClr val="FF0000"/>
              </a:solidFill>
            </a:endParaRPr>
          </a:p>
        </p:txBody>
      </p:sp>
      <p:sp>
        <p:nvSpPr>
          <p:cNvPr id="12" name="Plaque 11">
            <a:hlinkClick r:id="rId12" action="ppaction://hlinkpres?slideindex=1&amp;slidetitle="/>
          </p:cNvPr>
          <p:cNvSpPr/>
          <p:nvPr/>
        </p:nvSpPr>
        <p:spPr>
          <a:xfrm>
            <a:off x="12253119" y="2362200"/>
            <a:ext cx="3276600" cy="914400"/>
          </a:xfrm>
          <a:prstGeom prst="plaqu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</a:rPr>
              <a:t>Câu hỏi số 4</a:t>
            </a:r>
            <a:endParaRPr lang="en-US" sz="36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29191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24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8" presetClass="emph" presetSubtype="0" repeatCount="3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8" dur="7867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-21600000">
                                      <p:cBhvr>
                                        <p:cTn id="10" dur="2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43939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31587" y="103853"/>
            <a:ext cx="5878532" cy="994830"/>
            <a:chOff x="4270277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4270277" y="164812"/>
              <a:ext cx="5779343" cy="994830"/>
              <a:chOff x="4270277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4270277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0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236740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CÔNG NGHỆ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20976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0515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3: SỬ DỤNG QUẠT ĐIỆN (T4)</a:t>
            </a:r>
          </a:p>
        </p:txBody>
      </p:sp>
      <p:sp>
        <p:nvSpPr>
          <p:cNvPr id="10" name="Rectangle 9"/>
          <p:cNvSpPr/>
          <p:nvPr/>
        </p:nvSpPr>
        <p:spPr>
          <a:xfrm>
            <a:off x="1571592" y="1673258"/>
            <a:ext cx="10498805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 u="sng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1. An toàn khi sử dụng quạt điện.</a:t>
            </a:r>
            <a:endParaRPr lang="en-US" sz="3800" b="1" u="sng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899319" y="2408828"/>
            <a:ext cx="1455435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 chia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được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hình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19" t="39984" r="32716" b="33897"/>
          <a:stretch/>
        </p:blipFill>
        <p:spPr bwMode="auto">
          <a:xfrm>
            <a:off x="617243" y="3962400"/>
            <a:ext cx="7444879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19" t="66103" r="32716" b="7778"/>
          <a:stretch/>
        </p:blipFill>
        <p:spPr bwMode="auto">
          <a:xfrm>
            <a:off x="8389643" y="3962400"/>
            <a:ext cx="7444876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274807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31587" y="103853"/>
            <a:ext cx="5878532" cy="994830"/>
            <a:chOff x="4270277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4270277" y="164812"/>
              <a:ext cx="5779343" cy="994830"/>
              <a:chOff x="4270277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4270277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0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236740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CÔNG NGHỆ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20976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0515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3: SỬ DỤNG QUẠT ĐIỆN (T4)</a:t>
            </a:r>
          </a:p>
        </p:txBody>
      </p:sp>
      <p:sp>
        <p:nvSpPr>
          <p:cNvPr id="10" name="Rectangle 9"/>
          <p:cNvSpPr/>
          <p:nvPr/>
        </p:nvSpPr>
        <p:spPr>
          <a:xfrm>
            <a:off x="1571592" y="1673258"/>
            <a:ext cx="10498805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 u="sng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1. An toàn khi sử dụng quạt điện.</a:t>
            </a:r>
            <a:endParaRPr lang="en-US" sz="3800" b="1" u="sng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112839" y="3733800"/>
            <a:ext cx="77724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Khi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tuyệt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đối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được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chạm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quay,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nguy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hiểm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hỏng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19" t="39984" r="50049" b="33897"/>
          <a:stretch/>
        </p:blipFill>
        <p:spPr bwMode="auto">
          <a:xfrm>
            <a:off x="9128919" y="2590800"/>
            <a:ext cx="6923156" cy="6377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058392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31587" y="103853"/>
            <a:ext cx="5878532" cy="994830"/>
            <a:chOff x="4270277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4270277" y="164812"/>
              <a:ext cx="5779343" cy="994830"/>
              <a:chOff x="4270277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4270277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0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236740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CÔNG NGHỆ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20976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0515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3: SỬ DỤNG QUẠT ĐIỆN (T4)</a:t>
            </a:r>
          </a:p>
        </p:txBody>
      </p:sp>
      <p:sp>
        <p:nvSpPr>
          <p:cNvPr id="10" name="Rectangle 9"/>
          <p:cNvSpPr/>
          <p:nvPr/>
        </p:nvSpPr>
        <p:spPr>
          <a:xfrm>
            <a:off x="1571592" y="1673258"/>
            <a:ext cx="10498805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 u="sng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1. An toàn khi sử dụng quạt điện.</a:t>
            </a:r>
            <a:endParaRPr lang="en-US" sz="3800" b="1" u="sng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112839" y="3733800"/>
            <a:ext cx="77724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Khi bật quạt lên thấy quạt rung lắc hoặc nghe âm thanh lạ phát ra từ quạt thì phải tắt quạt và báo cho người thân kiểm tra.</a:t>
            </a:r>
            <a:endParaRPr lang="en-US" sz="40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51" t="39984" r="32716" b="33897"/>
          <a:stretch/>
        </p:blipFill>
        <p:spPr bwMode="auto">
          <a:xfrm>
            <a:off x="9181999" y="2350366"/>
            <a:ext cx="6610838" cy="6089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93020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31587" y="103853"/>
            <a:ext cx="5878532" cy="994830"/>
            <a:chOff x="4270277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4270277" y="164812"/>
              <a:ext cx="5779343" cy="994830"/>
              <a:chOff x="4270277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4270277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0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236740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CÔNG NGHỆ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20976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0515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3: SỬ DỤNG QUẠT ĐIỆN (T4)</a:t>
            </a:r>
          </a:p>
        </p:txBody>
      </p:sp>
      <p:sp>
        <p:nvSpPr>
          <p:cNvPr id="10" name="Rectangle 9"/>
          <p:cNvSpPr/>
          <p:nvPr/>
        </p:nvSpPr>
        <p:spPr>
          <a:xfrm>
            <a:off x="1571592" y="1673258"/>
            <a:ext cx="10498805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 u="sng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1. An toàn khi sử dụng quạt điện.</a:t>
            </a:r>
            <a:endParaRPr lang="en-US" sz="3800" b="1" u="sng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112839" y="3733800"/>
            <a:ext cx="7772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Không nên ngồi lâu và gần trước quạt, sẽ rất có hại cho sức khoẻ.</a:t>
            </a:r>
            <a:endParaRPr lang="en-US" sz="40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19" t="66103" r="50049" b="7778"/>
          <a:stretch/>
        </p:blipFill>
        <p:spPr bwMode="auto">
          <a:xfrm>
            <a:off x="9509919" y="2859345"/>
            <a:ext cx="6541838" cy="6026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902236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31587" y="103853"/>
            <a:ext cx="5878532" cy="994830"/>
            <a:chOff x="4270277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4270277" y="164812"/>
              <a:ext cx="5779343" cy="994830"/>
              <a:chOff x="4270277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4270277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0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236740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CÔNG NGHỆ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20976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0515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3: SỬ DỤNG QUẠT ĐIỆN (T4)</a:t>
            </a:r>
          </a:p>
        </p:txBody>
      </p:sp>
      <p:sp>
        <p:nvSpPr>
          <p:cNvPr id="10" name="Rectangle 9"/>
          <p:cNvSpPr/>
          <p:nvPr/>
        </p:nvSpPr>
        <p:spPr>
          <a:xfrm>
            <a:off x="1571592" y="1673258"/>
            <a:ext cx="10498805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 u="sng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1. An toàn khi sử dụng quạt điện.</a:t>
            </a:r>
            <a:endParaRPr lang="en-US" sz="3800" b="1" u="sng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112839" y="3733800"/>
            <a:ext cx="7772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Không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để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những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có nhiều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cuốn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hỏng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51" t="66103" r="32716" b="7778"/>
          <a:stretch/>
        </p:blipFill>
        <p:spPr bwMode="auto">
          <a:xfrm>
            <a:off x="9270184" y="2592215"/>
            <a:ext cx="6781573" cy="6246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582932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31587" y="103853"/>
            <a:ext cx="5878532" cy="994830"/>
            <a:chOff x="4270277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4270277" y="164812"/>
              <a:ext cx="5779343" cy="994830"/>
              <a:chOff x="4270277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4270277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0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Thứ……ngày…..tháng…..năm…….</a:t>
                </a:r>
                <a:endParaRPr kumimoji="0" lang="en-US" sz="3000" b="0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236740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CÔNG NGHỆ</a:t>
                </a:r>
                <a:endPara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20976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0515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Bài 3: SỬ DỤNG QUẠT ĐIỆN (T4)</a:t>
            </a:r>
          </a:p>
        </p:txBody>
      </p:sp>
      <p:sp>
        <p:nvSpPr>
          <p:cNvPr id="10" name="Rectangle 9"/>
          <p:cNvSpPr/>
          <p:nvPr/>
        </p:nvSpPr>
        <p:spPr>
          <a:xfrm>
            <a:off x="1571592" y="1673258"/>
            <a:ext cx="1049880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en-US" sz="38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</a:t>
            </a:r>
            <a:r>
              <a:rPr lang="nl-NL" sz="4000" b="1" u="sng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Thực hành cách </a:t>
            </a:r>
            <a:r>
              <a:rPr lang="en-US" sz="4000" b="1" u="sng" dirty="0" err="1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4000" b="1" u="sng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u="sng" dirty="0" err="1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4000" b="1" u="sng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u="sng" dirty="0" err="1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quạt</a:t>
            </a:r>
            <a:r>
              <a:rPr lang="en-US" sz="4000" b="1" u="sng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u="sng" dirty="0" err="1" smtClean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điện</a:t>
            </a:r>
            <a:r>
              <a:rPr kumimoji="0" lang="en-US" sz="38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  <a:endParaRPr kumimoji="0" lang="en-US" sz="3800" b="1" i="0" u="sng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27919" y="2350366"/>
            <a:ext cx="1455435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50649" y="3276600"/>
            <a:ext cx="13293270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bước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quạt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điện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Bước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1: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Đặt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quạt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điện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bề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mặt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phẳng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chắc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chắn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Bật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quạt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chọn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tốc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quay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cánh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quạt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Điều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chỉnh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hướng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gió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Tắt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quạt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40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51663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31587" y="103853"/>
            <a:ext cx="7013458" cy="1117941"/>
            <a:chOff x="4270277" y="164812"/>
            <a:chExt cx="6895119" cy="1117941"/>
          </a:xfrm>
        </p:grpSpPr>
        <p:grpSp>
          <p:nvGrpSpPr>
            <p:cNvPr id="27" name="Group 26"/>
            <p:cNvGrpSpPr/>
            <p:nvPr/>
          </p:nvGrpSpPr>
          <p:grpSpPr>
            <a:xfrm>
              <a:off x="4270277" y="164812"/>
              <a:ext cx="6895119" cy="1117941"/>
              <a:chOff x="4270277" y="164812"/>
              <a:chExt cx="6895119" cy="1117941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4270277" y="16481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299305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CÔNG NGHỆ</a:t>
                </a:r>
                <a:endParaRPr lang="en-US" sz="36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20976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0515600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6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3: SỬ DỤNG QUẠT ĐIỆN (T4)</a:t>
            </a:r>
          </a:p>
        </p:txBody>
      </p:sp>
      <p:sp>
        <p:nvSpPr>
          <p:cNvPr id="10" name="Rectangle 9"/>
          <p:cNvSpPr/>
          <p:nvPr/>
        </p:nvSpPr>
        <p:spPr>
          <a:xfrm>
            <a:off x="1585119" y="1868269"/>
            <a:ext cx="4495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2. Ai nhanh hơn.</a:t>
            </a:r>
            <a:endParaRPr lang="en-US" sz="3600" b="1" u="sng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508919" y="2514600"/>
            <a:ext cx="13639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Em cùng bạn chọn cách sử dụng quạt điện an toàn</a:t>
            </a:r>
            <a:endParaRPr lang="en-US" sz="3600" b="1" i="1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81" t="43213" r="50079" b="46675"/>
          <a:stretch/>
        </p:blipFill>
        <p:spPr bwMode="auto">
          <a:xfrm>
            <a:off x="1204119" y="3429000"/>
            <a:ext cx="6583521" cy="1432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81" t="63114" r="50079" b="26667"/>
          <a:stretch/>
        </p:blipFill>
        <p:spPr bwMode="auto">
          <a:xfrm>
            <a:off x="1204119" y="6248400"/>
            <a:ext cx="6583521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81" t="53325" r="50079" b="36886"/>
          <a:stretch/>
        </p:blipFill>
        <p:spPr bwMode="auto">
          <a:xfrm>
            <a:off x="1204119" y="4861560"/>
            <a:ext cx="6583521" cy="1386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74" t="43213" r="20998" b="46675"/>
          <a:stretch/>
        </p:blipFill>
        <p:spPr bwMode="auto">
          <a:xfrm>
            <a:off x="8506395" y="3429000"/>
            <a:ext cx="6605930" cy="1432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74" t="53325" r="20998" b="36886"/>
          <a:stretch/>
        </p:blipFill>
        <p:spPr bwMode="auto">
          <a:xfrm>
            <a:off x="8506395" y="4861560"/>
            <a:ext cx="6605930" cy="1386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74" t="63221" r="20998" b="27528"/>
          <a:stretch/>
        </p:blipFill>
        <p:spPr bwMode="auto">
          <a:xfrm>
            <a:off x="8506395" y="6263640"/>
            <a:ext cx="6605930" cy="131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649822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10396</TotalTime>
  <Words>630</Words>
  <Application>Microsoft Office PowerPoint</Application>
  <PresentationFormat>Custom</PresentationFormat>
  <Paragraphs>82</Paragraphs>
  <Slides>13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admin</cp:lastModifiedBy>
  <cp:revision>1278</cp:revision>
  <dcterms:created xsi:type="dcterms:W3CDTF">2008-09-09T22:52:10Z</dcterms:created>
  <dcterms:modified xsi:type="dcterms:W3CDTF">2022-11-13T09:21:20Z</dcterms:modified>
</cp:coreProperties>
</file>