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07" r:id="rId3"/>
    <p:sldId id="427" r:id="rId4"/>
    <p:sldId id="454" r:id="rId5"/>
    <p:sldId id="456" r:id="rId6"/>
    <p:sldId id="455"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A39B"/>
    <a:srgbClr val="0000CC"/>
    <a:srgbClr val="FF0066"/>
    <a:srgbClr val="C5F3F3"/>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88" d="100"/>
          <a:sy n="88" d="100"/>
        </p:scale>
        <p:origin x="240" y="9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432719" y="4114800"/>
            <a:ext cx="13382995"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GÓC SÁNG TẠO: VIẾT, VẼ VỀ MÁI ẤM GIA ĐÌNH</a:t>
            </a:r>
            <a:endPar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8295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596029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
          <p:cNvSpPr txBox="1">
            <a:spLocks noChangeArrowheads="1"/>
          </p:cNvSpPr>
          <p:nvPr/>
        </p:nvSpPr>
        <p:spPr bwMode="auto">
          <a:xfrm>
            <a:off x="3032919" y="72628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THẠCH BÀN A</a:t>
            </a:r>
            <a:endParaRPr lang="en-US" altLang="en-US" sz="3500" b="1" dirty="0">
              <a:solidFill>
                <a:srgbClr val="FF0066"/>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EFEAC7-57FA-4B1B-8710-421EEA06967A}"/>
              </a:ext>
            </a:extLst>
          </p:cNvPr>
          <p:cNvPicPr>
            <a:picLocks noChangeAspect="1"/>
          </p:cNvPicPr>
          <p:nvPr/>
        </p:nvPicPr>
        <p:blipFill>
          <a:blip r:embed="rId2"/>
          <a:stretch>
            <a:fillRect/>
          </a:stretch>
        </p:blipFill>
        <p:spPr>
          <a:xfrm>
            <a:off x="543880" y="-14288"/>
            <a:ext cx="6142150" cy="4495800"/>
          </a:xfrm>
          <a:prstGeom prst="rect">
            <a:avLst/>
          </a:prstGeom>
        </p:spPr>
      </p:pic>
      <p:pic>
        <p:nvPicPr>
          <p:cNvPr id="6" name="Picture 5">
            <a:extLst>
              <a:ext uri="{FF2B5EF4-FFF2-40B4-BE49-F238E27FC236}">
                <a16:creationId xmlns:a16="http://schemas.microsoft.com/office/drawing/2014/main" id="{A488F148-C1A8-49E0-8B07-FE60463869D3}"/>
              </a:ext>
            </a:extLst>
          </p:cNvPr>
          <p:cNvPicPr>
            <a:picLocks noChangeAspect="1"/>
          </p:cNvPicPr>
          <p:nvPr/>
        </p:nvPicPr>
        <p:blipFill rotWithShape="1">
          <a:blip r:embed="rId3">
            <a:extLst>
              <a:ext uri="{28A0092B-C50C-407E-A947-70E740481C1C}">
                <a14:useLocalDpi xmlns:a14="http://schemas.microsoft.com/office/drawing/2010/main" val="0"/>
              </a:ext>
            </a:extLst>
          </a:blip>
          <a:srcRect t="12777" b="13334"/>
          <a:stretch/>
        </p:blipFill>
        <p:spPr>
          <a:xfrm>
            <a:off x="7528719" y="4480559"/>
            <a:ext cx="8203245" cy="4545965"/>
          </a:xfrm>
          <a:prstGeom prst="rect">
            <a:avLst/>
          </a:prstGeom>
        </p:spPr>
      </p:pic>
      <p:pic>
        <p:nvPicPr>
          <p:cNvPr id="8" name="Picture 7" descr="A picture containing text, electronics, display&#10;&#10;Description automatically generated">
            <a:extLst>
              <a:ext uri="{FF2B5EF4-FFF2-40B4-BE49-F238E27FC236}">
                <a16:creationId xmlns:a16="http://schemas.microsoft.com/office/drawing/2014/main" id="{5EE5CE48-2EC7-491C-BF18-BF378DFC1C69}"/>
              </a:ext>
            </a:extLst>
          </p:cNvPr>
          <p:cNvPicPr>
            <a:picLocks noChangeAspect="1"/>
          </p:cNvPicPr>
          <p:nvPr/>
        </p:nvPicPr>
        <p:blipFill rotWithShape="1">
          <a:blip r:embed="rId4">
            <a:extLst>
              <a:ext uri="{28A0092B-C50C-407E-A947-70E740481C1C}">
                <a14:useLocalDpi xmlns:a14="http://schemas.microsoft.com/office/drawing/2010/main" val="0"/>
              </a:ext>
            </a:extLst>
          </a:blip>
          <a:srcRect l="4198" t="6666" r="4198" b="6666"/>
          <a:stretch/>
        </p:blipFill>
        <p:spPr>
          <a:xfrm>
            <a:off x="213519" y="4507230"/>
            <a:ext cx="6781800" cy="440817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4317B382-BE0A-4D33-9077-F1FECC9910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9219" y="223837"/>
            <a:ext cx="7143750" cy="4171950"/>
          </a:xfrm>
          <a:prstGeom prst="rect">
            <a:avLst/>
          </a:prstGeom>
        </p:spPr>
      </p:pic>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18719" y="42893"/>
            <a:ext cx="8382000" cy="1599885"/>
            <a:chOff x="3718719" y="42893"/>
            <a:chExt cx="8382000"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718719" y="1066800"/>
              <a:ext cx="8382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VIẾT, VẼ VỀ MÁI ẤM GIA ĐÌNH</a:t>
              </a:r>
            </a:p>
          </p:txBody>
        </p:sp>
      </p:grpSp>
      <p:grpSp>
        <p:nvGrpSpPr>
          <p:cNvPr id="13" name="Group 12"/>
          <p:cNvGrpSpPr/>
          <p:nvPr/>
        </p:nvGrpSpPr>
        <p:grpSpPr>
          <a:xfrm>
            <a:off x="442119" y="1878497"/>
            <a:ext cx="15316199" cy="646331"/>
            <a:chOff x="1508918" y="1857314"/>
            <a:chExt cx="12423372" cy="764524"/>
          </a:xfrm>
        </p:grpSpPr>
        <p:sp>
          <p:nvSpPr>
            <p:cNvPr id="20" name="Rectangle 19"/>
            <p:cNvSpPr/>
            <p:nvPr/>
          </p:nvSpPr>
          <p:spPr>
            <a:xfrm>
              <a:off x="1508918" y="1857314"/>
              <a:ext cx="12423372" cy="764524"/>
            </a:xfrm>
            <a:prstGeom prst="rect">
              <a:avLst/>
            </a:prstGeom>
          </p:spPr>
          <p:txBody>
            <a:bodyPr wrap="square">
              <a:spAutoFit/>
            </a:bodyPr>
            <a:lstStyle/>
            <a:p>
              <a:r>
                <a:rPr lang="en-US" sz="3600" b="1" spc="-80">
                  <a:solidFill>
                    <a:srgbClr val="FF0066"/>
                  </a:solidFill>
                  <a:latin typeface="Times New Roman" pitchFamily="18" charset="0"/>
                  <a:cs typeface="Times New Roman" pitchFamily="18" charset="0"/>
                </a:rPr>
                <a:t>1. Đánh số thứ tự, sắp xếp lại các câu dưới đây thành một đoạn văn hoàn chỉnh.</a:t>
              </a:r>
            </a:p>
          </p:txBody>
        </p:sp>
        <p:cxnSp>
          <p:nvCxnSpPr>
            <p:cNvPr id="21" name="Straight Connector 20"/>
            <p:cNvCxnSpPr/>
            <p:nvPr/>
          </p:nvCxnSpPr>
          <p:spPr>
            <a:xfrm>
              <a:off x="1608739" y="2566781"/>
              <a:ext cx="11926436"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3" name="Picture 2">
            <a:extLst>
              <a:ext uri="{FF2B5EF4-FFF2-40B4-BE49-F238E27FC236}">
                <a16:creationId xmlns:a16="http://schemas.microsoft.com/office/drawing/2014/main" id="{BDBE47AA-8B0E-4C79-8228-1859577AC80F}"/>
              </a:ext>
            </a:extLst>
          </p:cNvPr>
          <p:cNvPicPr>
            <a:picLocks noChangeAspect="1"/>
          </p:cNvPicPr>
          <p:nvPr/>
        </p:nvPicPr>
        <p:blipFill>
          <a:blip r:embed="rId2"/>
          <a:stretch>
            <a:fillRect/>
          </a:stretch>
        </p:blipFill>
        <p:spPr>
          <a:xfrm>
            <a:off x="478297" y="2760547"/>
            <a:ext cx="8004124" cy="6239023"/>
          </a:xfrm>
          <a:prstGeom prst="rect">
            <a:avLst/>
          </a:prstGeom>
        </p:spPr>
      </p:pic>
      <p:pic>
        <p:nvPicPr>
          <p:cNvPr id="26" name="Picture 25">
            <a:extLst>
              <a:ext uri="{FF2B5EF4-FFF2-40B4-BE49-F238E27FC236}">
                <a16:creationId xmlns:a16="http://schemas.microsoft.com/office/drawing/2014/main" id="{DA76D594-779B-417D-96B8-E8F724C0F655}"/>
              </a:ext>
            </a:extLst>
          </p:cNvPr>
          <p:cNvPicPr>
            <a:picLocks noChangeAspect="1"/>
          </p:cNvPicPr>
          <p:nvPr/>
        </p:nvPicPr>
        <p:blipFill rotWithShape="1">
          <a:blip r:embed="rId2"/>
          <a:srcRect l="17627" t="48690" r="14780" b="39097"/>
          <a:stretch/>
        </p:blipFill>
        <p:spPr>
          <a:xfrm>
            <a:off x="4937919" y="2697069"/>
            <a:ext cx="5638800" cy="794198"/>
          </a:xfrm>
          <a:prstGeom prst="rect">
            <a:avLst/>
          </a:prstGeom>
        </p:spPr>
      </p:pic>
      <p:sp>
        <p:nvSpPr>
          <p:cNvPr id="5" name="Rectangle 4">
            <a:extLst>
              <a:ext uri="{FF2B5EF4-FFF2-40B4-BE49-F238E27FC236}">
                <a16:creationId xmlns:a16="http://schemas.microsoft.com/office/drawing/2014/main" id="{D1F7D334-08C4-43E1-BE81-0390C8EDAEB7}"/>
              </a:ext>
            </a:extLst>
          </p:cNvPr>
          <p:cNvSpPr/>
          <p:nvPr/>
        </p:nvSpPr>
        <p:spPr>
          <a:xfrm>
            <a:off x="1585119" y="5257092"/>
            <a:ext cx="365760" cy="365760"/>
          </a:xfrm>
          <a:prstGeom prst="rect">
            <a:avLst/>
          </a:prstGeom>
          <a:solidFill>
            <a:srgbClr val="3FA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6</a:t>
            </a:r>
          </a:p>
        </p:txBody>
      </p:sp>
      <p:sp>
        <p:nvSpPr>
          <p:cNvPr id="30" name="Rectangle 29">
            <a:extLst>
              <a:ext uri="{FF2B5EF4-FFF2-40B4-BE49-F238E27FC236}">
                <a16:creationId xmlns:a16="http://schemas.microsoft.com/office/drawing/2014/main" id="{5FBEA8F5-C317-4968-83F2-FE562920D5E3}"/>
              </a:ext>
            </a:extLst>
          </p:cNvPr>
          <p:cNvSpPr/>
          <p:nvPr/>
        </p:nvSpPr>
        <p:spPr>
          <a:xfrm>
            <a:off x="649299" y="3118192"/>
            <a:ext cx="365760" cy="365760"/>
          </a:xfrm>
          <a:prstGeom prst="rect">
            <a:avLst/>
          </a:prstGeom>
          <a:solidFill>
            <a:srgbClr val="3FA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2</a:t>
            </a:r>
            <a:endParaRPr lang="en-US" b="1"/>
          </a:p>
        </p:txBody>
      </p:sp>
      <p:sp>
        <p:nvSpPr>
          <p:cNvPr id="31" name="Rectangle 30">
            <a:extLst>
              <a:ext uri="{FF2B5EF4-FFF2-40B4-BE49-F238E27FC236}">
                <a16:creationId xmlns:a16="http://schemas.microsoft.com/office/drawing/2014/main" id="{6E0A3B1F-E0B3-4AA1-AF5F-E26BDB2E0C74}"/>
              </a:ext>
            </a:extLst>
          </p:cNvPr>
          <p:cNvSpPr/>
          <p:nvPr/>
        </p:nvSpPr>
        <p:spPr>
          <a:xfrm>
            <a:off x="1063960" y="4295045"/>
            <a:ext cx="365760" cy="365760"/>
          </a:xfrm>
          <a:prstGeom prst="rect">
            <a:avLst/>
          </a:prstGeom>
          <a:solidFill>
            <a:srgbClr val="3FA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3</a:t>
            </a:r>
            <a:endParaRPr lang="en-US" b="1"/>
          </a:p>
        </p:txBody>
      </p:sp>
      <p:pic>
        <p:nvPicPr>
          <p:cNvPr id="32" name="Picture 31">
            <a:extLst>
              <a:ext uri="{FF2B5EF4-FFF2-40B4-BE49-F238E27FC236}">
                <a16:creationId xmlns:a16="http://schemas.microsoft.com/office/drawing/2014/main" id="{4272B138-F560-48B0-A73C-0BDD78E70544}"/>
              </a:ext>
            </a:extLst>
          </p:cNvPr>
          <p:cNvPicPr>
            <a:picLocks noChangeAspect="1"/>
          </p:cNvPicPr>
          <p:nvPr/>
        </p:nvPicPr>
        <p:blipFill rotWithShape="1">
          <a:blip r:embed="rId2"/>
          <a:srcRect l="25467" t="60504" b="23347"/>
          <a:stretch/>
        </p:blipFill>
        <p:spPr>
          <a:xfrm>
            <a:off x="6958131" y="6931283"/>
            <a:ext cx="5965707" cy="1007555"/>
          </a:xfrm>
          <a:prstGeom prst="rect">
            <a:avLst/>
          </a:prstGeom>
        </p:spPr>
      </p:pic>
      <p:grpSp>
        <p:nvGrpSpPr>
          <p:cNvPr id="6" name="Group 5">
            <a:extLst>
              <a:ext uri="{FF2B5EF4-FFF2-40B4-BE49-F238E27FC236}">
                <a16:creationId xmlns:a16="http://schemas.microsoft.com/office/drawing/2014/main" id="{52CB01F4-2275-42C6-99F5-372991FC2278}"/>
              </a:ext>
            </a:extLst>
          </p:cNvPr>
          <p:cNvGrpSpPr/>
          <p:nvPr/>
        </p:nvGrpSpPr>
        <p:grpSpPr>
          <a:xfrm>
            <a:off x="5553504" y="3459070"/>
            <a:ext cx="5181600" cy="1007555"/>
            <a:chOff x="8906304" y="3374870"/>
            <a:chExt cx="5181600" cy="1007555"/>
          </a:xfrm>
        </p:grpSpPr>
        <p:pic>
          <p:nvPicPr>
            <p:cNvPr id="27" name="Picture 26">
              <a:extLst>
                <a:ext uri="{FF2B5EF4-FFF2-40B4-BE49-F238E27FC236}">
                  <a16:creationId xmlns:a16="http://schemas.microsoft.com/office/drawing/2014/main" id="{06983720-70D5-440B-84D6-29398A71A1B0}"/>
                </a:ext>
              </a:extLst>
            </p:cNvPr>
            <p:cNvPicPr>
              <a:picLocks noChangeAspect="1"/>
            </p:cNvPicPr>
            <p:nvPr/>
          </p:nvPicPr>
          <p:blipFill rotWithShape="1">
            <a:blip r:embed="rId2"/>
            <a:srcRect l="1109" r="34154" b="83851"/>
            <a:stretch/>
          </p:blipFill>
          <p:spPr>
            <a:xfrm>
              <a:off x="8906304" y="3374870"/>
              <a:ext cx="5181600" cy="1007555"/>
            </a:xfrm>
            <a:prstGeom prst="rect">
              <a:avLst/>
            </a:prstGeom>
          </p:spPr>
        </p:pic>
        <p:sp>
          <p:nvSpPr>
            <p:cNvPr id="34" name="Rectangle 33">
              <a:extLst>
                <a:ext uri="{FF2B5EF4-FFF2-40B4-BE49-F238E27FC236}">
                  <a16:creationId xmlns:a16="http://schemas.microsoft.com/office/drawing/2014/main" id="{50546617-18B5-458A-9048-CFBA1106BB4F}"/>
                </a:ext>
              </a:extLst>
            </p:cNvPr>
            <p:cNvSpPr/>
            <p:nvPr/>
          </p:nvSpPr>
          <p:spPr>
            <a:xfrm>
              <a:off x="8985835" y="3761645"/>
              <a:ext cx="365760" cy="365760"/>
            </a:xfrm>
            <a:prstGeom prst="rect">
              <a:avLst/>
            </a:prstGeom>
            <a:solidFill>
              <a:srgbClr val="3FA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2</a:t>
              </a:r>
              <a:endParaRPr lang="en-US" b="1"/>
            </a:p>
          </p:txBody>
        </p:sp>
      </p:grpSp>
      <p:grpSp>
        <p:nvGrpSpPr>
          <p:cNvPr id="7" name="Group 6">
            <a:extLst>
              <a:ext uri="{FF2B5EF4-FFF2-40B4-BE49-F238E27FC236}">
                <a16:creationId xmlns:a16="http://schemas.microsoft.com/office/drawing/2014/main" id="{CF6C5501-A3D9-417B-9516-CB7D30DD2933}"/>
              </a:ext>
            </a:extLst>
          </p:cNvPr>
          <p:cNvGrpSpPr/>
          <p:nvPr/>
        </p:nvGrpSpPr>
        <p:grpSpPr>
          <a:xfrm>
            <a:off x="5928519" y="4466625"/>
            <a:ext cx="5562600" cy="1007555"/>
            <a:chOff x="9281319" y="4382425"/>
            <a:chExt cx="5562600" cy="1007555"/>
          </a:xfrm>
        </p:grpSpPr>
        <p:pic>
          <p:nvPicPr>
            <p:cNvPr id="28" name="Picture 27">
              <a:extLst>
                <a:ext uri="{FF2B5EF4-FFF2-40B4-BE49-F238E27FC236}">
                  <a16:creationId xmlns:a16="http://schemas.microsoft.com/office/drawing/2014/main" id="{167B57E5-A9E5-462F-BE9B-ECC50E803305}"/>
                </a:ext>
              </a:extLst>
            </p:cNvPr>
            <p:cNvPicPr>
              <a:picLocks noChangeAspect="1"/>
            </p:cNvPicPr>
            <p:nvPr/>
          </p:nvPicPr>
          <p:blipFill rotWithShape="1">
            <a:blip r:embed="rId2"/>
            <a:srcRect l="6821" t="18592" r="23682" b="65258"/>
            <a:stretch/>
          </p:blipFill>
          <p:spPr>
            <a:xfrm>
              <a:off x="9281319" y="4382425"/>
              <a:ext cx="5562600" cy="1007555"/>
            </a:xfrm>
            <a:prstGeom prst="rect">
              <a:avLst/>
            </a:prstGeom>
          </p:spPr>
        </p:pic>
        <p:sp>
          <p:nvSpPr>
            <p:cNvPr id="35" name="Rectangle 34">
              <a:extLst>
                <a:ext uri="{FF2B5EF4-FFF2-40B4-BE49-F238E27FC236}">
                  <a16:creationId xmlns:a16="http://schemas.microsoft.com/office/drawing/2014/main" id="{A19585EA-DD3E-4685-8229-F2D21A2F57D3}"/>
                </a:ext>
              </a:extLst>
            </p:cNvPr>
            <p:cNvSpPr/>
            <p:nvPr/>
          </p:nvSpPr>
          <p:spPr>
            <a:xfrm>
              <a:off x="9321115" y="4748186"/>
              <a:ext cx="365760" cy="365760"/>
            </a:xfrm>
            <a:prstGeom prst="rect">
              <a:avLst/>
            </a:prstGeom>
            <a:solidFill>
              <a:srgbClr val="3FA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3</a:t>
              </a:r>
              <a:endParaRPr lang="en-US" b="1"/>
            </a:p>
          </p:txBody>
        </p:sp>
      </p:grpSp>
      <p:sp>
        <p:nvSpPr>
          <p:cNvPr id="36" name="Rectangle 35">
            <a:extLst>
              <a:ext uri="{FF2B5EF4-FFF2-40B4-BE49-F238E27FC236}">
                <a16:creationId xmlns:a16="http://schemas.microsoft.com/office/drawing/2014/main" id="{93E60402-C50A-4E0F-B46A-EC92568244AD}"/>
              </a:ext>
            </a:extLst>
          </p:cNvPr>
          <p:cNvSpPr/>
          <p:nvPr/>
        </p:nvSpPr>
        <p:spPr>
          <a:xfrm>
            <a:off x="3231039" y="8192427"/>
            <a:ext cx="365760" cy="365760"/>
          </a:xfrm>
          <a:prstGeom prst="rect">
            <a:avLst/>
          </a:prstGeom>
          <a:solidFill>
            <a:srgbClr val="3FA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4</a:t>
            </a:r>
          </a:p>
        </p:txBody>
      </p:sp>
      <p:grpSp>
        <p:nvGrpSpPr>
          <p:cNvPr id="8" name="Group 7">
            <a:extLst>
              <a:ext uri="{FF2B5EF4-FFF2-40B4-BE49-F238E27FC236}">
                <a16:creationId xmlns:a16="http://schemas.microsoft.com/office/drawing/2014/main" id="{215A00B6-FA36-4C7E-8144-ADD100E0B221}"/>
              </a:ext>
            </a:extLst>
          </p:cNvPr>
          <p:cNvGrpSpPr/>
          <p:nvPr/>
        </p:nvGrpSpPr>
        <p:grpSpPr>
          <a:xfrm>
            <a:off x="6403507" y="5478111"/>
            <a:ext cx="5432306" cy="1456604"/>
            <a:chOff x="9756307" y="5393911"/>
            <a:chExt cx="5432306" cy="1456604"/>
          </a:xfrm>
        </p:grpSpPr>
        <p:pic>
          <p:nvPicPr>
            <p:cNvPr id="33" name="Picture 32">
              <a:extLst>
                <a:ext uri="{FF2B5EF4-FFF2-40B4-BE49-F238E27FC236}">
                  <a16:creationId xmlns:a16="http://schemas.microsoft.com/office/drawing/2014/main" id="{BA29F44A-F2B8-4208-97BB-0A2D52C3841E}"/>
                </a:ext>
              </a:extLst>
            </p:cNvPr>
            <p:cNvPicPr>
              <a:picLocks noChangeAspect="1"/>
            </p:cNvPicPr>
            <p:nvPr/>
          </p:nvPicPr>
          <p:blipFill rotWithShape="1">
            <a:blip r:embed="rId2"/>
            <a:srcRect l="32131" t="76653"/>
            <a:stretch/>
          </p:blipFill>
          <p:spPr>
            <a:xfrm>
              <a:off x="9756307" y="5393911"/>
              <a:ext cx="5432306" cy="1456604"/>
            </a:xfrm>
            <a:prstGeom prst="rect">
              <a:avLst/>
            </a:prstGeom>
          </p:spPr>
        </p:pic>
        <p:sp>
          <p:nvSpPr>
            <p:cNvPr id="37" name="Rectangle 36">
              <a:extLst>
                <a:ext uri="{FF2B5EF4-FFF2-40B4-BE49-F238E27FC236}">
                  <a16:creationId xmlns:a16="http://schemas.microsoft.com/office/drawing/2014/main" id="{68F51C03-0531-40E1-9FD0-3A6203F5E702}"/>
                </a:ext>
              </a:extLst>
            </p:cNvPr>
            <p:cNvSpPr/>
            <p:nvPr/>
          </p:nvSpPr>
          <p:spPr>
            <a:xfrm>
              <a:off x="9945171" y="6057142"/>
              <a:ext cx="365760" cy="365760"/>
            </a:xfrm>
            <a:prstGeom prst="rect">
              <a:avLst/>
            </a:prstGeom>
            <a:solidFill>
              <a:srgbClr val="3FA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4</a:t>
              </a:r>
            </a:p>
          </p:txBody>
        </p:sp>
      </p:grpSp>
      <p:grpSp>
        <p:nvGrpSpPr>
          <p:cNvPr id="9" name="Group 8">
            <a:extLst>
              <a:ext uri="{FF2B5EF4-FFF2-40B4-BE49-F238E27FC236}">
                <a16:creationId xmlns:a16="http://schemas.microsoft.com/office/drawing/2014/main" id="{3ED0C551-B613-454C-B130-751A1303A478}"/>
              </a:ext>
            </a:extLst>
          </p:cNvPr>
          <p:cNvGrpSpPr/>
          <p:nvPr/>
        </p:nvGrpSpPr>
        <p:grpSpPr>
          <a:xfrm>
            <a:off x="7833519" y="8009000"/>
            <a:ext cx="4800600" cy="762002"/>
            <a:chOff x="11186319" y="7924800"/>
            <a:chExt cx="4800600" cy="762002"/>
          </a:xfrm>
        </p:grpSpPr>
        <p:pic>
          <p:nvPicPr>
            <p:cNvPr id="29" name="Picture 28">
              <a:extLst>
                <a:ext uri="{FF2B5EF4-FFF2-40B4-BE49-F238E27FC236}">
                  <a16:creationId xmlns:a16="http://schemas.microsoft.com/office/drawing/2014/main" id="{87D23609-D164-40CD-BD37-A8E17DEA7861}"/>
                </a:ext>
              </a:extLst>
            </p:cNvPr>
            <p:cNvPicPr>
              <a:picLocks noChangeAspect="1"/>
            </p:cNvPicPr>
            <p:nvPr/>
          </p:nvPicPr>
          <p:blipFill rotWithShape="1">
            <a:blip r:embed="rId2"/>
            <a:srcRect l="10478" t="36762" r="29545" b="51024"/>
            <a:stretch/>
          </p:blipFill>
          <p:spPr>
            <a:xfrm>
              <a:off x="11186319" y="7924800"/>
              <a:ext cx="4800600" cy="762002"/>
            </a:xfrm>
            <a:prstGeom prst="rect">
              <a:avLst/>
            </a:prstGeom>
          </p:spPr>
        </p:pic>
        <p:sp>
          <p:nvSpPr>
            <p:cNvPr id="38" name="Rectangle 37">
              <a:extLst>
                <a:ext uri="{FF2B5EF4-FFF2-40B4-BE49-F238E27FC236}">
                  <a16:creationId xmlns:a16="http://schemas.microsoft.com/office/drawing/2014/main" id="{06845226-F85E-487E-A4A6-A0E60C223CEC}"/>
                </a:ext>
              </a:extLst>
            </p:cNvPr>
            <p:cNvSpPr/>
            <p:nvPr/>
          </p:nvSpPr>
          <p:spPr>
            <a:xfrm>
              <a:off x="11482023" y="8120807"/>
              <a:ext cx="365760" cy="365760"/>
            </a:xfrm>
            <a:prstGeom prst="rect">
              <a:avLst/>
            </a:prstGeom>
            <a:solidFill>
              <a:srgbClr val="3FA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6</a:t>
              </a:r>
            </a:p>
          </p:txBody>
        </p: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31"/>
                                        </p:tgtEl>
                                      </p:cBhvr>
                                    </p:animEffect>
                                    <p:set>
                                      <p:cBhvr>
                                        <p:cTn id="43" dur="1" fill="hold">
                                          <p:stCondLst>
                                            <p:cond delay="499"/>
                                          </p:stCondLst>
                                        </p:cTn>
                                        <p:tgtEl>
                                          <p:spTgt spid="31"/>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36"/>
                                        </p:tgtEl>
                                      </p:cBhvr>
                                    </p:animEffect>
                                    <p:set>
                                      <p:cBhvr>
                                        <p:cTn id="46" dur="1" fill="hold">
                                          <p:stCondLst>
                                            <p:cond delay="499"/>
                                          </p:stCondLst>
                                        </p:cTn>
                                        <p:tgtEl>
                                          <p:spTgt spid="3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left)">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left)">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left)">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left)">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left)">
                                      <p:cBhvr>
                                        <p:cTn id="7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0" grpId="0" animBg="1"/>
      <p:bldP spid="30" grpId="1" animBg="1"/>
      <p:bldP spid="31" grpId="0" animBg="1"/>
      <p:bldP spid="31" grpId="1" animBg="1"/>
      <p:bldP spid="36" grpId="0" animBg="1"/>
      <p:bldP spid="3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823119" y="1725431"/>
            <a:ext cx="13411201" cy="1332288"/>
            <a:chOff x="897933" y="1709095"/>
            <a:chExt cx="11948161" cy="1332288"/>
          </a:xfrm>
        </p:grpSpPr>
        <p:sp>
          <p:nvSpPr>
            <p:cNvPr id="20" name="Rectangle 19"/>
            <p:cNvSpPr/>
            <p:nvPr/>
          </p:nvSpPr>
          <p:spPr>
            <a:xfrm>
              <a:off x="897933" y="1709095"/>
              <a:ext cx="11948161" cy="1332288"/>
            </a:xfrm>
            <a:prstGeom prst="rect">
              <a:avLst/>
            </a:prstGeom>
          </p:spPr>
          <p:txBody>
            <a:bodyPr wrap="square">
              <a:spAutoFit/>
            </a:bodyPr>
            <a:lstStyle/>
            <a:p>
              <a:pPr>
                <a:lnSpc>
                  <a:spcPct val="110000"/>
                </a:lnSpc>
              </a:pPr>
              <a:r>
                <a:rPr lang="en-US" sz="3800" b="1">
                  <a:solidFill>
                    <a:srgbClr val="FF0066"/>
                  </a:solidFill>
                  <a:latin typeface="Times New Roman" pitchFamily="18" charset="0"/>
                  <a:cs typeface="Times New Roman" pitchFamily="18" charset="0"/>
                </a:rPr>
                <a:t>2. Viết đoạn văn giới thiệu ngôi nhà (căn hộ) thân thương của gia đình em. Gắn kèm ảnh hoặc tranh em vẽ ngôi nhà (căn hộ).</a:t>
              </a:r>
            </a:p>
          </p:txBody>
        </p:sp>
        <p:cxnSp>
          <p:nvCxnSpPr>
            <p:cNvPr id="21" name="Straight Connector 20"/>
            <p:cNvCxnSpPr/>
            <p:nvPr/>
          </p:nvCxnSpPr>
          <p:spPr>
            <a:xfrm>
              <a:off x="1048660" y="2355426"/>
              <a:ext cx="1124213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FB610B95-64E5-4E49-855F-6C130AB30149}"/>
                </a:ext>
              </a:extLst>
            </p:cNvPr>
            <p:cNvCxnSpPr/>
            <p:nvPr/>
          </p:nvCxnSpPr>
          <p:spPr>
            <a:xfrm>
              <a:off x="897933" y="3020912"/>
              <a:ext cx="1156799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4" name="Text Box 14">
            <a:extLst>
              <a:ext uri="{FF2B5EF4-FFF2-40B4-BE49-F238E27FC236}">
                <a16:creationId xmlns:a16="http://schemas.microsoft.com/office/drawing/2014/main" id="{1E0BD158-91D7-4444-894B-078842E6BA5B}"/>
              </a:ext>
            </a:extLst>
          </p:cNvPr>
          <p:cNvSpPr txBox="1">
            <a:spLocks noChangeArrowheads="1"/>
          </p:cNvSpPr>
          <p:nvPr/>
        </p:nvSpPr>
        <p:spPr bwMode="auto">
          <a:xfrm>
            <a:off x="3718719" y="1066800"/>
            <a:ext cx="8382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VIẾT, VẼ VỀ MÁI ẤM GIA ĐÌNH</a:t>
            </a:r>
          </a:p>
        </p:txBody>
      </p:sp>
      <p:sp>
        <p:nvSpPr>
          <p:cNvPr id="25" name="Rectangle 24">
            <a:extLst>
              <a:ext uri="{FF2B5EF4-FFF2-40B4-BE49-F238E27FC236}">
                <a16:creationId xmlns:a16="http://schemas.microsoft.com/office/drawing/2014/main" id="{6FCCEDC5-34C0-414F-A1CE-D88AEEF717C0}"/>
              </a:ext>
            </a:extLst>
          </p:cNvPr>
          <p:cNvSpPr/>
          <p:nvPr/>
        </p:nvSpPr>
        <p:spPr>
          <a:xfrm>
            <a:off x="518319" y="3034659"/>
            <a:ext cx="10912585" cy="6017032"/>
          </a:xfrm>
          <a:prstGeom prst="rect">
            <a:avLst/>
          </a:prstGeom>
        </p:spPr>
        <p:txBody>
          <a:bodyPr wrap="square">
            <a:spAutoFit/>
          </a:bodyPr>
          <a:lstStyle/>
          <a:p>
            <a:pPr indent="914400" algn="just"/>
            <a:r>
              <a:rPr lang="en-US" sz="3500">
                <a:solidFill>
                  <a:srgbClr val="0000CC"/>
                </a:solidFill>
                <a:latin typeface="Times New Roman" pitchFamily="18" charset="0"/>
                <a:cs typeface="Times New Roman" pitchFamily="18" charset="0"/>
              </a:rPr>
              <a:t>Bài tham khảo:</a:t>
            </a:r>
          </a:p>
          <a:p>
            <a:pPr indent="914400" algn="just"/>
            <a:r>
              <a:rPr lang="en-US" sz="3500">
                <a:solidFill>
                  <a:srgbClr val="0000CC"/>
                </a:solidFill>
                <a:latin typeface="Times New Roman" pitchFamily="18" charset="0"/>
                <a:cs typeface="Times New Roman" pitchFamily="18" charset="0"/>
              </a:rPr>
              <a:t>Ngôi nhà mà cả gia đình em đang ở là ngôi nhà 3 tầng, trong một ngõ nhỏ của làng quê yên bình</a:t>
            </a:r>
            <a:r>
              <a:rPr lang="vi-VN" sz="3500">
                <a:solidFill>
                  <a:srgbClr val="0000CC"/>
                </a:solidFill>
                <a:latin typeface="Times New Roman" pitchFamily="18" charset="0"/>
                <a:cs typeface="Times New Roman" pitchFamily="18" charset="0"/>
              </a:rPr>
              <a:t>.</a:t>
            </a:r>
            <a:r>
              <a:rPr lang="en-US" sz="3500">
                <a:solidFill>
                  <a:srgbClr val="0000CC"/>
                </a:solidFill>
                <a:latin typeface="Times New Roman" pitchFamily="18" charset="0"/>
                <a:cs typeface="Times New Roman" pitchFamily="18" charset="0"/>
              </a:rPr>
              <a:t> Phía bên ngoài ngôi nhà được sơn màu xanh ngọc, bên trong cánh cổng là một khoảng sân nhỏ bé với rất nhiều cây cảnh. Khi cánh cửa gỗ lim mở ra là phòng khách ngay trước mắt. Bộ bàn ghế gỗ được kê sát tường để trống một phía bên trái cho mọi người dễ dàng đi lại. Bên trong là phòng bếp, trên tầng 2 có 2 phòng ngủ, còn tầng 3 có một sân phơi rất rộng. Vui nhất là cảnh cả gia đình vui vầy bên mâm cơm. Nhà mình giản dị vậy thôi.</a:t>
            </a:r>
            <a:endParaRPr lang="en-US" sz="3500" b="1">
              <a:solidFill>
                <a:srgbClr val="0000CC"/>
              </a:solidFill>
              <a:latin typeface="Times New Roman" pitchFamily="18" charset="0"/>
              <a:cs typeface="Times New Roman" pitchFamily="18" charset="0"/>
            </a:endParaRPr>
          </a:p>
        </p:txBody>
      </p:sp>
      <p:pic>
        <p:nvPicPr>
          <p:cNvPr id="1030" name="Picture 6" descr="50 mẫu thiết kế nhà phố 3 tầng đẹp hiện đại mái bằng và mái thái">
            <a:extLst>
              <a:ext uri="{FF2B5EF4-FFF2-40B4-BE49-F238E27FC236}">
                <a16:creationId xmlns:a16="http://schemas.microsoft.com/office/drawing/2014/main" id="{6F9FB159-BE14-46C2-9DC5-6ECCCD11A9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01" r="24389" b="10323"/>
          <a:stretch/>
        </p:blipFill>
        <p:spPr bwMode="auto">
          <a:xfrm>
            <a:off x="11857829" y="3429000"/>
            <a:ext cx="3900490" cy="493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8654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BA9065-432F-49B8-900D-4B1793140573}"/>
              </a:ext>
            </a:extLst>
          </p:cNvPr>
          <p:cNvPicPr>
            <a:picLocks noChangeAspect="1"/>
          </p:cNvPicPr>
          <p:nvPr/>
        </p:nvPicPr>
        <p:blipFill>
          <a:blip r:embed="rId2"/>
          <a:stretch>
            <a:fillRect/>
          </a:stretch>
        </p:blipFill>
        <p:spPr>
          <a:xfrm>
            <a:off x="4480718" y="3035956"/>
            <a:ext cx="9483617" cy="5574599"/>
          </a:xfrm>
          <a:prstGeom prst="rect">
            <a:avLst/>
          </a:prstGeom>
        </p:spPr>
      </p:pic>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508917" y="1905000"/>
            <a:ext cx="13487402" cy="1332288"/>
            <a:chOff x="1508918" y="1888664"/>
            <a:chExt cx="10692246" cy="1332288"/>
          </a:xfrm>
        </p:grpSpPr>
        <p:sp>
          <p:nvSpPr>
            <p:cNvPr id="20" name="Rectangle 19"/>
            <p:cNvSpPr/>
            <p:nvPr/>
          </p:nvSpPr>
          <p:spPr>
            <a:xfrm>
              <a:off x="1508918" y="1888664"/>
              <a:ext cx="10692246" cy="1332288"/>
            </a:xfrm>
            <a:prstGeom prst="rect">
              <a:avLst/>
            </a:prstGeom>
          </p:spPr>
          <p:txBody>
            <a:bodyPr wrap="square">
              <a:spAutoFit/>
            </a:bodyPr>
            <a:lstStyle/>
            <a:p>
              <a:pPr>
                <a:lnSpc>
                  <a:spcPct val="110000"/>
                </a:lnSpc>
              </a:pPr>
              <a:r>
                <a:rPr lang="en-US" sz="3800" b="1">
                  <a:solidFill>
                    <a:srgbClr val="FF0066"/>
                  </a:solidFill>
                  <a:latin typeface="Times New Roman" pitchFamily="18" charset="0"/>
                  <a:cs typeface="Times New Roman" pitchFamily="18" charset="0"/>
                </a:rPr>
                <a:t>3. Giới thiệu với các bạn ngôi nhà (căn hộ) của gia đình em qua tranh (ảnh) và bài viết.</a:t>
              </a:r>
            </a:p>
          </p:txBody>
        </p:sp>
        <p:cxnSp>
          <p:nvCxnSpPr>
            <p:cNvPr id="21" name="Straight Connector 20"/>
            <p:cNvCxnSpPr>
              <a:cxnSpLocks/>
            </p:cNvCxnSpPr>
            <p:nvPr/>
          </p:nvCxnSpPr>
          <p:spPr>
            <a:xfrm>
              <a:off x="1624904" y="2519755"/>
              <a:ext cx="1022106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1DBF6D95-8160-458A-9A76-5CB39CE04B4C}"/>
                </a:ext>
              </a:extLst>
            </p:cNvPr>
            <p:cNvCxnSpPr>
              <a:cxnSpLocks/>
            </p:cNvCxnSpPr>
            <p:nvPr/>
          </p:nvCxnSpPr>
          <p:spPr>
            <a:xfrm>
              <a:off x="1545163" y="3107864"/>
              <a:ext cx="376946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3" name="Text Box 14">
            <a:extLst>
              <a:ext uri="{FF2B5EF4-FFF2-40B4-BE49-F238E27FC236}">
                <a16:creationId xmlns:a16="http://schemas.microsoft.com/office/drawing/2014/main" id="{BAA717B0-748A-4726-A005-8637C5B0F543}"/>
              </a:ext>
            </a:extLst>
          </p:cNvPr>
          <p:cNvSpPr txBox="1">
            <a:spLocks noChangeArrowheads="1"/>
          </p:cNvSpPr>
          <p:nvPr/>
        </p:nvSpPr>
        <p:spPr bwMode="auto">
          <a:xfrm>
            <a:off x="3718719" y="1066800"/>
            <a:ext cx="8382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VIẾT, VẼ VỀ MÁI ẤM GIA ĐÌNH</a:t>
            </a:r>
          </a:p>
        </p:txBody>
      </p:sp>
    </p:spTree>
    <p:extLst>
      <p:ext uri="{BB962C8B-B14F-4D97-AF65-F5344CB8AC3E}">
        <p14:creationId xmlns:p14="http://schemas.microsoft.com/office/powerpoint/2010/main" val="3764000528"/>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a:extLst>
              <a:ext uri="{FF2B5EF4-FFF2-40B4-BE49-F238E27FC236}">
                <a16:creationId xmlns:a16="http://schemas.microsoft.com/office/drawing/2014/main" id="{F7E3E522-825C-4819-8DC7-16C774A7FC2B}"/>
              </a:ext>
            </a:extLst>
          </p:cNvPr>
          <p:cNvSpPr txBox="1">
            <a:spLocks noChangeArrowheads="1"/>
          </p:cNvSpPr>
          <p:nvPr/>
        </p:nvSpPr>
        <p:spPr bwMode="auto">
          <a:xfrm>
            <a:off x="3718719" y="1066800"/>
            <a:ext cx="8382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VIẾT, VẼ VỀ MÁI ẤM GIA ĐÌNH</a:t>
            </a:r>
          </a:p>
        </p:txBody>
      </p:sp>
      <p:pic>
        <p:nvPicPr>
          <p:cNvPr id="3" name="Picture 2">
            <a:extLst>
              <a:ext uri="{FF2B5EF4-FFF2-40B4-BE49-F238E27FC236}">
                <a16:creationId xmlns:a16="http://schemas.microsoft.com/office/drawing/2014/main" id="{05B694E3-91F0-45DA-BA7A-BA0F023AB3B3}"/>
              </a:ext>
            </a:extLst>
          </p:cNvPr>
          <p:cNvPicPr>
            <a:picLocks noChangeAspect="1"/>
          </p:cNvPicPr>
          <p:nvPr/>
        </p:nvPicPr>
        <p:blipFill>
          <a:blip r:embed="rId2"/>
          <a:stretch>
            <a:fillRect/>
          </a:stretch>
        </p:blipFill>
        <p:spPr>
          <a:xfrm>
            <a:off x="2728119" y="1652958"/>
            <a:ext cx="10154246" cy="7315559"/>
          </a:xfrm>
          <a:prstGeom prst="rect">
            <a:avLst/>
          </a:prstGeom>
        </p:spPr>
      </p:pic>
    </p:spTree>
    <p:extLst>
      <p:ext uri="{BB962C8B-B14F-4D97-AF65-F5344CB8AC3E}">
        <p14:creationId xmlns:p14="http://schemas.microsoft.com/office/powerpoint/2010/main" val="3583799653"/>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10044</TotalTime>
  <Words>364</Words>
  <Application>Microsoft Office PowerPoint</Application>
  <PresentationFormat>Custom</PresentationFormat>
  <Paragraphs>35</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1158</cp:revision>
  <dcterms:created xsi:type="dcterms:W3CDTF">2008-09-09T22:52:10Z</dcterms:created>
  <dcterms:modified xsi:type="dcterms:W3CDTF">2022-10-31T02:19:35Z</dcterms:modified>
</cp:coreProperties>
</file>