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39" r:id="rId4"/>
    <p:sldId id="427" r:id="rId5"/>
    <p:sldId id="428" r:id="rId6"/>
    <p:sldId id="443" r:id="rId7"/>
    <p:sldId id="449" r:id="rId8"/>
    <p:sldId id="454" r:id="rId9"/>
    <p:sldId id="455" r:id="rId10"/>
    <p:sldId id="450" r:id="rId11"/>
    <p:sldId id="456" r:id="rId12"/>
    <p:sldId id="451" r:id="rId13"/>
    <p:sldId id="457"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CF3E"/>
    <a:srgbClr val="00AF34"/>
    <a:srgbClr val="FFFFFF"/>
    <a:srgbClr val="FF0066"/>
    <a:srgbClr val="C5F3F3"/>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5" Type="http://schemas.openxmlformats.org/officeDocument/2006/relationships/hyperlink" Target="Giai%20nghia%20tu/hao%20hung.pptx" TargetMode="External"/><Relationship Id="rId4" Type="http://schemas.openxmlformats.org/officeDocument/2006/relationships/hyperlink" Target="Giai%20nghia%20tu/giai%20dieu.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THẢ DIỀU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80085" y="70313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18600"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9231" y="4508851"/>
              <a:ext cx="7086283" cy="2838085"/>
            </a:xfrm>
            <a:prstGeom prst="rect">
              <a:avLst/>
            </a:prstGeom>
          </p:spPr>
          <p:txBody>
            <a:bodyPr wrap="square">
              <a:spAutoFit/>
            </a:bodyPr>
            <a:lstStyle/>
            <a:p>
              <a:pPr algn="just">
                <a:lnSpc>
                  <a:spcPct val="120000"/>
                </a:lnSpc>
                <a:spcAft>
                  <a:spcPts val="800"/>
                </a:spcAft>
              </a:pPr>
              <a:r>
                <a:rPr lang="en-US" sz="38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 ngợi vẻ đẹp của những cánh diều; nói về niềm vui và những khát vọng đẹp mà trò chơi thả diều mang lại cho trẻ thơ.</a:t>
              </a:r>
            </a:p>
          </p:txBody>
        </p:sp>
      </p:grpSp>
      <p:sp>
        <p:nvSpPr>
          <p:cNvPr id="25" name="Rectangle 24">
            <a:extLst>
              <a:ext uri="{FF2B5EF4-FFF2-40B4-BE49-F238E27FC236}">
                <a16:creationId xmlns:a16="http://schemas.microsoft.com/office/drawing/2014/main" id="{CCB9793A-63FF-7425-E6B8-DB13577F0CF3}"/>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237EBDE8-C84D-DC37-0A98-4BF016058AC5}"/>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Tree>
    <p:extLst>
      <p:ext uri="{BB962C8B-B14F-4D97-AF65-F5344CB8AC3E}">
        <p14:creationId xmlns:p14="http://schemas.microsoft.com/office/powerpoint/2010/main" val="4725436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grpSp>
        <p:nvGrpSpPr>
          <p:cNvPr id="22" name="Group 21">
            <a:extLst>
              <a:ext uri="{FF2B5EF4-FFF2-40B4-BE49-F238E27FC236}">
                <a16:creationId xmlns:a16="http://schemas.microsoft.com/office/drawing/2014/main" id="{2B556AEA-D2BC-EB98-5AB4-DA7638FF36FD}"/>
              </a:ext>
            </a:extLst>
          </p:cNvPr>
          <p:cNvGrpSpPr/>
          <p:nvPr/>
        </p:nvGrpSpPr>
        <p:grpSpPr>
          <a:xfrm>
            <a:off x="1356519" y="1752600"/>
            <a:ext cx="6781801" cy="677108"/>
            <a:chOff x="1508918" y="1888664"/>
            <a:chExt cx="6172201" cy="1134632"/>
          </a:xfrm>
        </p:grpSpPr>
        <p:sp>
          <p:nvSpPr>
            <p:cNvPr id="24" name="Rectangle 23">
              <a:extLst>
                <a:ext uri="{FF2B5EF4-FFF2-40B4-BE49-F238E27FC236}">
                  <a16:creationId xmlns:a16="http://schemas.microsoft.com/office/drawing/2014/main" id="{73A380EB-385D-0B5A-F246-FE49ED46E927}"/>
                </a:ext>
              </a:extLst>
            </p:cNvPr>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thuộc lòng.</a:t>
              </a:r>
            </a:p>
          </p:txBody>
        </p:sp>
        <p:cxnSp>
          <p:nvCxnSpPr>
            <p:cNvPr id="35" name="Straight Connector 34">
              <a:extLst>
                <a:ext uri="{FF2B5EF4-FFF2-40B4-BE49-F238E27FC236}">
                  <a16:creationId xmlns:a16="http://schemas.microsoft.com/office/drawing/2014/main" id="{AA45821B-A130-7C8D-EAE9-C70E76F69ACF}"/>
                </a:ext>
              </a:extLst>
            </p:cNvPr>
            <p:cNvCxnSpPr>
              <a:cxnSpLocks/>
            </p:cNvCxnSpPr>
            <p:nvPr/>
          </p:nvCxnSpPr>
          <p:spPr>
            <a:xfrm>
              <a:off x="1646078" y="2991960"/>
              <a:ext cx="423192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6" name="Table 5">
            <a:extLst>
              <a:ext uri="{FF2B5EF4-FFF2-40B4-BE49-F238E27FC236}">
                <a16:creationId xmlns:a16="http://schemas.microsoft.com/office/drawing/2014/main" id="{F20FBCFD-87E4-3C08-EB35-66F18C7355CA}"/>
              </a:ext>
            </a:extLst>
          </p:cNvPr>
          <p:cNvGraphicFramePr>
            <a:graphicFrameLocks noGrp="1"/>
          </p:cNvGraphicFramePr>
          <p:nvPr>
            <p:extLst>
              <p:ext uri="{D42A27DB-BD31-4B8C-83A1-F6EECF244321}">
                <p14:modId xmlns:p14="http://schemas.microsoft.com/office/powerpoint/2010/main" val="550423231"/>
              </p:ext>
            </p:extLst>
          </p:nvPr>
        </p:nvGraphicFramePr>
        <p:xfrm>
          <a:off x="9738519" y="2516339"/>
          <a:ext cx="4762672" cy="2681098"/>
        </p:xfrm>
        <a:graphic>
          <a:graphicData uri="http://schemas.openxmlformats.org/drawingml/2006/table">
            <a:tbl>
              <a:tblPr/>
              <a:tblGrid>
                <a:gridCol w="4762672">
                  <a:extLst>
                    <a:ext uri="{9D8B030D-6E8A-4147-A177-3AD203B41FA5}">
                      <a16:colId xmlns:a16="http://schemas.microsoft.com/office/drawing/2014/main" val="1585497272"/>
                    </a:ext>
                  </a:extLst>
                </a:gridCol>
              </a:tblGrid>
              <a:tr h="0">
                <a:tc>
                  <a:txBody>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Tiếng nó chơi vơi</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là hạt cau</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Phơi trên nong trời.</a:t>
                      </a:r>
                    </a:p>
                  </a:txBody>
                  <a:tcPr marL="23813" marR="23813" marT="23813" marB="23813">
                    <a:lnL>
                      <a:noFill/>
                    </a:lnL>
                    <a:lnR>
                      <a:noFill/>
                    </a:lnR>
                    <a:lnT>
                      <a:noFill/>
                    </a:lnT>
                    <a:lnB>
                      <a:noFill/>
                    </a:lnB>
                  </a:tcPr>
                </a:tc>
                <a:extLst>
                  <a:ext uri="{0D108BD9-81ED-4DB2-BD59-A6C34878D82A}">
                    <a16:rowId xmlns:a16="http://schemas.microsoft.com/office/drawing/2014/main" val="813341677"/>
                  </a:ext>
                </a:extLst>
              </a:tr>
            </a:tbl>
          </a:graphicData>
        </a:graphic>
      </p:graphicFrame>
      <p:sp>
        <p:nvSpPr>
          <p:cNvPr id="36" name="TextBox 35">
            <a:extLst>
              <a:ext uri="{FF2B5EF4-FFF2-40B4-BE49-F238E27FC236}">
                <a16:creationId xmlns:a16="http://schemas.microsoft.com/office/drawing/2014/main" id="{EBD6D9DA-ADD1-491A-2258-6E7E194C7E4C}"/>
              </a:ext>
            </a:extLst>
          </p:cNvPr>
          <p:cNvSpPr txBox="1"/>
          <p:nvPr/>
        </p:nvSpPr>
        <p:spPr>
          <a:xfrm>
            <a:off x="3337719" y="2516339"/>
            <a:ext cx="5029200" cy="2751522"/>
          </a:xfrm>
          <a:prstGeom prst="rect">
            <a:avLst/>
          </a:prstGeom>
          <a:noFill/>
        </p:spPr>
        <p:txBody>
          <a:bodyPr wrap="square">
            <a:spAutoFit/>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Sáo nó thổi vang</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Sao trời trôi qua</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thành trăng vàng.</a:t>
            </a:r>
          </a:p>
        </p:txBody>
      </p:sp>
      <p:sp>
        <p:nvSpPr>
          <p:cNvPr id="37" name="TextBox 36">
            <a:extLst>
              <a:ext uri="{FF2B5EF4-FFF2-40B4-BE49-F238E27FC236}">
                <a16:creationId xmlns:a16="http://schemas.microsoft.com/office/drawing/2014/main" id="{B8AF66E7-FEBC-D598-3BE8-62A6AFCEB05D}"/>
              </a:ext>
            </a:extLst>
          </p:cNvPr>
          <p:cNvSpPr txBox="1"/>
          <p:nvPr/>
        </p:nvSpPr>
        <p:spPr>
          <a:xfrm>
            <a:off x="3337720" y="5715000"/>
            <a:ext cx="4800600" cy="2751522"/>
          </a:xfrm>
          <a:prstGeom prst="rect">
            <a:avLst/>
          </a:prstGeom>
          <a:noFill/>
        </p:spPr>
        <p:txBody>
          <a:bodyPr wrap="square">
            <a:spAutoFit/>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Tiếng nó trong ngần</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hay chiếc thuyền</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Trôi trên sông Ngân.</a:t>
            </a:r>
          </a:p>
        </p:txBody>
      </p:sp>
      <p:sp>
        <p:nvSpPr>
          <p:cNvPr id="11" name="Rectangle 10">
            <a:extLst>
              <a:ext uri="{FF2B5EF4-FFF2-40B4-BE49-F238E27FC236}">
                <a16:creationId xmlns:a16="http://schemas.microsoft.com/office/drawing/2014/main" id="{692E54DC-231C-3B80-3475-56CADE50FA4B}"/>
              </a:ext>
            </a:extLst>
          </p:cNvPr>
          <p:cNvSpPr/>
          <p:nvPr/>
        </p:nvSpPr>
        <p:spPr>
          <a:xfrm>
            <a:off x="3185319" y="3132988"/>
            <a:ext cx="4724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9B4E79-E1E5-2A15-90E1-EBC5EA9915F1}"/>
              </a:ext>
            </a:extLst>
          </p:cNvPr>
          <p:cNvSpPr/>
          <p:nvPr/>
        </p:nvSpPr>
        <p:spPr>
          <a:xfrm>
            <a:off x="3019323" y="6477000"/>
            <a:ext cx="4814196"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F5EE446-56FA-14DA-A1A4-D4F8C33BDA2C}"/>
              </a:ext>
            </a:extLst>
          </p:cNvPr>
          <p:cNvSpPr/>
          <p:nvPr/>
        </p:nvSpPr>
        <p:spPr>
          <a:xfrm>
            <a:off x="9466849" y="2604609"/>
            <a:ext cx="4724400" cy="201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3790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LỄ CHÀO CỜ ĐẶC BIỆT</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56519" y="2316480"/>
            <a:ext cx="13944600" cy="1200329"/>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 </a:t>
            </a:r>
            <a:r>
              <a:rPr lang="vi-VN" sz="3600" b="1">
                <a:solidFill>
                  <a:srgbClr val="FF0000"/>
                </a:solidFill>
                <a:latin typeface="Times New Roman" panose="02020603050405020304" pitchFamily="18" charset="0"/>
                <a:cs typeface="Times New Roman" panose="02020603050405020304" pitchFamily="18" charset="0"/>
              </a:rPr>
              <a:t>Xếp các từ ngữ của một câu có hình ảnh so sánh trong bài thơ vào chỗ phù hợp trong sơ đồ sa</a:t>
            </a:r>
            <a:r>
              <a:rPr lang="en-US" sz="3600" b="1">
                <a:solidFill>
                  <a:srgbClr val="FF0000"/>
                </a:solidFill>
                <a:latin typeface="Times New Roman" panose="02020603050405020304" pitchFamily="18" charset="0"/>
                <a:cs typeface="Times New Roman" panose="02020603050405020304" pitchFamily="18" charset="0"/>
              </a:rPr>
              <a:t>u:</a:t>
            </a:r>
          </a:p>
        </p:txBody>
      </p:sp>
      <p:graphicFrame>
        <p:nvGraphicFramePr>
          <p:cNvPr id="2" name="Table 2">
            <a:extLst>
              <a:ext uri="{FF2B5EF4-FFF2-40B4-BE49-F238E27FC236}">
                <a16:creationId xmlns:a16="http://schemas.microsoft.com/office/drawing/2014/main" id="{86BE2E7B-688F-8D1D-F654-3B050C2C5C30}"/>
              </a:ext>
            </a:extLst>
          </p:cNvPr>
          <p:cNvGraphicFramePr>
            <a:graphicFrameLocks noGrp="1"/>
          </p:cNvGraphicFramePr>
          <p:nvPr>
            <p:extLst>
              <p:ext uri="{D42A27DB-BD31-4B8C-83A1-F6EECF244321}">
                <p14:modId xmlns:p14="http://schemas.microsoft.com/office/powerpoint/2010/main" val="625810549"/>
              </p:ext>
            </p:extLst>
          </p:nvPr>
        </p:nvGraphicFramePr>
        <p:xfrm>
          <a:off x="1889919" y="3585798"/>
          <a:ext cx="13030200" cy="51054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233617185"/>
                    </a:ext>
                  </a:extLst>
                </a:gridCol>
                <a:gridCol w="4343400">
                  <a:extLst>
                    <a:ext uri="{9D8B030D-6E8A-4147-A177-3AD203B41FA5}">
                      <a16:colId xmlns:a16="http://schemas.microsoft.com/office/drawing/2014/main" val="3234228118"/>
                    </a:ext>
                  </a:extLst>
                </a:gridCol>
                <a:gridCol w="4343400">
                  <a:extLst>
                    <a:ext uri="{9D8B030D-6E8A-4147-A177-3AD203B41FA5}">
                      <a16:colId xmlns:a16="http://schemas.microsoft.com/office/drawing/2014/main" val="2094303283"/>
                    </a:ext>
                  </a:extLst>
                </a:gridCol>
              </a:tblGrid>
              <a:tr h="914400">
                <a:tc>
                  <a:txBody>
                    <a:bodyPr/>
                    <a:lstStyle/>
                    <a:p>
                      <a:pPr algn="ctr"/>
                      <a:r>
                        <a:rPr lang="en-US" sz="3800">
                          <a:latin typeface="Times New Roman" panose="02020603050405020304" pitchFamily="18" charset="0"/>
                          <a:cs typeface="Times New Roman" panose="02020603050405020304" pitchFamily="18" charset="0"/>
                        </a:rPr>
                        <a:t>Sự vật 1</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tc>
                  <a:txBody>
                    <a:bodyPr/>
                    <a:lstStyle/>
                    <a:p>
                      <a:pPr algn="ctr"/>
                      <a:r>
                        <a:rPr lang="en-US" sz="3800">
                          <a:latin typeface="Times New Roman" panose="02020603050405020304" pitchFamily="18" charset="0"/>
                          <a:cs typeface="Times New Roman" panose="02020603050405020304" pitchFamily="18" charset="0"/>
                        </a:rPr>
                        <a:t>Từ so sánh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tc>
                  <a:txBody>
                    <a:bodyPr/>
                    <a:lstStyle/>
                    <a:p>
                      <a:pPr algn="ctr"/>
                      <a:r>
                        <a:rPr lang="en-US" sz="3800">
                          <a:latin typeface="Times New Roman" panose="02020603050405020304" pitchFamily="18" charset="0"/>
                          <a:cs typeface="Times New Roman" panose="02020603050405020304" pitchFamily="18" charset="0"/>
                        </a:rPr>
                        <a:t>Sự vật 2</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extLst>
                  <a:ext uri="{0D108BD9-81ED-4DB2-BD59-A6C34878D82A}">
                    <a16:rowId xmlns:a16="http://schemas.microsoft.com/office/drawing/2014/main" val="2477456819"/>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Là</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Hạt cau</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50981839"/>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Thành</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Trăng vàng</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31809197"/>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Hay</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Chiếc thuyền</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73735317"/>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Trời</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vi-VN" sz="3600" b="1">
                          <a:solidFill>
                            <a:schemeClr val="tx1"/>
                          </a:solidFill>
                          <a:effectLst/>
                          <a:latin typeface="Times New Roman" panose="02020603050405020304" pitchFamily="18" charset="0"/>
                          <a:cs typeface="Times New Roman" panose="02020603050405020304" pitchFamily="18" charset="0"/>
                        </a:rPr>
                        <a:t>Như</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Cánh đồng</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63916967"/>
                  </a:ext>
                </a:extLst>
              </a:tr>
              <a:tr h="838200">
                <a:tc>
                  <a:txBody>
                    <a:bodyPr/>
                    <a:lstStyle/>
                    <a:p>
                      <a:pPr algn="ctr" fontAlgn="t">
                        <a:lnSpc>
                          <a:spcPct val="120000"/>
                        </a:lnSpc>
                      </a:pPr>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lnSpc>
                          <a:spcPct val="120000"/>
                        </a:lnSpc>
                      </a:pPr>
                      <a:r>
                        <a:rPr lang="en-US" sz="3600" b="1">
                          <a:solidFill>
                            <a:schemeClr val="tx1"/>
                          </a:solidFill>
                          <a:effectLst/>
                          <a:latin typeface="Times New Roman" panose="02020603050405020304" pitchFamily="18" charset="0"/>
                          <a:cs typeface="Times New Roman" panose="02020603050405020304" pitchFamily="18" charset="0"/>
                        </a:rPr>
                        <a:t>-</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lnSpc>
                          <a:spcPct val="120000"/>
                        </a:lnSpc>
                      </a:pPr>
                      <a:r>
                        <a:rPr lang="vi-VN" sz="3600" b="1">
                          <a:solidFill>
                            <a:schemeClr val="tx1"/>
                          </a:solidFill>
                          <a:effectLst/>
                          <a:latin typeface="Times New Roman" panose="02020603050405020304" pitchFamily="18" charset="0"/>
                          <a:cs typeface="Times New Roman" panose="02020603050405020304" pitchFamily="18" charset="0"/>
                        </a:rPr>
                        <a:t>Lưỡi liềm</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26437550"/>
                  </a:ext>
                </a:extLst>
              </a:tr>
            </a:tbl>
          </a:graphicData>
        </a:graphic>
      </p:graphicFrame>
      <p:sp>
        <p:nvSpPr>
          <p:cNvPr id="5" name="Rectangle 4">
            <a:extLst>
              <a:ext uri="{FF2B5EF4-FFF2-40B4-BE49-F238E27FC236}">
                <a16:creationId xmlns:a16="http://schemas.microsoft.com/office/drawing/2014/main" id="{0035E37D-7C6B-D649-A736-FBD2F8B7EDE6}"/>
              </a:ext>
            </a:extLst>
          </p:cNvPr>
          <p:cNvSpPr/>
          <p:nvPr/>
        </p:nvSpPr>
        <p:spPr>
          <a:xfrm>
            <a:off x="1889919" y="5348337"/>
            <a:ext cx="13030200" cy="3352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52861" y="2311857"/>
            <a:ext cx="149352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 </a:t>
            </a:r>
            <a:r>
              <a:rPr lang="vi-VN" sz="3600" b="1">
                <a:solidFill>
                  <a:srgbClr val="0000CC"/>
                </a:solidFill>
                <a:latin typeface="Times New Roman" panose="02020603050405020304" pitchFamily="18" charset="0"/>
                <a:cs typeface="Times New Roman" panose="02020603050405020304" pitchFamily="18" charset="0"/>
              </a:rPr>
              <a:t>Tìm những sự vật được so sánh với nhau trong các câu thơ, câu văn </a:t>
            </a:r>
            <a:r>
              <a:rPr lang="en-US" sz="3600" b="1">
                <a:solidFill>
                  <a:srgbClr val="0000CC"/>
                </a:solidFill>
                <a:latin typeface="Times New Roman" panose="02020603050405020304" pitchFamily="18" charset="0"/>
                <a:cs typeface="Times New Roman" panose="02020603050405020304" pitchFamily="18" charset="0"/>
              </a:rPr>
              <a:t>s</a:t>
            </a:r>
            <a:r>
              <a:rPr lang="vi-VN" sz="3600" b="1">
                <a:solidFill>
                  <a:srgbClr val="0000CC"/>
                </a:solidFill>
                <a:latin typeface="Times New Roman" panose="02020603050405020304" pitchFamily="18" charset="0"/>
                <a:cs typeface="Times New Roman" panose="02020603050405020304" pitchFamily="18" charset="0"/>
              </a:rPr>
              <a:t>au:</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8B31C07-9077-624B-78F2-619A6675CFDE}"/>
              </a:ext>
            </a:extLst>
          </p:cNvPr>
          <p:cNvSpPr txBox="1"/>
          <p:nvPr/>
        </p:nvSpPr>
        <p:spPr>
          <a:xfrm>
            <a:off x="2042319" y="2992737"/>
            <a:ext cx="7717907" cy="3754874"/>
          </a:xfrm>
          <a:prstGeom prst="rect">
            <a:avLst/>
          </a:prstGeom>
          <a:noFill/>
        </p:spPr>
        <p:txBody>
          <a:bodyPr wrap="square">
            <a:spAutoFit/>
          </a:bodyPr>
          <a:lstStyle/>
          <a:p>
            <a:pPr algn="just"/>
            <a:r>
              <a:rPr lang="vi-VN" sz="3400" b="1" i="0">
                <a:solidFill>
                  <a:srgbClr val="0000CC"/>
                </a:solidFill>
                <a:effectLst/>
                <a:latin typeface="Times New Roman" panose="02020603050405020304" pitchFamily="18" charset="0"/>
                <a:cs typeface="Times New Roman" panose="02020603050405020304" pitchFamily="18" charset="0"/>
              </a:rPr>
              <a:t>Trái nhót như ngọn đèn tín hiệu</a:t>
            </a:r>
          </a:p>
          <a:p>
            <a:pPr algn="just"/>
            <a:r>
              <a:rPr lang="vi-VN" sz="3400" b="1" i="0">
                <a:solidFill>
                  <a:srgbClr val="0000CC"/>
                </a:solidFill>
                <a:effectLst/>
                <a:latin typeface="Times New Roman" panose="02020603050405020304" pitchFamily="18" charset="0"/>
                <a:cs typeface="Times New Roman" panose="02020603050405020304" pitchFamily="18" charset="0"/>
              </a:rPr>
              <a:t>Trỏ lối sang mùa hè.</a:t>
            </a:r>
          </a:p>
          <a:p>
            <a:pPr algn="just"/>
            <a:r>
              <a:rPr lang="vi-VN" sz="3400" b="1" i="0">
                <a:solidFill>
                  <a:srgbClr val="0000CC"/>
                </a:solidFill>
                <a:effectLst/>
                <a:latin typeface="Times New Roman" panose="02020603050405020304" pitchFamily="18" charset="0"/>
                <a:cs typeface="Times New Roman" panose="02020603050405020304" pitchFamily="18" charset="0"/>
              </a:rPr>
              <a:t>Quả cà chua như cái đèn lồng nhỏ xíu</a:t>
            </a:r>
          </a:p>
          <a:p>
            <a:pPr algn="just"/>
            <a:r>
              <a:rPr lang="vi-VN" sz="3400" b="1" i="0">
                <a:solidFill>
                  <a:srgbClr val="0000CC"/>
                </a:solidFill>
                <a:effectLst/>
                <a:latin typeface="Times New Roman" panose="02020603050405020304" pitchFamily="18" charset="0"/>
                <a:cs typeface="Times New Roman" panose="02020603050405020304" pitchFamily="18" charset="0"/>
              </a:rPr>
              <a:t>Thắp mùa đông ấm những đêm thâu.</a:t>
            </a:r>
          </a:p>
          <a:p>
            <a:pPr algn="just"/>
            <a:r>
              <a:rPr lang="vi-VN" sz="3400" b="1" i="0">
                <a:solidFill>
                  <a:srgbClr val="0000CC"/>
                </a:solidFill>
                <a:effectLst/>
                <a:latin typeface="Times New Roman" panose="02020603050405020304" pitchFamily="18" charset="0"/>
                <a:cs typeface="Times New Roman" panose="02020603050405020304" pitchFamily="18" charset="0"/>
              </a:rPr>
              <a:t>Quả ớt như ngọn lửa đèn dầu</a:t>
            </a:r>
          </a:p>
          <a:p>
            <a:pPr algn="just"/>
            <a:r>
              <a:rPr lang="vi-VN" sz="3400" b="1" i="0">
                <a:solidFill>
                  <a:srgbClr val="0000CC"/>
                </a:solidFill>
                <a:effectLst/>
                <a:latin typeface="Times New Roman" panose="02020603050405020304" pitchFamily="18" charset="0"/>
                <a:cs typeface="Times New Roman" panose="02020603050405020304" pitchFamily="18" charset="0"/>
              </a:rPr>
              <a:t>Chạm đầu lưỡi – chạm vào sức nóng.</a:t>
            </a:r>
          </a:p>
          <a:p>
            <a:pPr algn="r"/>
            <a:r>
              <a:rPr lang="en-US" sz="3400" b="1" i="0">
                <a:solidFill>
                  <a:srgbClr val="0000CC"/>
                </a:solidFill>
                <a:effectLst/>
                <a:latin typeface="Times New Roman" panose="02020603050405020304" pitchFamily="18" charset="0"/>
                <a:cs typeface="Times New Roman" panose="02020603050405020304" pitchFamily="18" charset="0"/>
              </a:rPr>
              <a:t>Phạm Tiến Duật</a:t>
            </a:r>
            <a:endParaRPr lang="vi-VN" sz="3400" b="1" i="0">
              <a:solidFill>
                <a:srgbClr val="0000CC"/>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11D53DD-B3EF-2DE5-175A-5C036B3892B5}"/>
              </a:ext>
            </a:extLst>
          </p:cNvPr>
          <p:cNvPicPr>
            <a:picLocks noChangeAspect="1"/>
          </p:cNvPicPr>
          <p:nvPr/>
        </p:nvPicPr>
        <p:blipFill rotWithShape="1">
          <a:blip r:embed="rId2">
            <a:clrChange>
              <a:clrFrom>
                <a:srgbClr val="FFFFFF"/>
              </a:clrFrom>
              <a:clrTo>
                <a:srgbClr val="FFFFFF">
                  <a:alpha val="0"/>
                </a:srgbClr>
              </a:clrTo>
            </a:clrChange>
          </a:blip>
          <a:srcRect l="7184" t="12843" r="39483"/>
          <a:stretch/>
        </p:blipFill>
        <p:spPr>
          <a:xfrm>
            <a:off x="10128593" y="2932568"/>
            <a:ext cx="4819860" cy="3394704"/>
          </a:xfrm>
          <a:prstGeom prst="rect">
            <a:avLst/>
          </a:prstGeom>
        </p:spPr>
      </p:pic>
      <p:sp>
        <p:nvSpPr>
          <p:cNvPr id="23" name="TextBox 22">
            <a:extLst>
              <a:ext uri="{FF2B5EF4-FFF2-40B4-BE49-F238E27FC236}">
                <a16:creationId xmlns:a16="http://schemas.microsoft.com/office/drawing/2014/main" id="{3BC52286-2FDD-4054-9D2C-31EFFBEF8112}"/>
              </a:ext>
            </a:extLst>
          </p:cNvPr>
          <p:cNvSpPr txBox="1"/>
          <p:nvPr/>
        </p:nvSpPr>
        <p:spPr>
          <a:xfrm>
            <a:off x="1929030" y="8495094"/>
            <a:ext cx="5882481" cy="615553"/>
          </a:xfrm>
          <a:prstGeom prst="rect">
            <a:avLst/>
          </a:prstGeom>
          <a:noFill/>
        </p:spPr>
        <p:txBody>
          <a:bodyPr wrap="square">
            <a:spAutoFit/>
          </a:bodyPr>
          <a:lstStyle/>
          <a:p>
            <a:pPr algn="just"/>
            <a:r>
              <a:rPr lang="en-US" sz="3400" b="1" i="0">
                <a:solidFill>
                  <a:srgbClr val="0000CC"/>
                </a:solidFill>
                <a:effectLst/>
                <a:latin typeface="Times New Roman" panose="02020603050405020304" pitchFamily="18" charset="0"/>
                <a:cs typeface="Times New Roman" panose="02020603050405020304" pitchFamily="18" charset="0"/>
              </a:rPr>
              <a:t>+ Quả ớt – ngọn lửa đèn dầu.</a:t>
            </a:r>
          </a:p>
        </p:txBody>
      </p:sp>
      <p:sp>
        <p:nvSpPr>
          <p:cNvPr id="26" name="TextBox 25">
            <a:extLst>
              <a:ext uri="{FF2B5EF4-FFF2-40B4-BE49-F238E27FC236}">
                <a16:creationId xmlns:a16="http://schemas.microsoft.com/office/drawing/2014/main" id="{0DCB8294-BF94-7A9A-6158-6684462318AE}"/>
              </a:ext>
            </a:extLst>
          </p:cNvPr>
          <p:cNvSpPr txBox="1"/>
          <p:nvPr/>
        </p:nvSpPr>
        <p:spPr>
          <a:xfrm>
            <a:off x="1588917" y="6589126"/>
            <a:ext cx="8164994" cy="646331"/>
          </a:xfrm>
          <a:prstGeom prst="rect">
            <a:avLst/>
          </a:prstGeom>
          <a:noFill/>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 N</a:t>
            </a:r>
            <a:r>
              <a:rPr lang="vi-VN" sz="3600" b="1">
                <a:solidFill>
                  <a:srgbClr val="FF0000"/>
                </a:solidFill>
                <a:latin typeface="Times New Roman" panose="02020603050405020304" pitchFamily="18" charset="0"/>
                <a:cs typeface="Times New Roman" panose="02020603050405020304" pitchFamily="18" charset="0"/>
              </a:rPr>
              <a:t>hững sự vật được so sánh với nhau</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43EDEF0-2527-2078-60DB-B6E74C101C0D}"/>
              </a:ext>
            </a:extLst>
          </p:cNvPr>
          <p:cNvSpPr txBox="1"/>
          <p:nvPr/>
        </p:nvSpPr>
        <p:spPr>
          <a:xfrm>
            <a:off x="1945940" y="7186938"/>
            <a:ext cx="7605005" cy="615553"/>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Trái nhót – ngọn đèn tín hiệu</a:t>
            </a:r>
            <a:endParaRPr lang="en-US" sz="3400" b="1">
              <a:solidFill>
                <a:srgbClr val="0000CC"/>
              </a:solidFill>
            </a:endParaRPr>
          </a:p>
        </p:txBody>
      </p:sp>
      <p:sp>
        <p:nvSpPr>
          <p:cNvPr id="29" name="TextBox 28">
            <a:extLst>
              <a:ext uri="{FF2B5EF4-FFF2-40B4-BE49-F238E27FC236}">
                <a16:creationId xmlns:a16="http://schemas.microsoft.com/office/drawing/2014/main" id="{CCD7E52B-E472-8D5E-DB75-B5946EDF0AF8}"/>
              </a:ext>
            </a:extLst>
          </p:cNvPr>
          <p:cNvSpPr txBox="1"/>
          <p:nvPr/>
        </p:nvSpPr>
        <p:spPr>
          <a:xfrm>
            <a:off x="1954050" y="7802491"/>
            <a:ext cx="6018272" cy="615553"/>
          </a:xfrm>
          <a:prstGeom prst="rect">
            <a:avLst/>
          </a:prstGeom>
          <a:noFill/>
        </p:spPr>
        <p:txBody>
          <a:bodyPr wrap="square">
            <a:spAutoFit/>
          </a:bodyPr>
          <a:lstStyle/>
          <a:p>
            <a:pPr algn="just"/>
            <a:r>
              <a:rPr lang="en-US" sz="3400" b="1" i="0">
                <a:solidFill>
                  <a:srgbClr val="0000CC"/>
                </a:solidFill>
                <a:effectLst/>
                <a:latin typeface="Times New Roman" panose="02020603050405020304" pitchFamily="18" charset="0"/>
                <a:cs typeface="Times New Roman" panose="02020603050405020304" pitchFamily="18" charset="0"/>
              </a:rPr>
              <a:t>+ Quả cà chua – đèn lồng.</a:t>
            </a:r>
          </a:p>
        </p:txBody>
      </p:sp>
    </p:spTree>
    <p:extLst>
      <p:ext uri="{BB962C8B-B14F-4D97-AF65-F5344CB8AC3E}">
        <p14:creationId xmlns:p14="http://schemas.microsoft.com/office/powerpoint/2010/main" val="1403552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695" y="6800044"/>
            <a:ext cx="4078423" cy="1307636"/>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5" name="Text Box 38" descr="Water droplets"/>
          <p:cNvSpPr txBox="1">
            <a:spLocks noChangeArrowheads="1"/>
          </p:cNvSpPr>
          <p:nvPr/>
        </p:nvSpPr>
        <p:spPr bwMode="auto">
          <a:xfrm>
            <a:off x="11430794" y="691769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6" name="Group 5"/>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7"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8" name="Oval 7"/>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p:cNvCxnSpPr>
              <a:stCxn id="8" idx="2"/>
              <a:endCxn id="8"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8" idx="0"/>
              <a:endCxn id="8"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1"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12"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13"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14"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15" name="Straight Arrow Connector 14"/>
          <p:cNvCxnSpPr/>
          <p:nvPr/>
        </p:nvCxnSpPr>
        <p:spPr>
          <a:xfrm flipV="1">
            <a:off x="13291344" y="3505200"/>
            <a:ext cx="0" cy="1268413"/>
          </a:xfrm>
          <a:prstGeom prst="straightConnector1">
            <a:avLst/>
          </a:prstGeom>
          <a:ln w="127000">
            <a:solidFill>
              <a:srgbClr val="008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16" name="Group 15"/>
          <p:cNvGrpSpPr/>
          <p:nvPr/>
        </p:nvGrpSpPr>
        <p:grpSpPr>
          <a:xfrm>
            <a:off x="823119" y="2275885"/>
            <a:ext cx="4085637" cy="2748011"/>
            <a:chOff x="823119" y="2275885"/>
            <a:chExt cx="4085637" cy="2748011"/>
          </a:xfrm>
        </p:grpSpPr>
        <p:pic>
          <p:nvPicPr>
            <p:cNvPr id="17"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19" name="Group 18"/>
          <p:cNvGrpSpPr/>
          <p:nvPr/>
        </p:nvGrpSpPr>
        <p:grpSpPr>
          <a:xfrm>
            <a:off x="5756668" y="2275885"/>
            <a:ext cx="4085637" cy="2748011"/>
            <a:chOff x="5517222" y="2275885"/>
            <a:chExt cx="4085637" cy="2748011"/>
          </a:xfrm>
        </p:grpSpPr>
        <p:pic>
          <p:nvPicPr>
            <p:cNvPr id="20"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22" name="Group 21"/>
          <p:cNvGrpSpPr/>
          <p:nvPr/>
        </p:nvGrpSpPr>
        <p:grpSpPr>
          <a:xfrm>
            <a:off x="823119" y="5890340"/>
            <a:ext cx="4085637" cy="2737378"/>
            <a:chOff x="823119" y="5890340"/>
            <a:chExt cx="4085637" cy="2737378"/>
          </a:xfrm>
        </p:grpSpPr>
        <p:pic>
          <p:nvPicPr>
            <p:cNvPr id="23"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25" name="Group 24"/>
          <p:cNvGrpSpPr/>
          <p:nvPr/>
        </p:nvGrpSpPr>
        <p:grpSpPr>
          <a:xfrm>
            <a:off x="5719729" y="5890340"/>
            <a:ext cx="4105836" cy="2748011"/>
            <a:chOff x="5480283" y="5890340"/>
            <a:chExt cx="4105836" cy="2748011"/>
          </a:xfrm>
        </p:grpSpPr>
        <p:pic>
          <p:nvPicPr>
            <p:cNvPr id="26"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
        <p:nvSpPr>
          <p:cNvPr id="28" name="Arc 27"/>
          <p:cNvSpPr/>
          <p:nvPr/>
        </p:nvSpPr>
        <p:spPr>
          <a:xfrm rot="18879283">
            <a:off x="11694494" y="4816685"/>
            <a:ext cx="3161952" cy="3010814"/>
          </a:xfrm>
          <a:prstGeom prst="arc">
            <a:avLst>
              <a:gd name="adj1" fmla="val 14188544"/>
              <a:gd name="adj2" fmla="val 2064879"/>
            </a:avLst>
          </a:prstGeom>
          <a:ln w="127000">
            <a:solidFill>
              <a:srgbClr val="008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Rectangle 28"/>
          <p:cNvSpPr/>
          <p:nvPr/>
        </p:nvSpPr>
        <p:spPr>
          <a:xfrm>
            <a:off x="11688463" y="5992324"/>
            <a:ext cx="3174012" cy="791064"/>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12479402" y="4773613"/>
            <a:ext cx="782504" cy="121871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15402" y="4718051"/>
            <a:ext cx="933193" cy="128697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17134" y="42893"/>
            <a:ext cx="6255239" cy="1013727"/>
            <a:chOff x="4539228" y="103852"/>
            <a:chExt cx="6149694" cy="1013727"/>
          </a:xfrm>
        </p:grpSpPr>
        <p:grpSp>
          <p:nvGrpSpPr>
            <p:cNvPr id="35" name="Group 34"/>
            <p:cNvGrpSpPr/>
            <p:nvPr/>
          </p:nvGrpSpPr>
          <p:grpSpPr>
            <a:xfrm>
              <a:off x="4539228" y="103852"/>
              <a:ext cx="6149694" cy="1013727"/>
              <a:chOff x="4539228" y="103852"/>
              <a:chExt cx="6149694" cy="1013727"/>
            </a:xfrm>
          </p:grpSpPr>
          <p:sp>
            <p:nvSpPr>
              <p:cNvPr id="37" name="TextBox 3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AC3BF-8180-2F9C-CC4A-900B61D50D2A}"/>
              </a:ext>
            </a:extLst>
          </p:cNvPr>
          <p:cNvPicPr>
            <a:picLocks noChangeAspect="1"/>
          </p:cNvPicPr>
          <p:nvPr/>
        </p:nvPicPr>
        <p:blipFill>
          <a:blip r:embed="rId2"/>
          <a:stretch>
            <a:fillRect/>
          </a:stretch>
        </p:blipFill>
        <p:spPr>
          <a:xfrm>
            <a:off x="746919" y="685800"/>
            <a:ext cx="14782800" cy="79248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 name="Rectangle 1"/>
          <p:cNvSpPr/>
          <p:nvPr/>
        </p:nvSpPr>
        <p:spPr>
          <a:xfrm>
            <a:off x="1356519" y="2596383"/>
            <a:ext cx="13966284" cy="1846659"/>
          </a:xfrm>
          <a:prstGeom prst="rect">
            <a:avLst/>
          </a:prstGeom>
        </p:spPr>
        <p:txBody>
          <a:bodyPr wrap="square">
            <a:spAutoFit/>
          </a:bodyPr>
          <a:lstStyle/>
          <a:p>
            <a:r>
              <a:rPr lang="en-US" sz="3800" b="1">
                <a:solidFill>
                  <a:srgbClr val="0000CC"/>
                </a:solidFill>
                <a:latin typeface="Times New Roman" panose="02020603050405020304" pitchFamily="18" charset="0"/>
                <a:cs typeface="Times New Roman" pitchFamily="18" charset="0"/>
              </a:rPr>
              <a:t>	Đọc thành tiếng trôi chảy bài thơ. Phát âm đúng các từ ngữ trong bài; ngắt nghỉ hơi đúng giữa các dòng thơ, khổ thơ. Nhấn giọng các từ gợi tả, gợi cảm.</a:t>
            </a:r>
          </a:p>
        </p:txBody>
      </p:sp>
      <p:sp>
        <p:nvSpPr>
          <p:cNvPr id="3" name="Rectangle 2"/>
          <p:cNvSpPr/>
          <p:nvPr/>
        </p:nvSpPr>
        <p:spPr>
          <a:xfrm>
            <a:off x="1493838" y="5029200"/>
            <a:ext cx="13578681" cy="3016210"/>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Khổ 1: Từ đầu đến </a:t>
            </a:r>
            <a:r>
              <a:rPr lang="en-US" sz="3800" b="1" i="1">
                <a:solidFill>
                  <a:srgbClr val="0000CC"/>
                </a:solidFill>
                <a:latin typeface="Times New Roman" pitchFamily="18" charset="0"/>
                <a:cs typeface="Times New Roman" pitchFamily="18" charset="0"/>
              </a:rPr>
              <a:t>trăng vàng.</a:t>
            </a:r>
            <a:endParaRPr lang="en-US" sz="3800" b="1">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Khổ 2: Tiếp theo cho đến </a:t>
            </a:r>
            <a:r>
              <a:rPr lang="en-US" sz="3800" b="1" i="1">
                <a:solidFill>
                  <a:srgbClr val="0000CC"/>
                </a:solidFill>
                <a:latin typeface="Times New Roman" pitchFamily="18" charset="0"/>
                <a:cs typeface="Times New Roman" pitchFamily="18" charset="0"/>
              </a:rPr>
              <a:t>song Ngân</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3: Tiếp theo cho đến </a:t>
            </a:r>
            <a:r>
              <a:rPr lang="en-US" sz="3800" b="1" i="1">
                <a:solidFill>
                  <a:srgbClr val="0000CC"/>
                </a:solidFill>
                <a:latin typeface="Times New Roman" pitchFamily="18" charset="0"/>
                <a:cs typeface="Times New Roman" pitchFamily="18" charset="0"/>
              </a:rPr>
              <a:t>nong trời</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4: Tiếp theo cho đến </a:t>
            </a:r>
            <a:r>
              <a:rPr lang="en-US" sz="3800" b="1" i="1">
                <a:solidFill>
                  <a:srgbClr val="0000CC"/>
                </a:solidFill>
                <a:latin typeface="Times New Roman" pitchFamily="18" charset="0"/>
                <a:cs typeface="Times New Roman" pitchFamily="18" charset="0"/>
              </a:rPr>
              <a:t>bỏ lại</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5: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2672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20" y="7742992"/>
            <a:ext cx="285665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Trong ngần,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030682" y="4050235"/>
            <a:ext cx="6293801"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21" name="Rectangle 20">
            <a:hlinkClick r:id="rId3" action="ppaction://hlinkpres?slideindex=1&amp;slidetitle="/>
          </p:cNvPr>
          <p:cNvSpPr/>
          <p:nvPr/>
        </p:nvSpPr>
        <p:spPr>
          <a:xfrm>
            <a:off x="4532645" y="7764483"/>
            <a:ext cx="299607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sông Ngân, </a:t>
            </a:r>
          </a:p>
        </p:txBody>
      </p:sp>
      <p:sp>
        <p:nvSpPr>
          <p:cNvPr id="22" name="Rectangle 21">
            <a:hlinkClick r:id="rId4" action="ppaction://hlinkpres?slideindex=1&amp;slidetitle="/>
          </p:cNvPr>
          <p:cNvSpPr/>
          <p:nvPr/>
        </p:nvSpPr>
        <p:spPr>
          <a:xfrm>
            <a:off x="7358389" y="7712214"/>
            <a:ext cx="2495911"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Chơi vơi,</a:t>
            </a:r>
          </a:p>
        </p:txBody>
      </p:sp>
      <p:sp>
        <p:nvSpPr>
          <p:cNvPr id="23" name="Rectangle 22">
            <a:hlinkClick r:id="rId5" action="ppaction://hlinkpres?slideindex=1&amp;slidetitle="/>
          </p:cNvPr>
          <p:cNvSpPr/>
          <p:nvPr/>
        </p:nvSpPr>
        <p:spPr>
          <a:xfrm>
            <a:off x="9849189" y="7674387"/>
            <a:ext cx="251917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nong</a:t>
            </a: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07226" y="7035106"/>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600519" y="3222486"/>
            <a:ext cx="1354820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ăng vàng, </a:t>
            </a:r>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ong ngần, </a:t>
            </a:r>
            <a:r>
              <a:rPr lang="en-US" sz="3800" b="1">
                <a:solidFill>
                  <a:srgbClr val="FF0000"/>
                </a:solidFill>
                <a:latin typeface="Times New Roman" pitchFamily="18" charset="0"/>
                <a:cs typeface="Times New Roman" pitchFamily="18" charset="0"/>
              </a:rPr>
              <a:t>ch</a:t>
            </a:r>
            <a:r>
              <a:rPr lang="en-US" sz="3800" b="1">
                <a:solidFill>
                  <a:srgbClr val="0000CC"/>
                </a:solidFill>
                <a:latin typeface="Times New Roman" pitchFamily="18" charset="0"/>
                <a:cs typeface="Times New Roman" pitchFamily="18" charset="0"/>
              </a:rPr>
              <a:t>ơi vơi, nong </a:t>
            </a:r>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ời, </a:t>
            </a:r>
            <a:r>
              <a:rPr lang="en-US" sz="3800" b="1">
                <a:solidFill>
                  <a:srgbClr val="FF0000"/>
                </a:solidFill>
                <a:latin typeface="Times New Roman" pitchFamily="18" charset="0"/>
                <a:cs typeface="Times New Roman" pitchFamily="18" charset="0"/>
              </a:rPr>
              <a:t>l</a:t>
            </a:r>
            <a:r>
              <a:rPr lang="en-US" sz="3800" b="1">
                <a:solidFill>
                  <a:srgbClr val="0000CC"/>
                </a:solidFill>
                <a:latin typeface="Times New Roman" pitchFamily="18" charset="0"/>
                <a:cs typeface="Times New Roman" pitchFamily="18" charset="0"/>
              </a:rPr>
              <a:t>ưỡi </a:t>
            </a:r>
            <a:r>
              <a:rPr lang="en-US" sz="3800" b="1">
                <a:solidFill>
                  <a:srgbClr val="FF0000"/>
                </a:solidFill>
                <a:latin typeface="Times New Roman" pitchFamily="18" charset="0"/>
                <a:cs typeface="Times New Roman" pitchFamily="18" charset="0"/>
              </a:rPr>
              <a:t>l</a:t>
            </a:r>
            <a:r>
              <a:rPr lang="en-US" sz="3800" b="1">
                <a:solidFill>
                  <a:srgbClr val="0000CC"/>
                </a:solidFill>
                <a:latin typeface="Times New Roman" pitchFamily="18" charset="0"/>
                <a:cs typeface="Times New Roman" pitchFamily="18" charset="0"/>
              </a:rPr>
              <a:t>iềm, </a:t>
            </a:r>
            <a:r>
              <a:rPr lang="en-US" sz="3800" b="1">
                <a:solidFill>
                  <a:srgbClr val="FF0000"/>
                </a:solidFill>
                <a:latin typeface="Times New Roman" pitchFamily="18" charset="0"/>
                <a:cs typeface="Times New Roman" pitchFamily="18" charset="0"/>
              </a:rPr>
              <a:t>r</a:t>
            </a:r>
            <a:r>
              <a:rPr lang="en-US" sz="3800" b="1">
                <a:solidFill>
                  <a:srgbClr val="0000CC"/>
                </a:solidFill>
                <a:latin typeface="Times New Roman" pitchFamily="18" charset="0"/>
                <a:cs typeface="Times New Roman" pitchFamily="18" charset="0"/>
              </a:rPr>
              <a:t>éo vang.</a:t>
            </a:r>
          </a:p>
        </p:txBody>
      </p:sp>
      <p:grpSp>
        <p:nvGrpSpPr>
          <p:cNvPr id="31" name="Group 30"/>
          <p:cNvGrpSpPr/>
          <p:nvPr/>
        </p:nvGrpSpPr>
        <p:grpSpPr>
          <a:xfrm>
            <a:off x="4617134" y="42893"/>
            <a:ext cx="6255239" cy="1599885"/>
            <a:chOff x="4617134" y="42893"/>
            <a:chExt cx="6255239" cy="1599885"/>
          </a:xfrm>
        </p:grpSpPr>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2" y="2689434"/>
            <a:ext cx="10233818" cy="1754326"/>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itchFamily="18" charset="0"/>
              </a:rPr>
              <a:t>     Câu 1: Bài thơ tả cảnh thả diều vào những khoảng thời gian nào trong ngày? Những từ ngữ nào cho em biết điều đó? </a:t>
            </a:r>
          </a:p>
        </p:txBody>
      </p:sp>
      <p:sp>
        <p:nvSpPr>
          <p:cNvPr id="12" name="Rectangle 11"/>
          <p:cNvSpPr/>
          <p:nvPr/>
        </p:nvSpPr>
        <p:spPr>
          <a:xfrm>
            <a:off x="5448300" y="4473057"/>
            <a:ext cx="10210801" cy="4832092"/>
          </a:xfrm>
          <a:prstGeom prst="rect">
            <a:avLst/>
          </a:prstGeom>
        </p:spPr>
        <p:txBody>
          <a:bodyPr wrap="square">
            <a:spAutoFit/>
          </a:bodyPr>
          <a:lstStyle/>
          <a:p>
            <a:r>
              <a:rPr lang="en-US" sz="3400" b="1">
                <a:solidFill>
                  <a:srgbClr val="0000CC"/>
                </a:solidFill>
                <a:latin typeface="Times New Roman" panose="02020603050405020304" pitchFamily="18" charset="0"/>
                <a:cs typeface="Times New Roman" panose="02020603050405020304" pitchFamily="18" charset="0"/>
              </a:rPr>
              <a:t>- Vào buổi tối thể hiện qua các từ ngữ: Sao trời trôi qua / Diều thành trăng vàng, Diều hay chiếc thuyền / Trôi trên sông Ngân. </a:t>
            </a:r>
          </a:p>
          <a:p>
            <a:r>
              <a:rPr lang="en-US" sz="3400" b="1">
                <a:solidFill>
                  <a:srgbClr val="0000CC"/>
                </a:solidFill>
                <a:latin typeface="Times New Roman" panose="02020603050405020304" pitchFamily="18" charset="0"/>
                <a:cs typeface="Times New Roman" panose="02020603050405020304" pitchFamily="18" charset="0"/>
              </a:rPr>
              <a:t>- Bài thơ cũng tả cảnh thả diều vào ban ngày thể hiện qua các từ ngữ: Diều là hạt cau / Phơi trên nong trời, Trời như cảnh đồng / Xong mùa gặt hái,/Tiếng diều xanh lúa / Uốn cong tre làng – đủ ánh sáng để nhìn thấy những khoảng trời, màu xanh của lúa.</a:t>
            </a:r>
          </a:p>
          <a:p>
            <a:pPr algn="just"/>
            <a:endParaRPr lang="en-US" sz="3600" b="1">
              <a:solidFill>
                <a:srgbClr val="0000CC"/>
              </a:solidFill>
              <a:latin typeface="Times New Roman" pitchFamily="18" charset="0"/>
              <a:cs typeface="Times New Roman" pitchFamily="18" charset="0"/>
            </a:endParaRP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C2D524A2-239F-4CD4-86A7-3A37F2C7D600}"/>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DB4478D6-C459-45C4-6518-F76E389EE8AD}"/>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2: Tác giả bài thơ so sánh cánh diều với những gì?</a:t>
            </a:r>
          </a:p>
        </p:txBody>
      </p:sp>
      <p:sp>
        <p:nvSpPr>
          <p:cNvPr id="12" name="Rectangle 11"/>
          <p:cNvSpPr/>
          <p:nvPr/>
        </p:nvSpPr>
        <p:spPr>
          <a:xfrm>
            <a:off x="5295899" y="3990757"/>
            <a:ext cx="10895528" cy="646331"/>
          </a:xfrm>
          <a:prstGeom prst="rect">
            <a:avLst/>
          </a:prstGeom>
        </p:spPr>
        <p:txBody>
          <a:bodyPr wrap="square">
            <a:spAutoFit/>
          </a:bodyPr>
          <a:lstStyle/>
          <a:p>
            <a:r>
              <a:rPr lang="nl-NL" sz="3600" b="1">
                <a:solidFill>
                  <a:srgbClr val="0000CC"/>
                </a:solidFill>
                <a:latin typeface="Times New Roman" pitchFamily="18" charset="0"/>
                <a:cs typeface="Times New Roman" pitchFamily="18" charset="0"/>
              </a:rPr>
              <a:t> - </a:t>
            </a:r>
            <a:r>
              <a:rPr lang="en-US" sz="3600" b="1">
                <a:solidFill>
                  <a:srgbClr val="0000CC"/>
                </a:solidFill>
                <a:latin typeface="Times New Roman" panose="02020603050405020304" pitchFamily="18" charset="0"/>
                <a:cs typeface="Times New Roman" panose="02020603050405020304" pitchFamily="18" charset="0"/>
              </a:rPr>
              <a:t>Tác giả so sánh cánh diều với trăng vàng (khổ thơ 1)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34" name="Rectangle 33">
            <a:extLst>
              <a:ext uri="{FF2B5EF4-FFF2-40B4-BE49-F238E27FC236}">
                <a16:creationId xmlns:a16="http://schemas.microsoft.com/office/drawing/2014/main" id="{6649881C-7204-3BEF-EBA2-376068A6CA0F}"/>
              </a:ext>
            </a:extLst>
          </p:cNvPr>
          <p:cNvSpPr/>
          <p:nvPr/>
        </p:nvSpPr>
        <p:spPr>
          <a:xfrm>
            <a:off x="5431561" y="4686834"/>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sánh với chiếc thuyền trôi trên song Ngân (khổ thơ 2). </a:t>
            </a:r>
          </a:p>
        </p:txBody>
      </p:sp>
      <p:sp>
        <p:nvSpPr>
          <p:cNvPr id="35" name="Rectangle 34">
            <a:extLst>
              <a:ext uri="{FF2B5EF4-FFF2-40B4-BE49-F238E27FC236}">
                <a16:creationId xmlns:a16="http://schemas.microsoft.com/office/drawing/2014/main" id="{5C3D36A2-F03B-5EC4-8800-1D7AD68426C2}"/>
              </a:ext>
            </a:extLst>
          </p:cNvPr>
          <p:cNvSpPr/>
          <p:nvPr/>
        </p:nvSpPr>
        <p:spPr>
          <a:xfrm>
            <a:off x="5699917" y="5765458"/>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sánh cánh diều giống như hạt cau phơi trên nong trời (khổ thơ 3), </a:t>
            </a:r>
          </a:p>
        </p:txBody>
      </p:sp>
      <p:sp>
        <p:nvSpPr>
          <p:cNvPr id="36" name="Rectangle 35">
            <a:extLst>
              <a:ext uri="{FF2B5EF4-FFF2-40B4-BE49-F238E27FC236}">
                <a16:creationId xmlns:a16="http://schemas.microsoft.com/office/drawing/2014/main" id="{9554A8D5-C380-3B06-E0D7-6605360AA021}"/>
              </a:ext>
            </a:extLst>
          </p:cNvPr>
          <p:cNvSpPr/>
          <p:nvPr/>
        </p:nvSpPr>
        <p:spPr>
          <a:xfrm>
            <a:off x="5766972" y="7015533"/>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giống như lưỡi liềm ai đó quên, bỏ lại trên cánh đồng sau mùa gặt hái (khổ thơ 4). </a:t>
            </a: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78555" y="2859269"/>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3: Em thích những hình ảnh so sánh nào? Vì sao?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35" name="Rectangle 34">
            <a:extLst>
              <a:ext uri="{FF2B5EF4-FFF2-40B4-BE49-F238E27FC236}">
                <a16:creationId xmlns:a16="http://schemas.microsoft.com/office/drawing/2014/main" id="{5C3D36A2-F03B-5EC4-8800-1D7AD68426C2}"/>
              </a:ext>
            </a:extLst>
          </p:cNvPr>
          <p:cNvSpPr/>
          <p:nvPr/>
        </p:nvSpPr>
        <p:spPr>
          <a:xfrm>
            <a:off x="5600701" y="6875307"/>
            <a:ext cx="10210801" cy="1363900"/>
          </a:xfrm>
          <a:prstGeom prst="rect">
            <a:avLst/>
          </a:prstGeom>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Diều hay chiếc thuyền, Trôi trên sông Ngân. Vì đó là những hình ảnh so sánh rất đẹp. </a:t>
            </a:r>
          </a:p>
        </p:txBody>
      </p:sp>
      <p:sp>
        <p:nvSpPr>
          <p:cNvPr id="24" name="TextBox 23">
            <a:extLst>
              <a:ext uri="{FF2B5EF4-FFF2-40B4-BE49-F238E27FC236}">
                <a16:creationId xmlns:a16="http://schemas.microsoft.com/office/drawing/2014/main" id="{B882273B-4BB0-8817-47E2-BFAE35C6BE29}"/>
              </a:ext>
            </a:extLst>
          </p:cNvPr>
          <p:cNvSpPr txBox="1"/>
          <p:nvPr/>
        </p:nvSpPr>
        <p:spPr>
          <a:xfrm>
            <a:off x="5600701" y="4333962"/>
            <a:ext cx="10675937" cy="2693494"/>
          </a:xfrm>
          <a:prstGeom prst="rect">
            <a:avLst/>
          </a:prstGeom>
          <a:noFill/>
        </p:spPr>
        <p:txBody>
          <a:bodyPr wrap="square">
            <a:spAutoFit/>
          </a:bodyPr>
          <a:lstStyle/>
          <a:p>
            <a:pPr>
              <a:lnSpc>
                <a:spcPct val="120000"/>
              </a:lnSpc>
            </a:pP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Diều em – lưỡi liềm</a:t>
            </a:r>
            <a:r>
              <a:rPr lang="en-US" sz="3600" b="1" i="0">
                <a:solidFill>
                  <a:srgbClr val="0000CC"/>
                </a:solidFill>
                <a:effectLst/>
                <a:latin typeface="Times New Roman" panose="02020603050405020304" pitchFamily="18" charset="0"/>
                <a:cs typeface="Times New Roman" panose="02020603050405020304" pitchFamily="18" charset="0"/>
              </a:rPr>
              <a:t>. Vì </a:t>
            </a:r>
            <a:r>
              <a:rPr lang="vi-VN" sz="3600" b="1" i="0">
                <a:solidFill>
                  <a:srgbClr val="0000CC"/>
                </a:solidFill>
                <a:effectLst/>
                <a:latin typeface="Times New Roman" panose="02020603050405020304" pitchFamily="18" charset="0"/>
                <a:cs typeface="Times New Roman" panose="02020603050405020304" pitchFamily="18" charset="0"/>
              </a:rPr>
              <a:t>Em thích hình ảnh so sánh này vì trong mùa lúa chín, lười liềm là vật dụng giúp các bác nông dân có thể gặt lúa về, làm thành những hạt gạo</a:t>
            </a: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thơm ngon. </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459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78555" y="2859269"/>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4: Tìm những từ ngữ tả tiếng sáo diều trong bài thơ.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24" name="TextBox 23">
            <a:extLst>
              <a:ext uri="{FF2B5EF4-FFF2-40B4-BE49-F238E27FC236}">
                <a16:creationId xmlns:a16="http://schemas.microsoft.com/office/drawing/2014/main" id="{B882273B-4BB0-8817-47E2-BFAE35C6BE29}"/>
              </a:ext>
            </a:extLst>
          </p:cNvPr>
          <p:cNvSpPr txBox="1"/>
          <p:nvPr/>
        </p:nvSpPr>
        <p:spPr>
          <a:xfrm>
            <a:off x="5600700" y="4079271"/>
            <a:ext cx="7109617" cy="699102"/>
          </a:xfrm>
          <a:prstGeom prst="rect">
            <a:avLst/>
          </a:prstGeom>
          <a:noFill/>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Ở khổ thơ 1: Sáo diều thổi vang</a:t>
            </a:r>
          </a:p>
        </p:txBody>
      </p:sp>
      <p:sp>
        <p:nvSpPr>
          <p:cNvPr id="21" name="TextBox 20">
            <a:extLst>
              <a:ext uri="{FF2B5EF4-FFF2-40B4-BE49-F238E27FC236}">
                <a16:creationId xmlns:a16="http://schemas.microsoft.com/office/drawing/2014/main" id="{34345275-F372-2909-3CD3-625B39127781}"/>
              </a:ext>
            </a:extLst>
          </p:cNvPr>
          <p:cNvSpPr txBox="1"/>
          <p:nvPr/>
        </p:nvSpPr>
        <p:spPr>
          <a:xfrm>
            <a:off x="5600701" y="4888562"/>
            <a:ext cx="10675937" cy="699102"/>
          </a:xfrm>
          <a:prstGeom prst="rect">
            <a:avLst/>
          </a:prstGeom>
          <a:noFill/>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Ở khổ thơ 2: Tiếng sáo diều trong ngần. </a:t>
            </a:r>
          </a:p>
        </p:txBody>
      </p:sp>
      <p:sp>
        <p:nvSpPr>
          <p:cNvPr id="22" name="TextBox 21">
            <a:extLst>
              <a:ext uri="{FF2B5EF4-FFF2-40B4-BE49-F238E27FC236}">
                <a16:creationId xmlns:a16="http://schemas.microsoft.com/office/drawing/2014/main" id="{88516AEF-AD5B-B4E1-6EEE-C7850EBEEBD8}"/>
              </a:ext>
            </a:extLst>
          </p:cNvPr>
          <p:cNvSpPr txBox="1"/>
          <p:nvPr/>
        </p:nvSpPr>
        <p:spPr>
          <a:xfrm>
            <a:off x="5534404" y="5697853"/>
            <a:ext cx="10675937"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 Ở khổ thơ 3: Tiếng sáo diều chơi vơi. </a:t>
            </a:r>
          </a:p>
        </p:txBody>
      </p:sp>
      <p:sp>
        <p:nvSpPr>
          <p:cNvPr id="23" name="TextBox 22">
            <a:extLst>
              <a:ext uri="{FF2B5EF4-FFF2-40B4-BE49-F238E27FC236}">
                <a16:creationId xmlns:a16="http://schemas.microsoft.com/office/drawing/2014/main" id="{6947AB37-74C9-9CDB-3D92-21D013CBF701}"/>
              </a:ext>
            </a:extLst>
          </p:cNvPr>
          <p:cNvSpPr txBox="1"/>
          <p:nvPr/>
        </p:nvSpPr>
        <p:spPr>
          <a:xfrm>
            <a:off x="5534404" y="6609931"/>
            <a:ext cx="10675937"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Ở khổ thơ 5: Nhạc sáo diều réo vang.</a:t>
            </a:r>
          </a:p>
        </p:txBody>
      </p:sp>
    </p:spTree>
    <p:extLst>
      <p:ext uri="{BB962C8B-B14F-4D97-AF65-F5344CB8AC3E}">
        <p14:creationId xmlns:p14="http://schemas.microsoft.com/office/powerpoint/2010/main" val="35249692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10053</TotalTime>
  <Words>1192</Words>
  <Application>Microsoft Office PowerPoint</Application>
  <PresentationFormat>Custom</PresentationFormat>
  <Paragraphs>172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1132</cp:revision>
  <dcterms:created xsi:type="dcterms:W3CDTF">2008-09-09T22:52:10Z</dcterms:created>
  <dcterms:modified xsi:type="dcterms:W3CDTF">2022-10-06T08:49:06Z</dcterms:modified>
</cp:coreProperties>
</file>