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60" r:id="rId4"/>
    <p:sldId id="258" r:id="rId5"/>
    <p:sldId id="261" r:id="rId6"/>
    <p:sldId id="271" r:id="rId7"/>
    <p:sldId id="272" r:id="rId8"/>
    <p:sldId id="262" r:id="rId9"/>
    <p:sldId id="263" r:id="rId10"/>
    <p:sldId id="267" r:id="rId11"/>
    <p:sldId id="266" r:id="rId12"/>
    <p:sldId id="278" r:id="rId13"/>
    <p:sldId id="265" r:id="rId14"/>
    <p:sldId id="273" r:id="rId15"/>
    <p:sldId id="264" r:id="rId16"/>
    <p:sldId id="259" r:id="rId17"/>
    <p:sldId id="275" r:id="rId18"/>
    <p:sldId id="277" r:id="rId19"/>
    <p:sldId id="268" r:id="rId20"/>
    <p:sldId id="279" r:id="rId21"/>
    <p:sldId id="274" r:id="rId22"/>
    <p:sldId id="280" r:id="rId23"/>
    <p:sldId id="284" r:id="rId24"/>
    <p:sldId id="281" r:id="rId25"/>
    <p:sldId id="282" r:id="rId26"/>
    <p:sldId id="276" r:id="rId27"/>
    <p:sldId id="283"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Script MT Bold" panose="03040602040607080904" pitchFamily="66" charset="0"/>
      <p:bold r:id="rId34"/>
    </p:embeddedFont>
    <p:embeddedFont>
      <p:font typeface="Varela Round" panose="020B0604020202020204" charset="-79"/>
      <p:regular r:id="rId35"/>
    </p:embeddedFont>
    <p:embeddedFont>
      <p:font typeface="宋体" panose="02010600030101010101" pitchFamily="2" charset="-122"/>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2A"/>
    <a:srgbClr val="89A5F4"/>
    <a:srgbClr val="013B32"/>
    <a:srgbClr val="3C4D69"/>
    <a:srgbClr val="FFBAB3"/>
    <a:srgbClr val="FDF9DE"/>
    <a:srgbClr val="76B531"/>
    <a:srgbClr val="846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22" autoAdjust="0"/>
  </p:normalViewPr>
  <p:slideViewPr>
    <p:cSldViewPr>
      <p:cViewPr varScale="1">
        <p:scale>
          <a:sx n="45" d="100"/>
          <a:sy n="45" d="100"/>
        </p:scale>
        <p:origin x="114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5F21F-ED1E-4B7E-B504-670E873BDD61}"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1F7AF-5283-465A-8D54-CDAE4A7E836C}" type="slidenum">
              <a:rPr lang="en-US" smtClean="0"/>
              <a:t>‹#›</a:t>
            </a:fld>
            <a:endParaRPr lang="en-US"/>
          </a:p>
        </p:txBody>
      </p:sp>
    </p:spTree>
    <p:extLst>
      <p:ext uri="{BB962C8B-B14F-4D97-AF65-F5344CB8AC3E}">
        <p14:creationId xmlns:p14="http://schemas.microsoft.com/office/powerpoint/2010/main" val="1778040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61F7AF-5283-465A-8D54-CDAE4A7E836C}" type="slidenum">
              <a:rPr lang="en-US" smtClean="0"/>
              <a:t>20</a:t>
            </a:fld>
            <a:endParaRPr lang="en-US"/>
          </a:p>
        </p:txBody>
      </p:sp>
    </p:spTree>
    <p:extLst>
      <p:ext uri="{BB962C8B-B14F-4D97-AF65-F5344CB8AC3E}">
        <p14:creationId xmlns:p14="http://schemas.microsoft.com/office/powerpoint/2010/main" val="198877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svg"/><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2.sv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68603" y="1477524"/>
            <a:ext cx="14350795" cy="733195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80202" y="405264"/>
            <a:ext cx="2437194" cy="2394543"/>
          </a:xfrm>
          <a:prstGeom prst="rect">
            <a:avLst/>
          </a:prstGeom>
        </p:spPr>
      </p:pic>
      <p:pic>
        <p:nvPicPr>
          <p:cNvPr id="15" name="Lofi Chill Không Lời - 10 Bản Nhạc Lofi Giúp Bạn Học Bài Tốt Hơn">
            <a:hlinkClick r:id="" action="ppaction://media"/>
            <a:extLst>
              <a:ext uri="{FF2B5EF4-FFF2-40B4-BE49-F238E27FC236}">
                <a16:creationId xmlns:a16="http://schemas.microsoft.com/office/drawing/2014/main" xmlns="" id="{8090935D-2485-4556-8815-D874862D3B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 y="8606275"/>
            <a:ext cx="406400" cy="406400"/>
          </a:xfrm>
          <a:prstGeom prst="rect">
            <a:avLst/>
          </a:prstGeom>
        </p:spPr>
      </p:pic>
      <p:sp>
        <p:nvSpPr>
          <p:cNvPr id="16" name="文本框 13">
            <a:extLst>
              <a:ext uri="{FF2B5EF4-FFF2-40B4-BE49-F238E27FC236}">
                <a16:creationId xmlns:a16="http://schemas.microsoft.com/office/drawing/2014/main" xmlns="" id="{D35E0550-E62E-4D1F-AD85-785FE6EC778D}"/>
              </a:ext>
            </a:extLst>
          </p:cNvPr>
          <p:cNvSpPr txBox="1"/>
          <p:nvPr/>
        </p:nvSpPr>
        <p:spPr>
          <a:xfrm>
            <a:off x="2889091" y="151444"/>
            <a:ext cx="12509815" cy="1015663"/>
          </a:xfrm>
          <a:prstGeom prst="rect">
            <a:avLst/>
          </a:prstGeom>
          <a:noFill/>
        </p:spPr>
        <p:txBody>
          <a:bodyPr wrap="square" rtlCol="0">
            <a:spAutoFit/>
          </a:bodyPr>
          <a:lstStyle/>
          <a:p>
            <a:pPr algn="ctr"/>
            <a:r>
              <a:rPr lang="en-US" altLang="zh-CN" sz="6000">
                <a:solidFill>
                  <a:srgbClr val="013B32"/>
                </a:solidFill>
                <a:effectLst>
                  <a:outerShdw blurRad="38100" dist="38100" dir="2700000" algn="tl">
                    <a:srgbClr val="000000">
                      <a:alpha val="43137"/>
                    </a:srgbClr>
                  </a:outerShdw>
                </a:effectLst>
                <a:latin typeface="UVN Thoi Nay Nang" panose="02020903060505020304" pitchFamily="18" charset="0"/>
                <a:ea typeface="inpin heiti" charset="-122"/>
                <a:cs typeface="Times New Roman" panose="02020603050405020304" pitchFamily="18" charset="0"/>
              </a:rPr>
              <a:t>EduFive thực hiện</a:t>
            </a:r>
            <a:endParaRPr lang="en-US" altLang="zh-CN" sz="6000" dirty="0">
              <a:solidFill>
                <a:srgbClr val="013B32"/>
              </a:solidFill>
              <a:effectLst>
                <a:outerShdw blurRad="38100" dist="38100" dir="2700000" algn="tl">
                  <a:srgbClr val="000000">
                    <a:alpha val="43137"/>
                  </a:srgbClr>
                </a:outerShdw>
              </a:effectLst>
              <a:latin typeface="UVN Thoi Nay Nang" panose="02020903060505020304" pitchFamily="18" charset="0"/>
              <a:ea typeface="inpin heiti" charset="-122"/>
              <a:cs typeface="Times New Roman" panose="02020603050405020304" pitchFamily="18" charset="0"/>
            </a:endParaRPr>
          </a:p>
        </p:txBody>
      </p:sp>
      <p:grpSp>
        <p:nvGrpSpPr>
          <p:cNvPr id="13" name="Group 12">
            <a:extLst>
              <a:ext uri="{FF2B5EF4-FFF2-40B4-BE49-F238E27FC236}">
                <a16:creationId xmlns:a16="http://schemas.microsoft.com/office/drawing/2014/main" xmlns="" id="{5AAB7AD6-BC7A-41C6-A688-31E73D6DAEA6}"/>
              </a:ext>
            </a:extLst>
          </p:cNvPr>
          <p:cNvGrpSpPr/>
          <p:nvPr/>
        </p:nvGrpSpPr>
        <p:grpSpPr>
          <a:xfrm>
            <a:off x="-593800" y="2514600"/>
            <a:ext cx="5248275" cy="7772400"/>
            <a:chOff x="-593800" y="2514600"/>
            <a:chExt cx="5248275" cy="7772400"/>
          </a:xfrm>
        </p:grpSpPr>
        <p:pic>
          <p:nvPicPr>
            <p:cNvPr id="17" name="Picture 4" descr="Thanh Ma&amp;#39;s Art: Vietnamese Traditional Female Costumes">
              <a:extLst>
                <a:ext uri="{FF2B5EF4-FFF2-40B4-BE49-F238E27FC236}">
                  <a16:creationId xmlns:a16="http://schemas.microsoft.com/office/drawing/2014/main" xmlns="" id="{C84161DF-B818-45A6-AFC0-22666D9D9C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Que chỉ bảng (teaching stick) đầu inox (dài 1m) - KKstore">
              <a:extLst>
                <a:ext uri="{FF2B5EF4-FFF2-40B4-BE49-F238E27FC236}">
                  <a16:creationId xmlns:a16="http://schemas.microsoft.com/office/drawing/2014/main" xmlns="" id="{AFEC66FC-1110-4686-ACD7-4CE7A06F63D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xmlns="" id="{DB011C7E-61B8-44AE-AC7C-8EB734743E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5532" y="2677454"/>
            <a:ext cx="15216935" cy="49320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1530" y="1396984"/>
            <a:ext cx="17504939" cy="7493032"/>
          </a:xfrm>
          <a:prstGeom prst="rect">
            <a:avLst/>
          </a:prstGeom>
        </p:spPr>
      </p:pic>
      <p:sp>
        <p:nvSpPr>
          <p:cNvPr id="4" name="TextBox 4"/>
          <p:cNvSpPr txBox="1"/>
          <p:nvPr/>
        </p:nvSpPr>
        <p:spPr>
          <a:xfrm>
            <a:off x="3889491" y="4347096"/>
            <a:ext cx="10509016" cy="1592808"/>
          </a:xfrm>
          <a:prstGeom prst="rect">
            <a:avLst/>
          </a:prstGeom>
        </p:spPr>
        <p:txBody>
          <a:bodyPr wrap="square" lIns="0" tIns="0" rIns="0" bIns="0" rtlCol="0" anchor="t">
            <a:spAutoFit/>
          </a:bodyPr>
          <a:lstStyle/>
          <a:p>
            <a:pPr algn="ctr">
              <a:lnSpc>
                <a:spcPts val="12000"/>
              </a:lnSpc>
            </a:pPr>
            <a:r>
              <a:rPr lang="en-US" sz="12000">
                <a:solidFill>
                  <a:srgbClr val="000000"/>
                </a:solidFill>
                <a:latin typeface="UVN Thoi Nay Nang" panose="02020903060505020304" pitchFamily="18" charset="0"/>
              </a:rPr>
              <a:t>Tìm hiểu bài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19" name="Group 19"/>
          <p:cNvGrpSpPr/>
          <p:nvPr/>
        </p:nvGrpSpPr>
        <p:grpSpPr>
          <a:xfrm>
            <a:off x="13204987" y="2871233"/>
            <a:ext cx="1689312" cy="1689312"/>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22" name="Group 22"/>
          <p:cNvGrpSpPr/>
          <p:nvPr/>
        </p:nvGrpSpPr>
        <p:grpSpPr>
          <a:xfrm>
            <a:off x="8307107" y="2871233"/>
            <a:ext cx="1689312" cy="168931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2" name="Group 2"/>
          <p:cNvGrpSpPr/>
          <p:nvPr/>
        </p:nvGrpSpPr>
        <p:grpSpPr>
          <a:xfrm>
            <a:off x="6786366" y="3241613"/>
            <a:ext cx="4730794" cy="5002856"/>
            <a:chOff x="0" y="-632368"/>
            <a:chExt cx="6307725" cy="6670474"/>
          </a:xfrm>
        </p:grpSpPr>
        <p:grpSp>
          <p:nvGrpSpPr>
            <p:cNvPr id="3" name="Group 3"/>
            <p:cNvGrpSpPr/>
            <p:nvPr/>
          </p:nvGrpSpPr>
          <p:grpSpPr>
            <a:xfrm>
              <a:off x="0" y="0"/>
              <a:ext cx="6307725" cy="6038106"/>
              <a:chOff x="0" y="0"/>
              <a:chExt cx="1600293" cy="1531890"/>
            </a:xfrm>
          </p:grpSpPr>
          <p:sp>
            <p:nvSpPr>
              <p:cNvPr id="4" name="Freeform 4"/>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5" name="TextBox 5"/>
            <p:cNvSpPr txBox="1"/>
            <p:nvPr/>
          </p:nvSpPr>
          <p:spPr>
            <a:xfrm>
              <a:off x="989463" y="-632368"/>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grpSp>
      <p:grpSp>
        <p:nvGrpSpPr>
          <p:cNvPr id="7" name="Group 7"/>
          <p:cNvGrpSpPr/>
          <p:nvPr/>
        </p:nvGrpSpPr>
        <p:grpSpPr>
          <a:xfrm>
            <a:off x="11684246" y="3186538"/>
            <a:ext cx="4730794" cy="5057931"/>
            <a:chOff x="0" y="-705802"/>
            <a:chExt cx="6307725" cy="6743908"/>
          </a:xfrm>
        </p:grpSpPr>
        <p:grpSp>
          <p:nvGrpSpPr>
            <p:cNvPr id="8" name="Group 8"/>
            <p:cNvGrpSpPr/>
            <p:nvPr/>
          </p:nvGrpSpPr>
          <p:grpSpPr>
            <a:xfrm>
              <a:off x="0" y="0"/>
              <a:ext cx="6307725" cy="6038106"/>
              <a:chOff x="0" y="0"/>
              <a:chExt cx="1600293" cy="1531890"/>
            </a:xfrm>
          </p:grpSpPr>
          <p:sp>
            <p:nvSpPr>
              <p:cNvPr id="9" name="Freeform 9"/>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0" name="TextBox 10"/>
            <p:cNvSpPr txBox="1"/>
            <p:nvPr/>
          </p:nvSpPr>
          <p:spPr>
            <a:xfrm>
              <a:off x="946629" y="-705802"/>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grpSp>
      <p:grpSp>
        <p:nvGrpSpPr>
          <p:cNvPr id="17" name="Group 17"/>
          <p:cNvGrpSpPr/>
          <p:nvPr/>
        </p:nvGrpSpPr>
        <p:grpSpPr>
          <a:xfrm>
            <a:off x="3331799" y="2871233"/>
            <a:ext cx="1689312" cy="168931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12" name="Group 12"/>
          <p:cNvGrpSpPr/>
          <p:nvPr/>
        </p:nvGrpSpPr>
        <p:grpSpPr>
          <a:xfrm>
            <a:off x="1811058" y="3244435"/>
            <a:ext cx="14357551" cy="5000034"/>
            <a:chOff x="0" y="-628605"/>
            <a:chExt cx="19143400" cy="6666711"/>
          </a:xfrm>
        </p:grpSpPr>
        <p:grpSp>
          <p:nvGrpSpPr>
            <p:cNvPr id="13" name="Group 13"/>
            <p:cNvGrpSpPr/>
            <p:nvPr/>
          </p:nvGrpSpPr>
          <p:grpSpPr>
            <a:xfrm>
              <a:off x="0" y="0"/>
              <a:ext cx="6307725" cy="6038106"/>
              <a:chOff x="0" y="0"/>
              <a:chExt cx="1600293" cy="1531890"/>
            </a:xfrm>
          </p:grpSpPr>
          <p:sp>
            <p:nvSpPr>
              <p:cNvPr id="14" name="Freeform 14"/>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6" name="TextBox 16"/>
            <p:cNvSpPr txBox="1"/>
            <p:nvPr/>
          </p:nvSpPr>
          <p:spPr>
            <a:xfrm>
              <a:off x="490688" y="1049283"/>
              <a:ext cx="5429586" cy="3939539"/>
            </a:xfrm>
            <a:prstGeom prst="rect">
              <a:avLst/>
            </a:prstGeom>
          </p:spPr>
          <p:txBody>
            <a:bodyPr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Bối cảnh của vở kịch và tình thế nguy hiểm của chú cán bộ</a:t>
              </a:r>
            </a:p>
          </p:txBody>
        </p:sp>
        <p:sp>
          <p:nvSpPr>
            <p:cNvPr id="15" name="TextBox 15"/>
            <p:cNvSpPr txBox="1"/>
            <p:nvPr/>
          </p:nvSpPr>
          <p:spPr>
            <a:xfrm>
              <a:off x="953279" y="-628605"/>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33" name="TextBox 16">
              <a:extLst>
                <a:ext uri="{FF2B5EF4-FFF2-40B4-BE49-F238E27FC236}">
                  <a16:creationId xmlns:a16="http://schemas.microsoft.com/office/drawing/2014/main" xmlns="" id="{DDCAC277-1062-4BEA-A523-75972E5D2926}"/>
                </a:ext>
              </a:extLst>
            </p:cNvPr>
            <p:cNvSpPr txBox="1"/>
            <p:nvPr/>
          </p:nvSpPr>
          <p:spPr>
            <a:xfrm>
              <a:off x="7072813" y="1049283"/>
              <a:ext cx="5429586" cy="2954654"/>
            </a:xfrm>
            <a:prstGeom prst="rect">
              <a:avLst/>
            </a:prstGeom>
          </p:spPr>
          <p:txBody>
            <a:bodyPr wrap="square"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Dì Năm </a:t>
              </a:r>
            </a:p>
            <a:p>
              <a:pPr algn="ctr"/>
              <a:r>
                <a:rPr lang="en-US" sz="4800" b="1">
                  <a:solidFill>
                    <a:srgbClr val="000000"/>
                  </a:solidFill>
                  <a:latin typeface="Times New Roman" panose="02020603050405020304" pitchFamily="18" charset="0"/>
                  <a:cs typeface="Times New Roman" panose="02020603050405020304" pitchFamily="18" charset="0"/>
                </a:rPr>
                <a:t>tìm cách cứu chú cán bộ</a:t>
              </a:r>
            </a:p>
          </p:txBody>
        </p:sp>
        <p:sp>
          <p:nvSpPr>
            <p:cNvPr id="34" name="TextBox 16">
              <a:extLst>
                <a:ext uri="{FF2B5EF4-FFF2-40B4-BE49-F238E27FC236}">
                  <a16:creationId xmlns:a16="http://schemas.microsoft.com/office/drawing/2014/main" xmlns="" id="{7F721DFA-EC52-486E-8337-FC47078CDF1F}"/>
                </a:ext>
              </a:extLst>
            </p:cNvPr>
            <p:cNvSpPr txBox="1"/>
            <p:nvPr/>
          </p:nvSpPr>
          <p:spPr>
            <a:xfrm>
              <a:off x="13387795" y="1021565"/>
              <a:ext cx="5755605" cy="1969770"/>
            </a:xfrm>
            <a:prstGeom prst="rect">
              <a:avLst/>
            </a:prstGeom>
          </p:spPr>
          <p:txBody>
            <a:bodyPr wrap="square"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Dì Năm bị địch dồn vào thế khó</a:t>
              </a:r>
            </a:p>
          </p:txBody>
        </p:sp>
      </p:grpSp>
      <p:sp>
        <p:nvSpPr>
          <p:cNvPr id="26" name="TextBox 26"/>
          <p:cNvSpPr txBox="1"/>
          <p:nvPr/>
        </p:nvSpPr>
        <p:spPr>
          <a:xfrm>
            <a:off x="1860113" y="856924"/>
            <a:ext cx="14958028" cy="1384995"/>
          </a:xfrm>
          <a:prstGeom prst="rect">
            <a:avLst/>
          </a:prstGeom>
        </p:spPr>
        <p:txBody>
          <a:bodyPr wrap="square" lIns="0" tIns="0" rIns="0" bIns="0" rtlCol="0" anchor="t">
            <a:spAutoFit/>
          </a:bodyPr>
          <a:lstStyle/>
          <a:p>
            <a:pPr algn="ctr">
              <a:lnSpc>
                <a:spcPts val="10800"/>
              </a:lnSpc>
            </a:pPr>
            <a:r>
              <a:rPr lang="en-US" sz="9000">
                <a:solidFill>
                  <a:srgbClr val="000000"/>
                </a:solidFill>
                <a:latin typeface="UTM Kona KT" panose="02040603050506020204" pitchFamily="18" charset="0"/>
              </a:rPr>
              <a:t>Nội dung tìm hiểu</a:t>
            </a:r>
          </a:p>
        </p:txBody>
      </p:sp>
      <p:sp>
        <p:nvSpPr>
          <p:cNvPr id="27" name="AutoShape 27"/>
          <p:cNvSpPr/>
          <p:nvPr/>
        </p:nvSpPr>
        <p:spPr>
          <a:xfrm>
            <a:off x="0" y="8808068"/>
            <a:ext cx="18288000" cy="1478932"/>
          </a:xfrm>
          <a:prstGeom prst="rect">
            <a:avLst/>
          </a:prstGeom>
          <a:solidFill>
            <a:srgbClr val="84653C"/>
          </a:solidFill>
        </p:spPr>
      </p:sp>
      <p:pic>
        <p:nvPicPr>
          <p:cNvPr id="36" name="图片 12" descr="e68a86f30a2977ddf3b933c71f0720e1">
            <a:extLst>
              <a:ext uri="{FF2B5EF4-FFF2-40B4-BE49-F238E27FC236}">
                <a16:creationId xmlns:a16="http://schemas.microsoft.com/office/drawing/2014/main" xmlns="" id="{59FC3E3E-A858-4FB6-9DF5-E22D833F5929}"/>
              </a:ext>
            </a:extLst>
          </p:cNvPr>
          <p:cNvPicPr>
            <a:picLocks noChangeAspect="1"/>
          </p:cNvPicPr>
          <p:nvPr/>
        </p:nvPicPr>
        <p:blipFill>
          <a:blip r:embed="rId2"/>
          <a:stretch>
            <a:fillRect/>
          </a:stretch>
        </p:blipFill>
        <p:spPr>
          <a:xfrm>
            <a:off x="13922746" y="7197901"/>
            <a:ext cx="4276723" cy="30890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Horizontal)">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13" name="Picture 20">
            <a:extLst>
              <a:ext uri="{FF2B5EF4-FFF2-40B4-BE49-F238E27FC236}">
                <a16:creationId xmlns:a16="http://schemas.microsoft.com/office/drawing/2014/main" xmlns="" id="{17964867-3E9A-43BE-BF7F-36968182B0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258800" y="14519734"/>
            <a:ext cx="5940942" cy="4493513"/>
          </a:xfrm>
          <a:prstGeom prst="rect">
            <a:avLst/>
          </a:prstGeom>
        </p:spPr>
      </p:pic>
      <p:pic>
        <p:nvPicPr>
          <p:cNvPr id="19" name="Picture 2" descr="Lòng dân (trang 24) - Tiếng Việt 5 tập 1">
            <a:extLst>
              <a:ext uri="{FF2B5EF4-FFF2-40B4-BE49-F238E27FC236}">
                <a16:creationId xmlns:a16="http://schemas.microsoft.com/office/drawing/2014/main" xmlns="" id="{E8787DAF-8DB7-44A9-AD65-E07D436890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xmlns="" id="{3982A271-DF38-4F03-A4D7-721FE4560523}"/>
              </a:ext>
            </a:extLst>
          </p:cNvPr>
          <p:cNvPicPr>
            <a:picLocks noChangeAspect="1"/>
          </p:cNvPicPr>
          <p:nvPr/>
        </p:nvPicPr>
        <p:blipFill>
          <a:blip r:embed="rId5">
            <a:extLst>
              <a:ext uri="{28A0092B-C50C-407E-A947-70E740481C1C}">
                <a14:useLocalDpi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35072D22-2BE3-4CBA-8422-51CE2A65AE8A}"/>
              </a:ext>
            </a:extLst>
          </p:cNvPr>
          <p:cNvSpPr txBox="1"/>
          <p:nvPr/>
        </p:nvSpPr>
        <p:spPr>
          <a:xfrm>
            <a:off x="8021080" y="2247900"/>
            <a:ext cx="22357324" cy="3046988"/>
          </a:xfrm>
          <a:prstGeom prst="rect">
            <a:avLst/>
          </a:prstGeom>
        </p:spPr>
        <p:txBody>
          <a:bodyPr wrap="square" lIns="0" tIns="0" rIns="0" bIns="0" rtlCol="0" anchor="t">
            <a:spAutoFit/>
          </a:bodyPr>
          <a:lstStyle/>
          <a:p>
            <a:pPr marL="1371600" indent="-1371600">
              <a:buAutoNum type="arabicPeriod"/>
            </a:pPr>
            <a:r>
              <a:rPr lang="en-US" sz="6600" b="1">
                <a:solidFill>
                  <a:srgbClr val="000000"/>
                </a:solidFill>
                <a:effectLst>
                  <a:outerShdw blurRad="38100" dist="38100" dir="2700000" algn="tl">
                    <a:srgbClr val="000000">
                      <a:alpha val="43137"/>
                    </a:srgbClr>
                  </a:outerShdw>
                </a:effectLst>
                <a:latin typeface="UVN Thoi Nay Nang" panose="02020903060505020304" pitchFamily="18" charset="0"/>
              </a:rPr>
              <a:t>Bối cảnh của vở kịch</a:t>
            </a:r>
          </a:p>
          <a:p>
            <a:r>
              <a:rPr lang="en-US" sz="6600" b="1">
                <a:solidFill>
                  <a:srgbClr val="000000"/>
                </a:solidFill>
                <a:effectLst>
                  <a:outerShdw blurRad="38100" dist="38100" dir="2700000" algn="tl">
                    <a:srgbClr val="000000">
                      <a:alpha val="43137"/>
                    </a:srgbClr>
                  </a:outerShdw>
                </a:effectLst>
                <a:latin typeface="UVN Thoi Nay Nang" panose="02020903060505020304" pitchFamily="18" charset="0"/>
              </a:rPr>
              <a:t>      Và tình thế nguy hiểm </a:t>
            </a:r>
          </a:p>
          <a:p>
            <a:r>
              <a:rPr lang="en-US" sz="6600" b="1">
                <a:solidFill>
                  <a:srgbClr val="000000"/>
                </a:solidFill>
                <a:effectLst>
                  <a:outerShdw blurRad="38100" dist="38100" dir="2700000" algn="tl">
                    <a:srgbClr val="000000">
                      <a:alpha val="43137"/>
                    </a:srgbClr>
                  </a:outerShdw>
                </a:effectLst>
                <a:latin typeface="UVN Thoi Nay Nang" panose="02020903060505020304" pitchFamily="18" charset="0"/>
              </a:rPr>
              <a:t>	  của chú cán bộ</a:t>
            </a:r>
          </a:p>
        </p:txBody>
      </p:sp>
    </p:spTree>
    <p:extLst>
      <p:ext uri="{BB962C8B-B14F-4D97-AF65-F5344CB8AC3E}">
        <p14:creationId xmlns:p14="http://schemas.microsoft.com/office/powerpoint/2010/main" val="12944308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xmlns="" id="{9DD23E9B-6B50-4191-81A6-E99AC4E5B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xmlns=""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Nhân </a:t>
            </a:r>
            <a:r>
              <a:rPr lang="vi-VN" sz="4000" b="1">
                <a:solidFill>
                  <a:schemeClr val="tx1"/>
                </a:solidFill>
                <a:latin typeface="Times New Roman" panose="02020603050405020304" pitchFamily="18" charset="0"/>
                <a:cs typeface="Times New Roman" panose="02020603050405020304" pitchFamily="18" charset="0"/>
              </a:rPr>
              <a:t>vật</a:t>
            </a:r>
            <a:r>
              <a:rPr lang="vi-VN" sz="4000">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Dì Năm - </a:t>
            </a:r>
            <a:r>
              <a:rPr lang="vi-VN" sz="4000">
                <a:solidFill>
                  <a:schemeClr val="tx1"/>
                </a:solidFill>
                <a:latin typeface="Times New Roman" panose="02020603050405020304" pitchFamily="18" charset="0"/>
                <a:cs typeface="Times New Roman" panose="02020603050405020304" pitchFamily="18" charset="0"/>
              </a:rPr>
              <a:t>29 tuổi</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An -12 tuổi, con trai </a:t>
            </a:r>
            <a:r>
              <a:rPr lang="vi-VN" sz="4000">
                <a:solidFill>
                  <a:schemeClr val="tx1"/>
                </a:solidFill>
                <a:latin typeface="Times New Roman" panose="02020603050405020304" pitchFamily="18" charset="0"/>
                <a:cs typeface="Times New Roman" panose="02020603050405020304" pitchFamily="18" charset="0"/>
              </a:rPr>
              <a:t>dì Năm</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Lính</a:t>
            </a:r>
            <a:endParaRPr lang="en-US" sz="40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Cai</a:t>
            </a:r>
            <a:endParaRPr lang="vi-VN" sz="4000" dirty="0">
              <a:solidFill>
                <a:schemeClr val="tx1"/>
              </a:solidFill>
              <a:latin typeface="Times New Roman" panose="02020603050405020304" pitchFamily="18" charset="0"/>
              <a:cs typeface="Times New Roman" panose="02020603050405020304" pitchFamily="18" charset="0"/>
            </a:endParaRPr>
          </a:p>
          <a:p>
            <a:r>
              <a:rPr lang="vi-VN" sz="4000" b="1">
                <a:solidFill>
                  <a:schemeClr val="tx1"/>
                </a:solidFill>
                <a:latin typeface="Times New Roman" panose="02020603050405020304" pitchFamily="18" charset="0"/>
                <a:cs typeface="Times New Roman" panose="02020603050405020304" pitchFamily="18" charset="0"/>
              </a:rPr>
              <a:t>Cảnh trí</a:t>
            </a:r>
            <a:r>
              <a:rPr lang="en-US" sz="4000" b="1">
                <a:solidFill>
                  <a:schemeClr val="tx1"/>
                </a:solidFill>
                <a:latin typeface="Times New Roman" panose="02020603050405020304" pitchFamily="18" charset="0"/>
                <a:cs typeface="Times New Roman" panose="02020603050405020304" pitchFamily="18" charset="0"/>
              </a:rPr>
              <a:t>:</a:t>
            </a:r>
          </a:p>
          <a:p>
            <a:r>
              <a:rPr lang="vi-VN" sz="4000">
                <a:solidFill>
                  <a:schemeClr val="tx1"/>
                </a:solidFill>
                <a:latin typeface="Times New Roman" panose="02020603050405020304" pitchFamily="18" charset="0"/>
                <a:cs typeface="Times New Roman" panose="02020603050405020304" pitchFamily="18" charset="0"/>
              </a:rPr>
              <a:t>Một </a:t>
            </a:r>
            <a:r>
              <a:rPr lang="vi-VN" sz="4000" dirty="0">
                <a:solidFill>
                  <a:schemeClr val="tx1"/>
                </a:solidFill>
                <a:latin typeface="Times New Roman" panose="02020603050405020304" pitchFamily="18" charset="0"/>
                <a:cs typeface="Times New Roman" panose="02020603050405020304" pitchFamily="18" charset="0"/>
              </a:rPr>
              <a:t>ngôi nhà nông thôn Nam Bộ</a:t>
            </a:r>
            <a:r>
              <a:rPr lang="vi-VN" sz="400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a:p>
            <a:r>
              <a:rPr lang="vi-VN" sz="4000" b="1">
                <a:solidFill>
                  <a:schemeClr val="tx1"/>
                </a:solidFill>
                <a:latin typeface="Times New Roman" panose="02020603050405020304" pitchFamily="18" charset="0"/>
                <a:cs typeface="Times New Roman" panose="02020603050405020304" pitchFamily="18" charset="0"/>
              </a:rPr>
              <a:t>Thời </a:t>
            </a:r>
            <a:r>
              <a:rPr lang="vi-VN" sz="4000" b="1" dirty="0">
                <a:solidFill>
                  <a:schemeClr val="tx1"/>
                </a:solidFill>
                <a:latin typeface="Times New Roman" panose="02020603050405020304" pitchFamily="18" charset="0"/>
                <a:cs typeface="Times New Roman" panose="02020603050405020304" pitchFamily="18" charset="0"/>
              </a:rPr>
              <a:t>gian</a:t>
            </a:r>
            <a:r>
              <a:rPr lang="vi-VN" sz="4000">
                <a:solidFill>
                  <a:schemeClr val="tx1"/>
                </a:solidFill>
                <a:latin typeface="Times New Roman" panose="02020603050405020304" pitchFamily="18" charset="0"/>
                <a:cs typeface="Times New Roman" panose="02020603050405020304" pitchFamily="18" charset="0"/>
              </a:rPr>
              <a:t>: </a:t>
            </a:r>
            <a:endParaRPr lang="en-US"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Buổi </a:t>
            </a:r>
            <a:r>
              <a:rPr lang="vi-VN" sz="4000" dirty="0">
                <a:solidFill>
                  <a:schemeClr val="tx1"/>
                </a:solidFill>
                <a:latin typeface="Times New Roman" panose="02020603050405020304" pitchFamily="18" charset="0"/>
                <a:cs typeface="Times New Roman" panose="02020603050405020304" pitchFamily="18" charset="0"/>
              </a:rPr>
              <a:t>trưa</a:t>
            </a:r>
            <a:r>
              <a:rPr lang="vi-VN" sz="4000">
                <a:solidFill>
                  <a:schemeClr val="tx1"/>
                </a:solidFill>
                <a:latin typeface="Times New Roman" panose="02020603050405020304" pitchFamily="18" charset="0"/>
                <a:cs typeface="Times New Roman" panose="02020603050405020304" pitchFamily="18" charset="0"/>
              </a:rPr>
              <a:t>. </a:t>
            </a:r>
            <a:endParaRPr lang="en-US"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Má </a:t>
            </a:r>
            <a:r>
              <a:rPr lang="vi-VN" sz="4000" dirty="0">
                <a:solidFill>
                  <a:schemeClr val="tx1"/>
                </a:solidFill>
                <a:latin typeface="Times New Roman" panose="02020603050405020304" pitchFamily="18" charset="0"/>
                <a:cs typeface="Times New Roman" panose="02020603050405020304" pitchFamily="18" charset="0"/>
              </a:rPr>
              <a:t>con dì Năm đang </a:t>
            </a:r>
            <a:r>
              <a:rPr lang="vi-VN" sz="4000">
                <a:solidFill>
                  <a:schemeClr val="tx1"/>
                </a:solidFill>
                <a:latin typeface="Times New Roman" panose="02020603050405020304" pitchFamily="18" charset="0"/>
                <a:cs typeface="Times New Roman" panose="02020603050405020304" pitchFamily="18" charset="0"/>
              </a:rPr>
              <a:t>ăn cơm</a:t>
            </a:r>
            <a:r>
              <a:rPr lang="en-US" sz="400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endParaRPr>
          </a:p>
        </p:txBody>
      </p:sp>
      <p:pic>
        <p:nvPicPr>
          <p:cNvPr id="8" name="Picture 2" descr="Lòng dân (trang 24) - Tiếng Việt 5 tập 1">
            <a:extLst>
              <a:ext uri="{FF2B5EF4-FFF2-40B4-BE49-F238E27FC236}">
                <a16:creationId xmlns:a16="http://schemas.microsoft.com/office/drawing/2014/main" xmlns="" id="{3B0E3FF8-871A-465C-BC75-9DD0861B2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xmlns="" id="{2B8A7EE3-D0E8-46A9-BC19-73B8BD9EE751}"/>
              </a:ext>
            </a:extLst>
          </p:cNvPr>
          <p:cNvSpPr txBox="1"/>
          <p:nvPr/>
        </p:nvSpPr>
        <p:spPr>
          <a:xfrm>
            <a:off x="-2232628" y="287004"/>
            <a:ext cx="14958028" cy="1178592"/>
          </a:xfrm>
          <a:prstGeom prst="rect">
            <a:avLst/>
          </a:prstGeom>
        </p:spPr>
        <p:txBody>
          <a:bodyPr wrap="square" lIns="0" tIns="0" rIns="0" bIns="0" rtlCol="0" anchor="t">
            <a:spAutoFit/>
          </a:bodyPr>
          <a:lstStyle/>
          <a:p>
            <a:pPr algn="ctr">
              <a:lnSpc>
                <a:spcPts val="10800"/>
              </a:lnSpc>
            </a:pPr>
            <a:r>
              <a:rPr lang="en-US" sz="4800">
                <a:solidFill>
                  <a:srgbClr val="000000"/>
                </a:solidFill>
                <a:latin typeface="UVN Thay Giao Nang" panose="02090805050506020203" pitchFamily="18" charset="0"/>
              </a:rPr>
              <a:t>Bối cảnh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xmlns="" id="{9DD23E9B-6B50-4191-81A6-E99AC4E5B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xmlns=""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Bị địch trượt bắt, hết đường, chạy vào nhà dân để tránh.</a:t>
            </a:r>
          </a:p>
          <a:p>
            <a:pPr marL="571500" indent="-571500">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Vừa kịp ngồi xuống chõng, vờ ngồi ăn cơm thì địch chạy tới</a:t>
            </a:r>
          </a:p>
          <a:p>
            <a:r>
              <a:rPr lang="en-US" sz="40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Tình thế rất nguy hiểm, cam go, nếu bị phát hiện thì chú cán bộ sẽ bị địch bắt, hai mẹ con Dì Năm cũng liên lụy</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8" name="Picture 2" descr="Lòng dân (trang 24) - Tiếng Việt 5 tập 1">
            <a:extLst>
              <a:ext uri="{FF2B5EF4-FFF2-40B4-BE49-F238E27FC236}">
                <a16:creationId xmlns:a16="http://schemas.microsoft.com/office/drawing/2014/main" xmlns="" id="{3B0E3FF8-871A-465C-BC75-9DD0861B2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xmlns="" id="{2B8A7EE3-D0E8-46A9-BC19-73B8BD9EE751}"/>
              </a:ext>
            </a:extLst>
          </p:cNvPr>
          <p:cNvSpPr txBox="1"/>
          <p:nvPr/>
        </p:nvSpPr>
        <p:spPr>
          <a:xfrm>
            <a:off x="3581400" y="412132"/>
            <a:ext cx="14958028" cy="3666453"/>
          </a:xfrm>
          <a:prstGeom prst="rect">
            <a:avLst/>
          </a:prstGeom>
        </p:spPr>
        <p:txBody>
          <a:bodyPr wrap="square" lIns="0" tIns="0" rIns="0" bIns="0" rtlCol="0" anchor="t">
            <a:spAutoFit/>
          </a:bodyPr>
          <a:lstStyle/>
          <a:p>
            <a:pPr>
              <a:lnSpc>
                <a:spcPts val="10000"/>
              </a:lnSpc>
            </a:pPr>
            <a:r>
              <a:rPr lang="en-US" sz="4800">
                <a:solidFill>
                  <a:srgbClr val="000000"/>
                </a:solidFill>
                <a:latin typeface="UVN Thay Giao Nang" panose="02090805050506020203" pitchFamily="18" charset="0"/>
              </a:rPr>
              <a:t>Tình thế</a:t>
            </a:r>
          </a:p>
          <a:p>
            <a:pPr>
              <a:lnSpc>
                <a:spcPts val="10000"/>
              </a:lnSpc>
            </a:pPr>
            <a:r>
              <a:rPr lang="en-US" sz="4800">
                <a:solidFill>
                  <a:srgbClr val="000000"/>
                </a:solidFill>
                <a:latin typeface="UVN Thay Giao Nang" panose="02090805050506020203" pitchFamily="18" charset="0"/>
              </a:rPr>
              <a:t>nguy hiểm</a:t>
            </a:r>
          </a:p>
          <a:p>
            <a:pPr>
              <a:lnSpc>
                <a:spcPts val="10000"/>
              </a:lnSpc>
            </a:pPr>
            <a:r>
              <a:rPr lang="en-US" sz="4800">
                <a:solidFill>
                  <a:srgbClr val="000000"/>
                </a:solidFill>
                <a:latin typeface="UVN Thay Giao Nang" panose="02090805050506020203" pitchFamily="18" charset="0"/>
              </a:rPr>
              <a:t>của chú cán bộ</a:t>
            </a:r>
          </a:p>
        </p:txBody>
      </p:sp>
    </p:spTree>
    <p:extLst>
      <p:ext uri="{BB962C8B-B14F-4D97-AF65-F5344CB8AC3E}">
        <p14:creationId xmlns:p14="http://schemas.microsoft.com/office/powerpoint/2010/main" val="15199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9A5F4"/>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13" name="Picture 20">
            <a:extLst>
              <a:ext uri="{FF2B5EF4-FFF2-40B4-BE49-F238E27FC236}">
                <a16:creationId xmlns:a16="http://schemas.microsoft.com/office/drawing/2014/main" xmlns="" id="{17964867-3E9A-43BE-BF7F-36968182B0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258800" y="14519734"/>
            <a:ext cx="5940942" cy="4493513"/>
          </a:xfrm>
          <a:prstGeom prst="rect">
            <a:avLst/>
          </a:prstGeom>
        </p:spPr>
      </p:pic>
      <p:sp>
        <p:nvSpPr>
          <p:cNvPr id="15" name="TextBox 16">
            <a:extLst>
              <a:ext uri="{FF2B5EF4-FFF2-40B4-BE49-F238E27FC236}">
                <a16:creationId xmlns:a16="http://schemas.microsoft.com/office/drawing/2014/main" xmlns="" id="{5E45CBD5-1452-43CE-8B9F-EF926154F775}"/>
              </a:ext>
            </a:extLst>
          </p:cNvPr>
          <p:cNvSpPr txBox="1"/>
          <p:nvPr/>
        </p:nvSpPr>
        <p:spPr>
          <a:xfrm>
            <a:off x="8763000" y="2284902"/>
            <a:ext cx="8458200" cy="4062651"/>
          </a:xfrm>
          <a:prstGeom prst="rect">
            <a:avLst/>
          </a:prstGeom>
        </p:spPr>
        <p:txBody>
          <a:bodyPr wrap="square" lIns="0" tIns="0" rIns="0" bIns="0" rtlCol="0" anchor="t">
            <a:spAutoFit/>
          </a:bodyPr>
          <a:lstStyle/>
          <a:p>
            <a:pPr algn="ctr"/>
            <a:r>
              <a:rPr lang="en-US" sz="8800" b="1">
                <a:solidFill>
                  <a:srgbClr val="000000"/>
                </a:solidFill>
                <a:latin typeface="UVN Thoi Nay Nang" panose="02020903060505020304" pitchFamily="18" charset="0"/>
                <a:cs typeface="Times New Roman" panose="02020603050405020304" pitchFamily="18" charset="0"/>
              </a:rPr>
              <a:t>2. Dì Năm </a:t>
            </a:r>
          </a:p>
          <a:p>
            <a:pPr algn="ctr"/>
            <a:r>
              <a:rPr lang="en-US" sz="8800" b="1">
                <a:solidFill>
                  <a:srgbClr val="000000"/>
                </a:solidFill>
                <a:latin typeface="UVN Thoi Nay Nang" panose="02020903060505020304" pitchFamily="18" charset="0"/>
                <a:cs typeface="Times New Roman" panose="02020603050405020304" pitchFamily="18" charset="0"/>
              </a:rPr>
              <a:t>tìm cách cứu chú cán bộ</a:t>
            </a:r>
          </a:p>
        </p:txBody>
      </p:sp>
      <p:pic>
        <p:nvPicPr>
          <p:cNvPr id="19" name="Picture 2" descr="Lòng dân (trang 24) - Tiếng Việt 5 tập 1">
            <a:extLst>
              <a:ext uri="{FF2B5EF4-FFF2-40B4-BE49-F238E27FC236}">
                <a16:creationId xmlns:a16="http://schemas.microsoft.com/office/drawing/2014/main" xmlns="" id="{E8787DAF-8DB7-44A9-AD65-E07D436890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xmlns="" id="{3982A271-DF38-4F03-A4D7-721FE4560523}"/>
              </a:ext>
            </a:extLst>
          </p:cNvPr>
          <p:cNvPicPr>
            <a:picLocks noChangeAspect="1"/>
          </p:cNvPicPr>
          <p:nvPr/>
        </p:nvPicPr>
        <p:blipFill>
          <a:blip r:embed="rId5">
            <a:extLst>
              <a:ext uri="{28A0092B-C50C-407E-A947-70E740481C1C}">
                <a14:useLocalDpi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C1393394-51B8-41CC-86AF-839307B5E175}"/>
              </a:ext>
            </a:extLst>
          </p:cNvPr>
          <p:cNvSpPr/>
          <p:nvPr/>
        </p:nvSpPr>
        <p:spPr>
          <a:xfrm>
            <a:off x="945334" y="688820"/>
            <a:ext cx="12185952" cy="7093659"/>
          </a:xfrm>
          <a:prstGeom prst="cloudCallout">
            <a:avLst>
              <a:gd name="adj1" fmla="val 64254"/>
              <a:gd name="adj2" fmla="val 34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a:off x="0" y="8808068"/>
            <a:ext cx="18288000" cy="1478932"/>
          </a:xfrm>
          <a:prstGeom prst="rect">
            <a:avLst/>
          </a:prstGeom>
          <a:solidFill>
            <a:srgbClr val="84653C"/>
          </a:solidFill>
        </p:spPr>
      </p:sp>
      <p:sp>
        <p:nvSpPr>
          <p:cNvPr id="12" name="TextBox 11">
            <a:extLst>
              <a:ext uri="{FF2B5EF4-FFF2-40B4-BE49-F238E27FC236}">
                <a16:creationId xmlns:a16="http://schemas.microsoft.com/office/drawing/2014/main" xmlns="" id="{E34A1CED-731F-40FC-AF71-3C0C7DCB49B8}"/>
              </a:ext>
            </a:extLst>
          </p:cNvPr>
          <p:cNvSpPr txBox="1"/>
          <p:nvPr/>
        </p:nvSpPr>
        <p:spPr>
          <a:xfrm>
            <a:off x="2241654" y="1631932"/>
            <a:ext cx="9593311" cy="6801862"/>
          </a:xfrm>
          <a:prstGeom prst="rect">
            <a:avLst/>
          </a:prstGeom>
          <a:noFill/>
        </p:spPr>
        <p:txBody>
          <a:bodyPr wrap="square" rtlCol="0">
            <a:spAutoFit/>
          </a:bodyPr>
          <a:lstStyle/>
          <a:p>
            <a:pPr algn="just"/>
            <a:r>
              <a:rPr lang="vi-VN" sz="5400" b="1" i="1" dirty="0">
                <a:latin typeface="Times New Roman" panose="02020603050405020304" pitchFamily="18" charset="0"/>
                <a:cs typeface="Times New Roman" panose="02020603050405020304" pitchFamily="18" charset="0"/>
              </a:rPr>
              <a:t>Để cứu chú </a:t>
            </a:r>
            <a:r>
              <a:rPr lang="vi-VN" sz="5400" b="1" i="1">
                <a:latin typeface="Times New Roman" panose="02020603050405020304" pitchFamily="18" charset="0"/>
                <a:cs typeface="Times New Roman" panose="02020603050405020304" pitchFamily="18" charset="0"/>
              </a:rPr>
              <a:t>cán bộ</a:t>
            </a:r>
            <a:r>
              <a:rPr lang="en-US" sz="5400" b="1" i="1">
                <a:latin typeface="Times New Roman" panose="02020603050405020304" pitchFamily="18" charset="0"/>
                <a:cs typeface="Times New Roman" panose="02020603050405020304" pitchFamily="18" charset="0"/>
              </a:rPr>
              <a:t>:</a:t>
            </a:r>
          </a:p>
          <a:p>
            <a:pPr marL="857250" indent="-857250" algn="just">
              <a:buFont typeface="Arial" panose="020B0604020202020204" pitchFamily="34" charset="0"/>
              <a:buChar char="•"/>
            </a:pPr>
            <a:r>
              <a:rPr lang="vi-VN" sz="5400" b="1" i="1">
                <a:latin typeface="Times New Roman" panose="02020603050405020304" pitchFamily="18" charset="0"/>
                <a:cs typeface="Times New Roman" panose="02020603050405020304" pitchFamily="18" charset="0"/>
              </a:rPr>
              <a:t>Dì </a:t>
            </a:r>
            <a:r>
              <a:rPr lang="vi-VN" sz="5400" b="1" i="1" dirty="0">
                <a:latin typeface="Times New Roman" panose="02020603050405020304" pitchFamily="18" charset="0"/>
                <a:cs typeface="Times New Roman" panose="02020603050405020304" pitchFamily="18" charset="0"/>
              </a:rPr>
              <a:t>Năm kịp đưa chú một chiếc áo để thay, rồi bảo chú ngồi xuống chõng vờ ăn </a:t>
            </a:r>
            <a:r>
              <a:rPr lang="vi-VN" sz="5400" b="1" i="1">
                <a:latin typeface="Times New Roman" panose="02020603050405020304" pitchFamily="18" charset="0"/>
                <a:cs typeface="Times New Roman" panose="02020603050405020304" pitchFamily="18" charset="0"/>
              </a:rPr>
              <a:t>cơm </a:t>
            </a:r>
            <a:endParaRPr lang="en-US" sz="5400" b="1" i="1">
              <a:latin typeface="Times New Roman" panose="02020603050405020304" pitchFamily="18" charset="0"/>
              <a:cs typeface="Times New Roman" panose="02020603050405020304" pitchFamily="18" charset="0"/>
            </a:endParaRPr>
          </a:p>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L</a:t>
            </a:r>
            <a:r>
              <a:rPr lang="vi-VN" sz="5400" b="1" i="1">
                <a:latin typeface="Times New Roman" panose="02020603050405020304" pitchFamily="18" charset="0"/>
                <a:cs typeface="Times New Roman" panose="02020603050405020304" pitchFamily="18" charset="0"/>
              </a:rPr>
              <a:t>àm </a:t>
            </a:r>
            <a:r>
              <a:rPr lang="vi-VN" sz="5400" b="1" i="1" dirty="0">
                <a:latin typeface="Times New Roman" panose="02020603050405020304" pitchFamily="18" charset="0"/>
                <a:cs typeface="Times New Roman" panose="02020603050405020304" pitchFamily="18" charset="0"/>
              </a:rPr>
              <a:t>như chú là người nhà đang ăn cơm cùng vợ con.</a:t>
            </a:r>
            <a:endParaRPr lang="en-US" sz="5400" b="1" i="1" dirty="0">
              <a:latin typeface="Times New Roman" panose="02020603050405020304" pitchFamily="18" charset="0"/>
              <a:cs typeface="Times New Roman" panose="02020603050405020304" pitchFamily="18" charset="0"/>
            </a:endParaRPr>
          </a:p>
          <a:p>
            <a:pPr algn="just"/>
            <a:endParaRPr lang="x-none" sz="24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24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24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2400" i="1" dirty="0">
              <a:solidFill>
                <a:srgbClr val="0070C0"/>
              </a:solidFill>
              <a:latin typeface="Times New Roman" panose="02020603050405020304" pitchFamily="18" charset="0"/>
              <a:cs typeface="Times New Roman" panose="02020603050405020304" pitchFamily="18" charset="0"/>
            </a:endParaRPr>
          </a:p>
        </p:txBody>
      </p:sp>
      <p:pic>
        <p:nvPicPr>
          <p:cNvPr id="6" name="Picture 2" descr="Xin Chào đón Học Sinh Tiểu Học Hoạt Hình Hình ảnh | Định dạng hình ảnh PNG  400645819| vn.lovepik.com">
            <a:extLst>
              <a:ext uri="{FF2B5EF4-FFF2-40B4-BE49-F238E27FC236}">
                <a16:creationId xmlns:a16="http://schemas.microsoft.com/office/drawing/2014/main" xmlns="" id="{8A46D45F-5E91-45EB-9E7B-5F7698C81A2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549" b="99728" l="52326" r="93605">
                        <a14:foregroundMark x1="59884" y1="49728" x2="64884" y2="54891"/>
                        <a14:foregroundMark x1="71395" y1="49049" x2="71395" y2="70924"/>
                        <a14:foregroundMark x1="59535" y1="47147" x2="59419" y2="54212"/>
                        <a14:foregroundMark x1="60581" y1="54076" x2="71860" y2="54620"/>
                        <a14:foregroundMark x1="76279" y1="42527" x2="70581" y2="62228"/>
                        <a14:foregroundMark x1="75465" y1="58967" x2="74884" y2="69293"/>
                        <a14:foregroundMark x1="71512" y1="42663" x2="73721" y2="54620"/>
                        <a14:foregroundMark x1="70349" y1="56929" x2="68140" y2="66848"/>
                        <a14:foregroundMark x1="75698" y1="53940" x2="76628" y2="69973"/>
                        <a14:foregroundMark x1="78023" y1="56793" x2="77209" y2="66168"/>
                        <a14:foregroundMark x1="80465" y1="58967" x2="83953" y2="68750"/>
                      </a14:backgroundRemoval>
                    </a14:imgEffect>
                  </a14:imgLayer>
                </a14:imgProps>
              </a:ext>
              <a:ext uri="{28A0092B-C50C-407E-A947-70E740481C1C}">
                <a14:useLocalDpi xmlns:a14="http://schemas.microsoft.com/office/drawing/2010/main" val="0"/>
              </a:ext>
            </a:extLst>
          </a:blip>
          <a:srcRect/>
          <a:stretch>
            <a:fillRect/>
          </a:stretch>
        </p:blipFill>
        <p:spPr bwMode="auto">
          <a:xfrm>
            <a:off x="10515600" y="3543300"/>
            <a:ext cx="8191500" cy="701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grpSp>
        <p:nvGrpSpPr>
          <p:cNvPr id="3" name="Group 3"/>
          <p:cNvGrpSpPr/>
          <p:nvPr/>
        </p:nvGrpSpPr>
        <p:grpSpPr>
          <a:xfrm>
            <a:off x="4066943" y="1104900"/>
            <a:ext cx="13182600" cy="6332643"/>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sp>
        <p:nvSpPr>
          <p:cNvPr id="18" name="TextBox 17">
            <a:extLst>
              <a:ext uri="{FF2B5EF4-FFF2-40B4-BE49-F238E27FC236}">
                <a16:creationId xmlns:a16="http://schemas.microsoft.com/office/drawing/2014/main" xmlns="" id="{9850E056-BE47-412F-9BEF-42180C8FB186}"/>
              </a:ext>
            </a:extLst>
          </p:cNvPr>
          <p:cNvSpPr txBox="1"/>
          <p:nvPr/>
        </p:nvSpPr>
        <p:spPr>
          <a:xfrm>
            <a:off x="4806526" y="2328452"/>
            <a:ext cx="11703433" cy="5109091"/>
          </a:xfrm>
          <a:prstGeom prst="rect">
            <a:avLst/>
          </a:prstGeom>
          <a:noFill/>
        </p:spPr>
        <p:txBody>
          <a:bodyPr wrap="square" rtlCol="0">
            <a:spAutoFit/>
          </a:bodyPr>
          <a:lstStyle/>
          <a:p>
            <a:pPr algn="just"/>
            <a:r>
              <a:rPr lang="en-US" sz="6600" b="1" i="1">
                <a:latin typeface="Times New Roman" panose="02020603050405020304" pitchFamily="18" charset="0"/>
                <a:cs typeface="Times New Roman" panose="02020603050405020304" pitchFamily="18" charset="0"/>
                <a:sym typeface="Wingdings" panose="05000000000000000000" pitchFamily="2" charset="2"/>
              </a:rPr>
              <a:t> Cách làm của Dì Năm thể hiện sự nhanh trí, ứng biến tốt và long dung cảm, tình yêu nước</a:t>
            </a:r>
            <a:endParaRPr lang="en-US" sz="6600" b="1" i="1" dirty="0">
              <a:latin typeface="Times New Roman" panose="02020603050405020304" pitchFamily="18" charset="0"/>
              <a:cs typeface="Times New Roman" panose="02020603050405020304" pitchFamily="18" charset="0"/>
            </a:endParaRPr>
          </a:p>
          <a:p>
            <a:pPr algn="just"/>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2714A6A3-8C55-4858-9D39-18127955CB66}"/>
              </a:ext>
            </a:extLst>
          </p:cNvPr>
          <p:cNvGrpSpPr/>
          <p:nvPr/>
        </p:nvGrpSpPr>
        <p:grpSpPr>
          <a:xfrm>
            <a:off x="-593800" y="2514600"/>
            <a:ext cx="5248275" cy="7772400"/>
            <a:chOff x="-593800" y="2514600"/>
            <a:chExt cx="5248275" cy="7772400"/>
          </a:xfrm>
        </p:grpSpPr>
        <p:pic>
          <p:nvPicPr>
            <p:cNvPr id="9" name="Picture 4" descr="Thanh Ma&amp;#39;s Art: Vietnamese Traditional Female Costumes">
              <a:extLst>
                <a:ext uri="{FF2B5EF4-FFF2-40B4-BE49-F238E27FC236}">
                  <a16:creationId xmlns:a16="http://schemas.microsoft.com/office/drawing/2014/main" xmlns="" id="{1EC6E6E7-782E-4AC0-8BDE-2E024A2CF22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Que chỉ bảng (teaching stick) đầu inox (dài 1m) - KKstore">
              <a:extLst>
                <a:ext uri="{FF2B5EF4-FFF2-40B4-BE49-F238E27FC236}">
                  <a16:creationId xmlns:a16="http://schemas.microsoft.com/office/drawing/2014/main" xmlns="" id="{98B8FED1-426F-41AC-9C76-BACAA577B34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12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sp>
        <p:nvSpPr>
          <p:cNvPr id="15" name="TextBox 16">
            <a:extLst>
              <a:ext uri="{FF2B5EF4-FFF2-40B4-BE49-F238E27FC236}">
                <a16:creationId xmlns:a16="http://schemas.microsoft.com/office/drawing/2014/main" xmlns="" id="{5E45CBD5-1452-43CE-8B9F-EF926154F775}"/>
              </a:ext>
            </a:extLst>
          </p:cNvPr>
          <p:cNvSpPr txBox="1"/>
          <p:nvPr/>
        </p:nvSpPr>
        <p:spPr>
          <a:xfrm>
            <a:off x="8763000" y="2284902"/>
            <a:ext cx="8458200" cy="4062651"/>
          </a:xfrm>
          <a:prstGeom prst="rect">
            <a:avLst/>
          </a:prstGeom>
        </p:spPr>
        <p:txBody>
          <a:bodyPr wrap="square" lIns="0" tIns="0" rIns="0" bIns="0" rtlCol="0" anchor="t">
            <a:spAutoFit/>
          </a:bodyPr>
          <a:lstStyle/>
          <a:p>
            <a:pPr algn="ctr"/>
            <a:r>
              <a:rPr lang="en-US" sz="8800" b="1">
                <a:solidFill>
                  <a:srgbClr val="000000"/>
                </a:solidFill>
                <a:latin typeface="UVN Thoi Nay Nang" panose="02020903060505020304" pitchFamily="18" charset="0"/>
                <a:cs typeface="Times New Roman" panose="02020603050405020304" pitchFamily="18" charset="0"/>
              </a:rPr>
              <a:t>3. Dì Năm </a:t>
            </a:r>
          </a:p>
          <a:p>
            <a:pPr algn="ctr"/>
            <a:r>
              <a:rPr lang="en-US" sz="8800" b="1">
                <a:solidFill>
                  <a:srgbClr val="000000"/>
                </a:solidFill>
                <a:latin typeface="UVN Thoi Nay Nang" panose="02020903060505020304" pitchFamily="18" charset="0"/>
                <a:cs typeface="Times New Roman" panose="02020603050405020304" pitchFamily="18" charset="0"/>
              </a:rPr>
              <a:t>bị địch dồn ép vào thế khó</a:t>
            </a:r>
          </a:p>
        </p:txBody>
      </p:sp>
      <p:pic>
        <p:nvPicPr>
          <p:cNvPr id="19" name="Picture 2" descr="Lòng dân (trang 24) - Tiếng Việt 5 tập 1">
            <a:extLst>
              <a:ext uri="{FF2B5EF4-FFF2-40B4-BE49-F238E27FC236}">
                <a16:creationId xmlns:a16="http://schemas.microsoft.com/office/drawing/2014/main" xmlns="" id="{E8787DAF-8DB7-44A9-AD65-E07D436890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xmlns="" id="{3982A271-DF38-4F03-A4D7-721FE4560523}"/>
              </a:ext>
            </a:extLst>
          </p:cNvPr>
          <p:cNvPicPr>
            <a:picLocks noChangeAspect="1"/>
          </p:cNvPicPr>
          <p:nvPr/>
        </p:nvPicPr>
        <p:blipFill>
          <a:blip r:embed="rId3">
            <a:extLst>
              <a:ext uri="{28A0092B-C50C-407E-A947-70E740481C1C}">
                <a14:useLocalDpi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542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xmlns="" id="{5E7AD2FD-70BB-4E74-A2D7-E5525DFD4DC5}"/>
              </a:ext>
            </a:extLst>
          </p:cNvPr>
          <p:cNvSpPr/>
          <p:nvPr/>
        </p:nvSpPr>
        <p:spPr>
          <a:xfrm>
            <a:off x="945334" y="688820"/>
            <a:ext cx="12185952" cy="7093659"/>
          </a:xfrm>
          <a:prstGeom prst="cloudCallout">
            <a:avLst>
              <a:gd name="adj1" fmla="val 64254"/>
              <a:gd name="adj2" fmla="val 34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p:cNvSpPr/>
          <p:nvPr/>
        </p:nvSpPr>
        <p:spPr>
          <a:xfrm>
            <a:off x="0" y="8808068"/>
            <a:ext cx="18288000" cy="1478932"/>
          </a:xfrm>
          <a:prstGeom prst="rect">
            <a:avLst/>
          </a:prstGeom>
          <a:solidFill>
            <a:srgbClr val="84653C"/>
          </a:solidFill>
        </p:spPr>
      </p:sp>
      <p:sp>
        <p:nvSpPr>
          <p:cNvPr id="25" name="TextBox 24">
            <a:extLst>
              <a:ext uri="{FF2B5EF4-FFF2-40B4-BE49-F238E27FC236}">
                <a16:creationId xmlns:a16="http://schemas.microsoft.com/office/drawing/2014/main" xmlns="" id="{B9E4E428-5BD2-4B53-8780-0580475F92BD}"/>
              </a:ext>
            </a:extLst>
          </p:cNvPr>
          <p:cNvSpPr txBox="1"/>
          <p:nvPr/>
        </p:nvSpPr>
        <p:spPr>
          <a:xfrm>
            <a:off x="1932910" y="1742569"/>
            <a:ext cx="10210800" cy="6801862"/>
          </a:xfrm>
          <a:prstGeom prst="rect">
            <a:avLst/>
          </a:prstGeom>
          <a:noFill/>
        </p:spPr>
        <p:txBody>
          <a:bodyPr wrap="square" rtlCol="0">
            <a:spAutoFit/>
          </a:bodyPr>
          <a:lstStyle/>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Ép dì Năm khai ra sự thật về chú cán bộ</a:t>
            </a:r>
          </a:p>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Trói dì Năm lại, dọa bắn khi dì Năm không chịu khai</a:t>
            </a:r>
            <a:r>
              <a:rPr lang="vi-VN" sz="5400" b="1" i="1">
                <a:latin typeface="Times New Roman" panose="02020603050405020304" pitchFamily="18" charset="0"/>
                <a:cs typeface="Times New Roman" panose="02020603050405020304" pitchFamily="18" charset="0"/>
              </a:rPr>
              <a:t>.</a:t>
            </a:r>
            <a:endParaRPr lang="en-US" sz="5400" b="1" i="1">
              <a:latin typeface="Times New Roman" panose="02020603050405020304" pitchFamily="18" charset="0"/>
              <a:cs typeface="Times New Roman" panose="02020603050405020304" pitchFamily="18" charset="0"/>
            </a:endParaRPr>
          </a:p>
          <a:p>
            <a:pPr algn="just"/>
            <a:r>
              <a:rPr lang="en-US" sz="5400" b="1" i="1">
                <a:latin typeface="Times New Roman" panose="02020603050405020304" pitchFamily="18" charset="0"/>
                <a:cs typeface="Times New Roman" panose="02020603050405020304" pitchFamily="18" charset="0"/>
                <a:sym typeface="Wingdings" panose="05000000000000000000" pitchFamily="2" charset="2"/>
              </a:rPr>
              <a:t> Dì Năm khóc nghẹn, dặn dò An các công việc gia đình</a:t>
            </a:r>
            <a:endParaRPr lang="en-US" sz="5400" b="1" i="1" dirty="0">
              <a:latin typeface="Times New Roman" panose="02020603050405020304" pitchFamily="18" charset="0"/>
              <a:cs typeface="Times New Roman" panose="02020603050405020304" pitchFamily="18" charset="0"/>
            </a:endParaRPr>
          </a:p>
          <a:p>
            <a:pPr algn="just"/>
            <a:endParaRPr lang="x-none" sz="24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24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24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2400" i="1" dirty="0">
              <a:solidFill>
                <a:srgbClr val="0070C0"/>
              </a:solidFill>
              <a:latin typeface="Times New Roman" panose="02020603050405020304" pitchFamily="18" charset="0"/>
              <a:cs typeface="Times New Roman" panose="02020603050405020304" pitchFamily="18" charset="0"/>
            </a:endParaRPr>
          </a:p>
        </p:txBody>
      </p:sp>
      <p:pic>
        <p:nvPicPr>
          <p:cNvPr id="7" name="Picture 2" descr="Xin Chào đón Học Sinh Tiểu Học Hoạt Hình Hình ảnh | Định dạng hình ảnh PNG  400645819| vn.lovepik.com">
            <a:extLst>
              <a:ext uri="{FF2B5EF4-FFF2-40B4-BE49-F238E27FC236}">
                <a16:creationId xmlns:a16="http://schemas.microsoft.com/office/drawing/2014/main" xmlns="" id="{79AA1205-2570-4BE1-A6A8-658807A2FFC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7391" b="97147" l="4535" r="47907">
                        <a14:foregroundMark x1="28372" y1="42255" x2="24070" y2="63587"/>
                        <a14:foregroundMark x1="19186" y1="56386" x2="28837" y2="66848"/>
                        <a14:foregroundMark x1="36163" y1="56522" x2="22326" y2="67799"/>
                        <a14:foregroundMark x1="16395" y1="45652" x2="11279" y2="50679"/>
                        <a14:foregroundMark x1="12558" y1="47283" x2="14884" y2="54348"/>
                        <a14:foregroundMark x1="33256" y1="62772" x2="32442" y2="68478"/>
                        <a14:foregroundMark x1="34884" y1="60462" x2="36628" y2="68886"/>
                        <a14:foregroundMark x1="36395" y1="59103" x2="39419" y2="68478"/>
                      </a14:backgroundRemoval>
                    </a14:imgEffect>
                  </a14:imgLayer>
                </a14:imgProps>
              </a:ext>
              <a:ext uri="{28A0092B-C50C-407E-A947-70E740481C1C}">
                <a14:useLocalDpi xmlns:a14="http://schemas.microsoft.com/office/drawing/2010/main" val="0"/>
              </a:ext>
            </a:extLst>
          </a:blip>
          <a:srcRect t="11956" r="52558"/>
          <a:stretch/>
        </p:blipFill>
        <p:spPr bwMode="auto">
          <a:xfrm>
            <a:off x="14538733" y="4268306"/>
            <a:ext cx="3886200"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4DD30DC9-D663-4981-8879-C925775C3F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9" r="27152"/>
          <a:stretch/>
        </p:blipFill>
        <p:spPr>
          <a:xfrm>
            <a:off x="903045" y="1257300"/>
            <a:ext cx="17200719" cy="8153400"/>
          </a:xfrm>
          <a:prstGeom prst="rect">
            <a:avLst/>
          </a:prstGeom>
        </p:spPr>
      </p:pic>
      <p:sp>
        <p:nvSpPr>
          <p:cNvPr id="9" name="文本框 13">
            <a:extLst>
              <a:ext uri="{FF2B5EF4-FFF2-40B4-BE49-F238E27FC236}">
                <a16:creationId xmlns:a16="http://schemas.microsoft.com/office/drawing/2014/main" xmlns="" id="{2CB7AED8-C3A2-4662-820D-843BE40DCFC5}"/>
              </a:ext>
            </a:extLst>
          </p:cNvPr>
          <p:cNvSpPr txBox="1"/>
          <p:nvPr/>
        </p:nvSpPr>
        <p:spPr>
          <a:xfrm>
            <a:off x="3428997" y="2542788"/>
            <a:ext cx="12148813" cy="5201424"/>
          </a:xfrm>
          <a:prstGeom prst="rect">
            <a:avLst/>
          </a:prstGeom>
          <a:noFill/>
        </p:spPr>
        <p:txBody>
          <a:bodyPr wrap="square" rtlCol="0">
            <a:spAutoFit/>
          </a:bodyPr>
          <a:lstStyle/>
          <a:p>
            <a:pPr algn="ctr"/>
            <a:r>
              <a:rPr lang="en-US" altLang="zh-CN" sz="16600">
                <a:solidFill>
                  <a:srgbClr val="C00000"/>
                </a:solidFill>
                <a:effectLst>
                  <a:outerShdw blurRad="38100" dist="38100" dir="2700000" algn="tl">
                    <a:srgbClr val="000000">
                      <a:alpha val="43137"/>
                    </a:srgbClr>
                  </a:outerShdw>
                </a:effectLst>
                <a:latin typeface="UTM Magnesium" panose="02040603050506020204" pitchFamily="18" charset="0"/>
                <a:ea typeface="inpin heiti" charset="-122"/>
                <a:cs typeface="Times New Roman" panose="02020603050405020304" pitchFamily="18" charset="0"/>
              </a:rPr>
              <a:t>Khởi động</a:t>
            </a:r>
            <a:endParaRPr lang="vi-VN" altLang="zh-CN" sz="1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6B531"/>
        </a:solidFill>
        <a:effectLst/>
      </p:bgPr>
    </p:bg>
    <p:spTree>
      <p:nvGrpSpPr>
        <p:cNvPr id="1" name=""/>
        <p:cNvGrpSpPr/>
        <p:nvPr/>
      </p:nvGrpSpPr>
      <p:grpSpPr>
        <a:xfrm>
          <a:off x="0" y="0"/>
          <a:ext cx="0" cy="0"/>
          <a:chOff x="0" y="0"/>
          <a:chExt cx="0" cy="0"/>
        </a:xfrm>
      </p:grpSpPr>
      <p:grpSp>
        <p:nvGrpSpPr>
          <p:cNvPr id="3" name="Group 3"/>
          <p:cNvGrpSpPr/>
          <p:nvPr/>
        </p:nvGrpSpPr>
        <p:grpSpPr>
          <a:xfrm>
            <a:off x="4066942" y="998623"/>
            <a:ext cx="13182600" cy="4493514"/>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sp>
        <p:nvSpPr>
          <p:cNvPr id="18" name="TextBox 17">
            <a:extLst>
              <a:ext uri="{FF2B5EF4-FFF2-40B4-BE49-F238E27FC236}">
                <a16:creationId xmlns:a16="http://schemas.microsoft.com/office/drawing/2014/main" xmlns="" id="{9850E056-BE47-412F-9BEF-42180C8FB186}"/>
              </a:ext>
            </a:extLst>
          </p:cNvPr>
          <p:cNvSpPr txBox="1"/>
          <p:nvPr/>
        </p:nvSpPr>
        <p:spPr>
          <a:xfrm>
            <a:off x="4806525" y="1602895"/>
            <a:ext cx="11703433" cy="5109091"/>
          </a:xfrm>
          <a:prstGeom prst="rect">
            <a:avLst/>
          </a:prstGeom>
          <a:noFill/>
        </p:spPr>
        <p:txBody>
          <a:bodyPr wrap="square" rtlCol="0">
            <a:spAutoFit/>
          </a:bodyPr>
          <a:lstStyle/>
          <a:p>
            <a:pPr algn="just"/>
            <a:r>
              <a:rPr lang="en-US" sz="6600" b="1" i="1">
                <a:latin typeface="Times New Roman" panose="02020603050405020304" pitchFamily="18" charset="0"/>
                <a:cs typeface="Times New Roman" panose="02020603050405020304" pitchFamily="18" charset="0"/>
                <a:sym typeface="Wingdings" panose="05000000000000000000" pitchFamily="2" charset="2"/>
              </a:rPr>
              <a:t> Dì Năm dung cảm, chấp nhận hy sinh chứ nhất định không làm lộ than phận của chú cán bộ</a:t>
            </a:r>
            <a:endParaRPr lang="en-US" sz="6600" b="1" i="1" dirty="0">
              <a:latin typeface="Times New Roman" panose="02020603050405020304" pitchFamily="18" charset="0"/>
              <a:cs typeface="Times New Roman" panose="02020603050405020304" pitchFamily="18" charset="0"/>
            </a:endParaRPr>
          </a:p>
          <a:p>
            <a:pPr algn="just"/>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pic>
        <p:nvPicPr>
          <p:cNvPr id="8" name="Picture 20">
            <a:extLst>
              <a:ext uri="{FF2B5EF4-FFF2-40B4-BE49-F238E27FC236}">
                <a16:creationId xmlns:a16="http://schemas.microsoft.com/office/drawing/2014/main" xmlns="" id="{429CAD74-580F-4CBE-BC9E-48A1148F99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7200" y="5190786"/>
            <a:ext cx="5940942" cy="4493513"/>
          </a:xfrm>
          <a:prstGeom prst="rect">
            <a:avLst/>
          </a:prstGeom>
        </p:spPr>
      </p:pic>
    </p:spTree>
    <p:extLst>
      <p:ext uri="{BB962C8B-B14F-4D97-AF65-F5344CB8AC3E}">
        <p14:creationId xmlns:p14="http://schemas.microsoft.com/office/powerpoint/2010/main" val="2393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6636D96C-E65E-462E-AD5B-8E7B04082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19844"/>
            <a:ext cx="16840200" cy="9847312"/>
          </a:xfrm>
          <a:prstGeom prst="rect">
            <a:avLst/>
          </a:prstGeom>
        </p:spPr>
      </p:pic>
      <p:sp>
        <p:nvSpPr>
          <p:cNvPr id="4" name="TextBox 3">
            <a:extLst>
              <a:ext uri="{FF2B5EF4-FFF2-40B4-BE49-F238E27FC236}">
                <a16:creationId xmlns:a16="http://schemas.microsoft.com/office/drawing/2014/main" xmlns="" id="{C71354C7-9BD4-4BDF-B38D-369A90943AC8}"/>
              </a:ext>
            </a:extLst>
          </p:cNvPr>
          <p:cNvSpPr txBox="1"/>
          <p:nvPr/>
        </p:nvSpPr>
        <p:spPr>
          <a:xfrm>
            <a:off x="876300" y="4000500"/>
            <a:ext cx="12649200" cy="3785652"/>
          </a:xfrm>
          <a:prstGeom prst="rect">
            <a:avLst/>
          </a:prstGeom>
          <a:noFill/>
        </p:spPr>
        <p:txBody>
          <a:bodyPr wrap="square">
            <a:spAutoFit/>
          </a:bodyPr>
          <a:lstStyle/>
          <a:p>
            <a:pPr algn="ctr"/>
            <a:r>
              <a:rPr lang="pt-BR" sz="8000" b="1">
                <a:effectLst/>
                <a:latin typeface="Times New Roman" panose="02020603050405020304" pitchFamily="18" charset="0"/>
                <a:ea typeface="Times New Roman" panose="02020603050405020304" pitchFamily="18" charset="0"/>
              </a:rPr>
              <a:t>Chi tiết nào trong đoạn kịch làm em thích thú nhất?</a:t>
            </a:r>
          </a:p>
          <a:p>
            <a:pPr algn="ctr"/>
            <a:r>
              <a:rPr lang="pt-BR" sz="8000" b="1">
                <a:effectLst/>
                <a:latin typeface="Times New Roman" panose="02020603050405020304" pitchFamily="18" charset="0"/>
                <a:ea typeface="Times New Roman" panose="02020603050405020304" pitchFamily="18" charset="0"/>
              </a:rPr>
              <a:t>Vì sao?</a:t>
            </a:r>
            <a:endParaRPr lang="en-US" sz="8000" b="1"/>
          </a:p>
        </p:txBody>
      </p:sp>
      <p:pic>
        <p:nvPicPr>
          <p:cNvPr id="7" name="Picture 6">
            <a:extLst>
              <a:ext uri="{FF2B5EF4-FFF2-40B4-BE49-F238E27FC236}">
                <a16:creationId xmlns:a16="http://schemas.microsoft.com/office/drawing/2014/main" xmlns="" id="{5496C6F8-42C8-453D-B750-A801C11515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63" b="100000" l="9961" r="89844"/>
                    </a14:imgEffect>
                  </a14:imgLayer>
                </a14:imgProps>
              </a:ext>
            </a:extLst>
          </a:blip>
          <a:stretch>
            <a:fillRect/>
          </a:stretch>
        </p:blipFill>
        <p:spPr>
          <a:xfrm flipH="1">
            <a:off x="11582400" y="2324100"/>
            <a:ext cx="8077200" cy="8077200"/>
          </a:xfrm>
          <a:prstGeom prst="rect">
            <a:avLst/>
          </a:prstGeom>
        </p:spPr>
      </p:pic>
    </p:spTree>
    <p:extLst>
      <p:ext uri="{BB962C8B-B14F-4D97-AF65-F5344CB8AC3E}">
        <p14:creationId xmlns:p14="http://schemas.microsoft.com/office/powerpoint/2010/main" val="29905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523B9487-F423-4D5E-9AD1-AE84643B267C}"/>
              </a:ext>
            </a:extLst>
          </p:cNvPr>
          <p:cNvSpPr/>
          <p:nvPr/>
        </p:nvSpPr>
        <p:spPr>
          <a:xfrm>
            <a:off x="762000" y="1638300"/>
            <a:ext cx="11125200" cy="57150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4D49EBC-F38F-47ED-9D9F-90A0C3831F92}"/>
              </a:ext>
            </a:extLst>
          </p:cNvPr>
          <p:cNvSpPr txBox="1"/>
          <p:nvPr/>
        </p:nvSpPr>
        <p:spPr>
          <a:xfrm>
            <a:off x="152400" y="3543300"/>
            <a:ext cx="12649200" cy="1323439"/>
          </a:xfrm>
          <a:prstGeom prst="rect">
            <a:avLst/>
          </a:prstGeom>
          <a:noFill/>
        </p:spPr>
        <p:txBody>
          <a:bodyPr wrap="square">
            <a:spAutoFit/>
          </a:bodyPr>
          <a:lstStyle/>
          <a:p>
            <a:pPr algn="ctr"/>
            <a:r>
              <a:rPr lang="pt-BR" sz="8000" b="1">
                <a:solidFill>
                  <a:srgbClr val="002060"/>
                </a:solidFill>
                <a:effectLst>
                  <a:outerShdw blurRad="38100" dist="38100" dir="2700000" algn="tl">
                    <a:srgbClr val="000000">
                      <a:alpha val="43137"/>
                    </a:srgbClr>
                  </a:outerShdw>
                </a:effectLst>
                <a:latin typeface="UVN Thoi Nay Nang" panose="02020903060505020304" pitchFamily="18" charset="0"/>
                <a:ea typeface="Times New Roman" panose="02020603050405020304" pitchFamily="18" charset="0"/>
              </a:rPr>
              <a:t>Luyện đọc diễn cảm</a:t>
            </a:r>
            <a:endParaRPr lang="en-US" sz="8000" b="1">
              <a:solidFill>
                <a:srgbClr val="002060"/>
              </a:solidFill>
              <a:effectLst>
                <a:outerShdw blurRad="38100" dist="38100" dir="2700000" algn="tl">
                  <a:srgbClr val="000000">
                    <a:alpha val="43137"/>
                  </a:srgbClr>
                </a:outerShdw>
              </a:effectLst>
              <a:latin typeface="UVN Thoi Nay Nang" panose="02020903060505020304" pitchFamily="18" charset="0"/>
            </a:endParaRPr>
          </a:p>
        </p:txBody>
      </p:sp>
      <p:pic>
        <p:nvPicPr>
          <p:cNvPr id="6" name="Picture 2" descr="Benefits of reading skills developed at an early age - ORCHIDS Schools">
            <a:extLst>
              <a:ext uri="{FF2B5EF4-FFF2-40B4-BE49-F238E27FC236}">
                <a16:creationId xmlns:a16="http://schemas.microsoft.com/office/drawing/2014/main" xmlns="" id="{A948C5F9-EA5D-4F00-B100-0000F74287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1" b="93792" l="28824" r="88588">
                        <a14:foregroundMark x1="73647" y1="79601" x2="73412" y2="82262"/>
                      </a14:backgroundRemoval>
                    </a14:imgEffect>
                  </a14:imgLayer>
                </a14:imgProps>
              </a:ext>
              <a:ext uri="{28A0092B-C50C-407E-A947-70E740481C1C}">
                <a14:useLocalDpi xmlns:a14="http://schemas.microsoft.com/office/drawing/2010/main" val="0"/>
              </a:ext>
            </a:extLst>
          </a:blip>
          <a:srcRect/>
          <a:stretch>
            <a:fillRect/>
          </a:stretch>
        </p:blipFill>
        <p:spPr bwMode="auto">
          <a:xfrm>
            <a:off x="5410200" y="2781300"/>
            <a:ext cx="15510332"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2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4DD30DC9-D663-4981-8879-C925775C3F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9" r="27152"/>
          <a:stretch/>
        </p:blipFill>
        <p:spPr>
          <a:xfrm>
            <a:off x="903045" y="1257300"/>
            <a:ext cx="17200719" cy="8153400"/>
          </a:xfrm>
          <a:prstGeom prst="rect">
            <a:avLst/>
          </a:prstGeom>
        </p:spPr>
      </p:pic>
      <p:sp>
        <p:nvSpPr>
          <p:cNvPr id="9" name="文本框 13">
            <a:extLst>
              <a:ext uri="{FF2B5EF4-FFF2-40B4-BE49-F238E27FC236}">
                <a16:creationId xmlns:a16="http://schemas.microsoft.com/office/drawing/2014/main" xmlns="" id="{2CB7AED8-C3A2-4662-820D-843BE40DCFC5}"/>
              </a:ext>
            </a:extLst>
          </p:cNvPr>
          <p:cNvSpPr txBox="1"/>
          <p:nvPr/>
        </p:nvSpPr>
        <p:spPr>
          <a:xfrm>
            <a:off x="3428997" y="2542788"/>
            <a:ext cx="12148813" cy="5201424"/>
          </a:xfrm>
          <a:prstGeom prst="rect">
            <a:avLst/>
          </a:prstGeom>
          <a:noFill/>
        </p:spPr>
        <p:txBody>
          <a:bodyPr wrap="square" rtlCol="0">
            <a:spAutoFit/>
          </a:bodyPr>
          <a:lstStyle/>
          <a:p>
            <a:pPr algn="ctr"/>
            <a:r>
              <a:rPr lang="en-US" altLang="zh-CN" sz="16600">
                <a:solidFill>
                  <a:srgbClr val="C00000"/>
                </a:solidFill>
                <a:effectLst>
                  <a:outerShdw blurRad="38100" dist="38100" dir="2700000" algn="tl">
                    <a:srgbClr val="000000">
                      <a:alpha val="43137"/>
                    </a:srgbClr>
                  </a:outerShdw>
                </a:effectLst>
                <a:latin typeface="UTM Magnesium" panose="02040603050506020204" pitchFamily="18" charset="0"/>
                <a:ea typeface="inpin heiti" charset="-122"/>
                <a:cs typeface="Times New Roman" panose="02020603050405020304" pitchFamily="18" charset="0"/>
              </a:rPr>
              <a:t>VẬN DỤNG</a:t>
            </a:r>
            <a:endParaRPr lang="vi-VN" altLang="zh-CN" sz="1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77812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xmlns="" id="{9DD23E9B-6B50-4191-81A6-E99AC4E5B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xmlns=""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Dì Năm:</a:t>
            </a:r>
          </a:p>
          <a:p>
            <a:r>
              <a:rPr lang="en-US" sz="5400">
                <a:solidFill>
                  <a:schemeClr val="tx1"/>
                </a:solidFill>
                <a:latin typeface="Times New Roman" panose="02020603050405020304" pitchFamily="18" charset="0"/>
                <a:cs typeface="Times New Roman" panose="02020603050405020304" pitchFamily="18" charset="0"/>
              </a:rPr>
              <a:t>Dũng cảm, mưu trí, yêu nước</a:t>
            </a:r>
          </a:p>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An: </a:t>
            </a:r>
            <a:endParaRPr lang="en-US" sz="5400" b="1" dirty="0">
              <a:solidFill>
                <a:schemeClr val="tx1"/>
              </a:solidFill>
              <a:latin typeface="Times New Roman" panose="02020603050405020304" pitchFamily="18" charset="0"/>
              <a:cs typeface="Times New Roman" panose="02020603050405020304" pitchFamily="18" charset="0"/>
            </a:endParaRPr>
          </a:p>
          <a:p>
            <a:r>
              <a:rPr lang="en-US" sz="5400">
                <a:solidFill>
                  <a:schemeClr val="tx1"/>
                </a:solidFill>
                <a:latin typeface="Times New Roman" panose="02020603050405020304" pitchFamily="18" charset="0"/>
                <a:cs typeface="Times New Roman" panose="02020603050405020304" pitchFamily="18" charset="0"/>
              </a:rPr>
              <a:t>Ngoan ngoãn, yêu nước</a:t>
            </a:r>
          </a:p>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Cai, lính:</a:t>
            </a:r>
          </a:p>
          <a:p>
            <a:r>
              <a:rPr lang="en-US" sz="5400">
                <a:solidFill>
                  <a:schemeClr val="tx1"/>
                </a:solidFill>
                <a:latin typeface="Times New Roman" panose="02020603050405020304" pitchFamily="18" charset="0"/>
                <a:cs typeface="Times New Roman" panose="02020603050405020304" pitchFamily="18" charset="0"/>
              </a:rPr>
              <a:t>Hống hách, tàn nhẫn</a:t>
            </a:r>
          </a:p>
        </p:txBody>
      </p:sp>
      <p:pic>
        <p:nvPicPr>
          <p:cNvPr id="8" name="Picture 2" descr="Lòng dân (trang 24) - Tiếng Việt 5 tập 1">
            <a:extLst>
              <a:ext uri="{FF2B5EF4-FFF2-40B4-BE49-F238E27FC236}">
                <a16:creationId xmlns:a16="http://schemas.microsoft.com/office/drawing/2014/main" xmlns="" id="{3B0E3FF8-871A-465C-BC75-9DD0861B2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xmlns="" id="{2B8A7EE3-D0E8-46A9-BC19-73B8BD9EE751}"/>
              </a:ext>
            </a:extLst>
          </p:cNvPr>
          <p:cNvSpPr txBox="1"/>
          <p:nvPr/>
        </p:nvSpPr>
        <p:spPr>
          <a:xfrm>
            <a:off x="3581400" y="412132"/>
            <a:ext cx="14958028" cy="2384051"/>
          </a:xfrm>
          <a:prstGeom prst="rect">
            <a:avLst/>
          </a:prstGeom>
        </p:spPr>
        <p:txBody>
          <a:bodyPr wrap="square" lIns="0" tIns="0" rIns="0" bIns="0" rtlCol="0" anchor="t">
            <a:spAutoFit/>
          </a:bodyPr>
          <a:lstStyle/>
          <a:p>
            <a:pPr>
              <a:lnSpc>
                <a:spcPts val="10000"/>
              </a:lnSpc>
            </a:pPr>
            <a:r>
              <a:rPr lang="en-US" sz="4800">
                <a:solidFill>
                  <a:srgbClr val="000000"/>
                </a:solidFill>
                <a:latin typeface="UVN Thay Giao Nang" panose="02090805050506020203" pitchFamily="18" charset="0"/>
              </a:rPr>
              <a:t>Nhận xét</a:t>
            </a:r>
          </a:p>
          <a:p>
            <a:pPr>
              <a:lnSpc>
                <a:spcPts val="10000"/>
              </a:lnSpc>
            </a:pPr>
            <a:r>
              <a:rPr lang="en-US" sz="4800">
                <a:solidFill>
                  <a:srgbClr val="000000"/>
                </a:solidFill>
                <a:latin typeface="UVN Thay Giao Nang" panose="02090805050506020203" pitchFamily="18" charset="0"/>
              </a:rPr>
              <a:t>các nhân vật</a:t>
            </a:r>
          </a:p>
        </p:txBody>
      </p:sp>
    </p:spTree>
    <p:extLst>
      <p:ext uri="{BB962C8B-B14F-4D97-AF65-F5344CB8AC3E}">
        <p14:creationId xmlns:p14="http://schemas.microsoft.com/office/powerpoint/2010/main" val="3041038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6636D96C-E65E-462E-AD5B-8E7B04082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19844"/>
            <a:ext cx="16840200" cy="9847312"/>
          </a:xfrm>
          <a:prstGeom prst="rect">
            <a:avLst/>
          </a:prstGeom>
        </p:spPr>
      </p:pic>
      <p:sp>
        <p:nvSpPr>
          <p:cNvPr id="4" name="TextBox 3">
            <a:extLst>
              <a:ext uri="{FF2B5EF4-FFF2-40B4-BE49-F238E27FC236}">
                <a16:creationId xmlns:a16="http://schemas.microsoft.com/office/drawing/2014/main" xmlns="" id="{C71354C7-9BD4-4BDF-B38D-369A90943AC8}"/>
              </a:ext>
            </a:extLst>
          </p:cNvPr>
          <p:cNvSpPr txBox="1"/>
          <p:nvPr/>
        </p:nvSpPr>
        <p:spPr>
          <a:xfrm>
            <a:off x="876300" y="4000500"/>
            <a:ext cx="12649200" cy="2554545"/>
          </a:xfrm>
          <a:prstGeom prst="rect">
            <a:avLst/>
          </a:prstGeom>
          <a:noFill/>
        </p:spPr>
        <p:txBody>
          <a:bodyPr wrap="square">
            <a:spAutoFit/>
          </a:bodyPr>
          <a:lstStyle/>
          <a:p>
            <a:pPr algn="ctr"/>
            <a:r>
              <a:rPr lang="da-DK" sz="8000" b="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Qua bài này, em học được điều gì từ dì Năm ?</a:t>
            </a:r>
            <a:endParaRPr lang="en-US" sz="71400" b="1">
              <a:solidFill>
                <a:srgbClr val="002060"/>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xmlns="" id="{61E62BA0-05A7-48C7-9238-D93BE0D26E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63" b="100000" l="9961" r="89844"/>
                    </a14:imgEffect>
                  </a14:imgLayer>
                </a14:imgProps>
              </a:ext>
            </a:extLst>
          </a:blip>
          <a:stretch>
            <a:fillRect/>
          </a:stretch>
        </p:blipFill>
        <p:spPr>
          <a:xfrm flipH="1">
            <a:off x="11582400" y="2324100"/>
            <a:ext cx="8077200" cy="8077200"/>
          </a:xfrm>
          <a:prstGeom prst="rect">
            <a:avLst/>
          </a:prstGeom>
        </p:spPr>
      </p:pic>
    </p:spTree>
    <p:extLst>
      <p:ext uri="{BB962C8B-B14F-4D97-AF65-F5344CB8AC3E}">
        <p14:creationId xmlns:p14="http://schemas.microsoft.com/office/powerpoint/2010/main" val="36139431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8603" y="1477524"/>
            <a:ext cx="14350795" cy="7331951"/>
          </a:xfrm>
          <a:prstGeom prst="rect">
            <a:avLst/>
          </a:prstGeom>
        </p:spPr>
      </p:pic>
      <p:sp>
        <p:nvSpPr>
          <p:cNvPr id="10" name="文本框 13">
            <a:extLst>
              <a:ext uri="{FF2B5EF4-FFF2-40B4-BE49-F238E27FC236}">
                <a16:creationId xmlns:a16="http://schemas.microsoft.com/office/drawing/2014/main" xmlns="" id="{700D8B86-C152-4D29-B872-4C4576E6F311}"/>
              </a:ext>
            </a:extLst>
          </p:cNvPr>
          <p:cNvSpPr txBox="1"/>
          <p:nvPr/>
        </p:nvSpPr>
        <p:spPr>
          <a:xfrm>
            <a:off x="2186010" y="2531023"/>
            <a:ext cx="12509815" cy="4154984"/>
          </a:xfrm>
          <a:prstGeom prst="rect">
            <a:avLst/>
          </a:prstGeom>
          <a:noFill/>
        </p:spPr>
        <p:txBody>
          <a:bodyPr wrap="square" rtlCol="0">
            <a:spAutoFit/>
          </a:bodyPr>
          <a:lstStyle/>
          <a:p>
            <a:pPr algn="ctr"/>
            <a:r>
              <a:rPr lang="pt-BR" sz="8800" b="1">
                <a:solidFill>
                  <a:schemeClr val="bg1"/>
                </a:solidFill>
                <a:latin typeface="Times New Roman" panose="02020603050405020304" pitchFamily="18" charset="0"/>
                <a:cs typeface="Times New Roman" panose="02020603050405020304" pitchFamily="18" charset="0"/>
              </a:rPr>
              <a:t>Ca ngợi dì Năm dũng cảm,  mưu trí lừa giặc, cứu cán bộ cách mạng</a:t>
            </a:r>
            <a:endParaRPr lang="en-US" altLang="zh-CN" sz="59500" b="1" u="sng" dirty="0">
              <a:solidFill>
                <a:schemeClr val="bg1"/>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14" name="Picture 9">
            <a:extLst>
              <a:ext uri="{FF2B5EF4-FFF2-40B4-BE49-F238E27FC236}">
                <a16:creationId xmlns:a16="http://schemas.microsoft.com/office/drawing/2014/main" xmlns="" id="{6A877C3E-5D70-4CA0-93A5-29C3B0AED8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0202" y="405264"/>
            <a:ext cx="2437194" cy="2394543"/>
          </a:xfrm>
          <a:prstGeom prst="rect">
            <a:avLst/>
          </a:prstGeom>
        </p:spPr>
      </p:pic>
      <p:grpSp>
        <p:nvGrpSpPr>
          <p:cNvPr id="7" name="Group 6">
            <a:extLst>
              <a:ext uri="{FF2B5EF4-FFF2-40B4-BE49-F238E27FC236}">
                <a16:creationId xmlns:a16="http://schemas.microsoft.com/office/drawing/2014/main" xmlns="" id="{CAD21416-7D69-47C8-A788-49EBE906AF5E}"/>
              </a:ext>
            </a:extLst>
          </p:cNvPr>
          <p:cNvGrpSpPr/>
          <p:nvPr/>
        </p:nvGrpSpPr>
        <p:grpSpPr>
          <a:xfrm flipH="1">
            <a:off x="13695259" y="2799807"/>
            <a:ext cx="5248275" cy="7772400"/>
            <a:chOff x="-593800" y="2514600"/>
            <a:chExt cx="5248275" cy="7772400"/>
          </a:xfrm>
        </p:grpSpPr>
        <p:pic>
          <p:nvPicPr>
            <p:cNvPr id="8" name="Picture 4" descr="Thanh Ma&amp;#39;s Art: Vietnamese Traditional Female Costumes">
              <a:extLst>
                <a:ext uri="{FF2B5EF4-FFF2-40B4-BE49-F238E27FC236}">
                  <a16:creationId xmlns:a16="http://schemas.microsoft.com/office/drawing/2014/main" xmlns="" id="{9700B4D6-D58E-4BA7-89C1-B7D22A012F1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Que chỉ bảng (teaching stick) đầu inox (dài 1m) - KKstore">
              <a:extLst>
                <a:ext uri="{FF2B5EF4-FFF2-40B4-BE49-F238E27FC236}">
                  <a16:creationId xmlns:a16="http://schemas.microsoft.com/office/drawing/2014/main" xmlns="" id="{A955EA7C-257D-4A00-9D9C-AEFDEAA17DB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05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1530" y="1396984"/>
            <a:ext cx="17504939" cy="7493032"/>
          </a:xfrm>
          <a:prstGeom prst="rect">
            <a:avLst/>
          </a:prstGeom>
        </p:spPr>
      </p:pic>
      <p:sp>
        <p:nvSpPr>
          <p:cNvPr id="4" name="TextBox 4"/>
          <p:cNvSpPr txBox="1"/>
          <p:nvPr/>
        </p:nvSpPr>
        <p:spPr>
          <a:xfrm>
            <a:off x="4040244" y="2705100"/>
            <a:ext cx="10207510" cy="5816977"/>
          </a:xfrm>
          <a:prstGeom prst="rect">
            <a:avLst/>
          </a:prstGeom>
        </p:spPr>
        <p:txBody>
          <a:bodyPr wrap="square" lIns="0" tIns="0" rIns="0" bIns="0" rtlCol="0" anchor="t">
            <a:spAutoFit/>
          </a:bodyPr>
          <a:lstStyle/>
          <a:p>
            <a:pPr algn="just"/>
            <a:r>
              <a:rPr lang="da-DK" sz="5400" b="1">
                <a:effectLst/>
                <a:latin typeface="Times New Roman" panose="02020603050405020304" pitchFamily="18" charset="0"/>
                <a:ea typeface="Times New Roman" panose="02020603050405020304" pitchFamily="18" charset="0"/>
              </a:rPr>
              <a:t>Sưu tầm những câu chuyện về những người dân mưu trí, dũng cảm giúp đỡ cán bộ trong những năm tháng chiến tranh chống Pháp, Mĩ.</a:t>
            </a:r>
          </a:p>
          <a:p>
            <a:pPr algn="just"/>
            <a:r>
              <a:rPr lang="da-DK" sz="5400" b="1">
                <a:solidFill>
                  <a:srgbClr val="000000"/>
                </a:solidFill>
                <a:latin typeface="Times New Roman" panose="02020603050405020304" pitchFamily="18" charset="0"/>
              </a:rPr>
              <a:t>Chuẩn bị bài: </a:t>
            </a:r>
          </a:p>
          <a:p>
            <a:pPr algn="just"/>
            <a:r>
              <a:rPr lang="da-DK" sz="5400" b="1">
                <a:solidFill>
                  <a:srgbClr val="000000"/>
                </a:solidFill>
                <a:latin typeface="Times New Roman" panose="02020603050405020304" pitchFamily="18" charset="0"/>
              </a:rPr>
              <a:t>     Lòng dân (Tiếp theo)</a:t>
            </a:r>
            <a:endParaRPr lang="en-US" sz="62200" b="1">
              <a:solidFill>
                <a:srgbClr val="000000"/>
              </a:solidFill>
              <a:latin typeface="UVN Thoi Nay Nang" panose="02020903060505020304" pitchFamily="18" charset="0"/>
            </a:endParaRPr>
          </a:p>
        </p:txBody>
      </p:sp>
      <p:sp>
        <p:nvSpPr>
          <p:cNvPr id="5" name="TextBox 4">
            <a:extLst>
              <a:ext uri="{FF2B5EF4-FFF2-40B4-BE49-F238E27FC236}">
                <a16:creationId xmlns:a16="http://schemas.microsoft.com/office/drawing/2014/main" xmlns="" id="{54337C18-58C0-46E6-884D-9DD4E412E5C5}"/>
              </a:ext>
            </a:extLst>
          </p:cNvPr>
          <p:cNvSpPr txBox="1"/>
          <p:nvPr/>
        </p:nvSpPr>
        <p:spPr>
          <a:xfrm>
            <a:off x="-3962400" y="73545"/>
            <a:ext cx="12649200" cy="1323439"/>
          </a:xfrm>
          <a:prstGeom prst="rect">
            <a:avLst/>
          </a:prstGeom>
          <a:noFill/>
        </p:spPr>
        <p:txBody>
          <a:bodyPr wrap="square">
            <a:spAutoFit/>
          </a:bodyPr>
          <a:lstStyle/>
          <a:p>
            <a:pPr algn="ctr"/>
            <a:r>
              <a:rPr lang="pt-BR" sz="8000" b="1">
                <a:solidFill>
                  <a:srgbClr val="002060"/>
                </a:solidFill>
                <a:effectLst>
                  <a:outerShdw blurRad="38100" dist="38100" dir="2700000" algn="tl">
                    <a:srgbClr val="000000">
                      <a:alpha val="43137"/>
                    </a:srgbClr>
                  </a:outerShdw>
                </a:effectLst>
                <a:latin typeface="UVN Thoi Nay Nang" panose="02020903060505020304" pitchFamily="18" charset="0"/>
                <a:ea typeface="Times New Roman" panose="02020603050405020304" pitchFamily="18" charset="0"/>
              </a:rPr>
              <a:t>Dặn dò:</a:t>
            </a:r>
            <a:endParaRPr lang="en-US" sz="8000" b="1">
              <a:solidFill>
                <a:srgbClr val="002060"/>
              </a:solidFill>
              <a:effectLst>
                <a:outerShdw blurRad="38100" dist="38100" dir="2700000" algn="tl">
                  <a:srgbClr val="000000">
                    <a:alpha val="43137"/>
                  </a:srgbClr>
                </a:outerShdw>
              </a:effectLst>
              <a:latin typeface="UVN Thoi Nay Nang" panose="02020903060505020304" pitchFamily="18" charset="0"/>
            </a:endParaRPr>
          </a:p>
        </p:txBody>
      </p:sp>
    </p:spTree>
    <p:extLst>
      <p:ext uri="{BB962C8B-B14F-4D97-AF65-F5344CB8AC3E}">
        <p14:creationId xmlns:p14="http://schemas.microsoft.com/office/powerpoint/2010/main" val="15798737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3" name="Group 3"/>
          <p:cNvGrpSpPr/>
          <p:nvPr/>
        </p:nvGrpSpPr>
        <p:grpSpPr>
          <a:xfrm>
            <a:off x="259451" y="1927176"/>
            <a:ext cx="9951349" cy="1861391"/>
            <a:chOff x="0" y="0"/>
            <a:chExt cx="13268465" cy="3050136"/>
          </a:xfrm>
          <a:solidFill>
            <a:srgbClr val="FFBAB3"/>
          </a:solidFill>
        </p:grpSpPr>
        <p:grpSp>
          <p:nvGrpSpPr>
            <p:cNvPr id="4" name="Group 4"/>
            <p:cNvGrpSpPr/>
            <p:nvPr/>
          </p:nvGrpSpPr>
          <p:grpSpPr>
            <a:xfrm>
              <a:off x="0" y="0"/>
              <a:ext cx="13268465" cy="3050136"/>
              <a:chOff x="0" y="0"/>
              <a:chExt cx="2968132" cy="682310"/>
            </a:xfrm>
            <a:grpFill/>
          </p:grpSpPr>
          <p:sp>
            <p:nvSpPr>
              <p:cNvPr id="5" name="Freeform 5"/>
              <p:cNvSpPr/>
              <p:nvPr/>
            </p:nvSpPr>
            <p:spPr>
              <a:xfrm>
                <a:off x="0" y="0"/>
                <a:ext cx="2968132" cy="682310"/>
              </a:xfrm>
              <a:custGeom>
                <a:avLst/>
                <a:gdLst/>
                <a:ahLst/>
                <a:cxnLst/>
                <a:rect l="l" t="t" r="r" b="b"/>
                <a:pathLst>
                  <a:path w="2968132" h="682310">
                    <a:moveTo>
                      <a:pt x="2843672" y="682310"/>
                    </a:moveTo>
                    <a:lnTo>
                      <a:pt x="124460" y="682310"/>
                    </a:lnTo>
                    <a:cubicBezTo>
                      <a:pt x="55880" y="682310"/>
                      <a:pt x="0" y="626430"/>
                      <a:pt x="0" y="557850"/>
                    </a:cubicBezTo>
                    <a:lnTo>
                      <a:pt x="0" y="124460"/>
                    </a:lnTo>
                    <a:cubicBezTo>
                      <a:pt x="0" y="55880"/>
                      <a:pt x="55880" y="0"/>
                      <a:pt x="124460" y="0"/>
                    </a:cubicBezTo>
                    <a:lnTo>
                      <a:pt x="2843672" y="0"/>
                    </a:lnTo>
                    <a:cubicBezTo>
                      <a:pt x="2912252" y="0"/>
                      <a:pt x="2968132" y="55880"/>
                      <a:pt x="2968132" y="124460"/>
                    </a:cubicBezTo>
                    <a:lnTo>
                      <a:pt x="2968132" y="557850"/>
                    </a:lnTo>
                    <a:cubicBezTo>
                      <a:pt x="2968132" y="626430"/>
                      <a:pt x="2912252" y="682310"/>
                      <a:pt x="2843672" y="682310"/>
                    </a:cubicBezTo>
                    <a:close/>
                  </a:path>
                </a:pathLst>
              </a:custGeom>
              <a:grpFill/>
            </p:spPr>
          </p:sp>
        </p:grpSp>
        <p:sp>
          <p:nvSpPr>
            <p:cNvPr id="7" name="TextBox 7"/>
            <p:cNvSpPr txBox="1"/>
            <p:nvPr/>
          </p:nvSpPr>
          <p:spPr>
            <a:xfrm>
              <a:off x="716357" y="1349666"/>
              <a:ext cx="11299285" cy="632307"/>
            </a:xfrm>
            <a:prstGeom prst="rect">
              <a:avLst/>
            </a:prstGeom>
            <a:grpFill/>
          </p:spPr>
          <p:txBody>
            <a:bodyPr lIns="0" tIns="0" rIns="0" bIns="0" rtlCol="0" anchor="t">
              <a:spAutoFit/>
            </a:bodyPr>
            <a:lstStyle/>
            <a:p>
              <a:pPr>
                <a:lnSpc>
                  <a:spcPts val="3120"/>
                </a:lnSpc>
              </a:pPr>
              <a:endParaRPr lang="en-US" sz="2400">
                <a:solidFill>
                  <a:srgbClr val="3C4D69"/>
                </a:solidFill>
                <a:latin typeface="Varela Round"/>
              </a:endParaRPr>
            </a:p>
          </p:txBody>
        </p:sp>
      </p:grpSp>
      <p:grpSp>
        <p:nvGrpSpPr>
          <p:cNvPr id="9" name="Group 9"/>
          <p:cNvGrpSpPr/>
          <p:nvPr/>
        </p:nvGrpSpPr>
        <p:grpSpPr>
          <a:xfrm>
            <a:off x="259450" y="3916930"/>
            <a:ext cx="9951349" cy="1861391"/>
            <a:chOff x="0" y="0"/>
            <a:chExt cx="2968132" cy="682310"/>
          </a:xfrm>
          <a:solidFill>
            <a:srgbClr val="FFBAB3"/>
          </a:solidFill>
        </p:grpSpPr>
        <p:sp>
          <p:nvSpPr>
            <p:cNvPr id="10" name="Freeform 10"/>
            <p:cNvSpPr/>
            <p:nvPr/>
          </p:nvSpPr>
          <p:spPr>
            <a:xfrm>
              <a:off x="0" y="0"/>
              <a:ext cx="2968132" cy="682310"/>
            </a:xfrm>
            <a:custGeom>
              <a:avLst/>
              <a:gdLst/>
              <a:ahLst/>
              <a:cxnLst/>
              <a:rect l="l" t="t" r="r" b="b"/>
              <a:pathLst>
                <a:path w="2968132" h="682310">
                  <a:moveTo>
                    <a:pt x="2843672" y="682310"/>
                  </a:moveTo>
                  <a:lnTo>
                    <a:pt x="124460" y="682310"/>
                  </a:lnTo>
                  <a:cubicBezTo>
                    <a:pt x="55880" y="682310"/>
                    <a:pt x="0" y="626430"/>
                    <a:pt x="0" y="557850"/>
                  </a:cubicBezTo>
                  <a:lnTo>
                    <a:pt x="0" y="124460"/>
                  </a:lnTo>
                  <a:cubicBezTo>
                    <a:pt x="0" y="55880"/>
                    <a:pt x="55880" y="0"/>
                    <a:pt x="124460" y="0"/>
                  </a:cubicBezTo>
                  <a:lnTo>
                    <a:pt x="2843672" y="0"/>
                  </a:lnTo>
                  <a:cubicBezTo>
                    <a:pt x="2912252" y="0"/>
                    <a:pt x="2968132" y="55880"/>
                    <a:pt x="2968132" y="124460"/>
                  </a:cubicBezTo>
                  <a:lnTo>
                    <a:pt x="2968132" y="557850"/>
                  </a:lnTo>
                  <a:cubicBezTo>
                    <a:pt x="2968132" y="626430"/>
                    <a:pt x="2912252" y="682310"/>
                    <a:pt x="2843672" y="682310"/>
                  </a:cubicBezTo>
                  <a:close/>
                </a:path>
              </a:pathLst>
            </a:custGeom>
            <a:grpFill/>
          </p:spPr>
        </p:sp>
      </p:grpSp>
      <p:grpSp>
        <p:nvGrpSpPr>
          <p:cNvPr id="14" name="Group 14"/>
          <p:cNvGrpSpPr/>
          <p:nvPr/>
        </p:nvGrpSpPr>
        <p:grpSpPr>
          <a:xfrm>
            <a:off x="259450" y="5942735"/>
            <a:ext cx="9951349" cy="1832872"/>
            <a:chOff x="0" y="0"/>
            <a:chExt cx="2968132" cy="671856"/>
          </a:xfrm>
          <a:solidFill>
            <a:srgbClr val="FFBAB3"/>
          </a:solidFill>
        </p:grpSpPr>
        <p:sp>
          <p:nvSpPr>
            <p:cNvPr id="15" name="Freeform 15"/>
            <p:cNvSpPr/>
            <p:nvPr/>
          </p:nvSpPr>
          <p:spPr>
            <a:xfrm>
              <a:off x="0" y="0"/>
              <a:ext cx="2968132" cy="671856"/>
            </a:xfrm>
            <a:custGeom>
              <a:avLst/>
              <a:gdLst/>
              <a:ahLst/>
              <a:cxnLst/>
              <a:rect l="l" t="t" r="r" b="b"/>
              <a:pathLst>
                <a:path w="2968132" h="671856">
                  <a:moveTo>
                    <a:pt x="2843672" y="671856"/>
                  </a:moveTo>
                  <a:lnTo>
                    <a:pt x="124460" y="671856"/>
                  </a:lnTo>
                  <a:cubicBezTo>
                    <a:pt x="55880" y="671856"/>
                    <a:pt x="0" y="615976"/>
                    <a:pt x="0" y="547396"/>
                  </a:cubicBezTo>
                  <a:lnTo>
                    <a:pt x="0" y="124460"/>
                  </a:lnTo>
                  <a:cubicBezTo>
                    <a:pt x="0" y="55880"/>
                    <a:pt x="55880" y="0"/>
                    <a:pt x="124460" y="0"/>
                  </a:cubicBezTo>
                  <a:lnTo>
                    <a:pt x="2843672" y="0"/>
                  </a:lnTo>
                  <a:cubicBezTo>
                    <a:pt x="2912252" y="0"/>
                    <a:pt x="2968132" y="55880"/>
                    <a:pt x="2968132" y="124460"/>
                  </a:cubicBezTo>
                  <a:lnTo>
                    <a:pt x="2968132" y="547396"/>
                  </a:lnTo>
                  <a:cubicBezTo>
                    <a:pt x="2968132" y="615976"/>
                    <a:pt x="2912252" y="671856"/>
                    <a:pt x="2843672" y="671856"/>
                  </a:cubicBezTo>
                  <a:close/>
                </a:path>
              </a:pathLst>
            </a:custGeom>
            <a:grpFill/>
          </p:spPr>
        </p:sp>
      </p:grpSp>
      <p:sp>
        <p:nvSpPr>
          <p:cNvPr id="37" name="文本框 3">
            <a:extLst>
              <a:ext uri="{FF2B5EF4-FFF2-40B4-BE49-F238E27FC236}">
                <a16:creationId xmlns:a16="http://schemas.microsoft.com/office/drawing/2014/main" xmlns="" id="{86AEB57E-3F0A-4018-B5A8-5ED340BD3A8C}"/>
              </a:ext>
            </a:extLst>
          </p:cNvPr>
          <p:cNvSpPr txBox="1"/>
          <p:nvPr/>
        </p:nvSpPr>
        <p:spPr>
          <a:xfrm>
            <a:off x="1175784" y="2429614"/>
            <a:ext cx="8565208" cy="830997"/>
          </a:xfrm>
          <a:prstGeom prst="rect">
            <a:avLst/>
          </a:prstGeom>
          <a:noFill/>
        </p:spPr>
        <p:txBody>
          <a:bodyPr wrap="square">
            <a:spAutoFit/>
            <a:scene3d>
              <a:camera prst="orthographicFront"/>
              <a:lightRig rig="threePt" dir="t"/>
            </a:scene3d>
            <a:sp3d contourW="12700"/>
          </a:bodyPr>
          <a:lstStyle/>
          <a:p>
            <a:pPr>
              <a:defRPr/>
            </a:pPr>
            <a:r>
              <a:rPr lang="en-US" altLang="zh-CN"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rõ,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vi-VN"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phân vai</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xmlns="" id="{E8F1769D-8F65-4B50-81C7-0E3548C6511D}"/>
              </a:ext>
            </a:extLst>
          </p:cNvPr>
          <p:cNvSpPr/>
          <p:nvPr/>
        </p:nvSpPr>
        <p:spPr>
          <a:xfrm>
            <a:off x="813046" y="3944888"/>
            <a:ext cx="9090360" cy="1569660"/>
          </a:xfrm>
          <a:prstGeom prst="rect">
            <a:avLst/>
          </a:prstGeom>
        </p:spPr>
        <p:txBody>
          <a:bodyPr wrap="square">
            <a:spAutoFit/>
          </a:bodyPr>
          <a:lstStyle/>
          <a:p>
            <a:pPr algn="ctr">
              <a:defRPr/>
            </a:pP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hỏi </a:t>
            </a:r>
          </a:p>
          <a:p>
            <a:pPr algn="ctr">
              <a:defRPr/>
            </a:pP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rút</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xmlns="" id="{621CD252-1C75-4AFE-9006-402E3C56854E}"/>
              </a:ext>
            </a:extLst>
          </p:cNvPr>
          <p:cNvSpPr/>
          <p:nvPr/>
        </p:nvSpPr>
        <p:spPr>
          <a:xfrm>
            <a:off x="3207460" y="6268446"/>
            <a:ext cx="4087979" cy="830997"/>
          </a:xfrm>
          <a:prstGeom prst="rect">
            <a:avLst/>
          </a:prstGeom>
        </p:spPr>
        <p:txBody>
          <a:bodyPr wrap="none">
            <a:spAutoFit/>
          </a:bodyPr>
          <a:lstStyle/>
          <a:p>
            <a:pPr>
              <a:defRPr/>
            </a:pP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42" name="Group 14">
            <a:extLst>
              <a:ext uri="{FF2B5EF4-FFF2-40B4-BE49-F238E27FC236}">
                <a16:creationId xmlns:a16="http://schemas.microsoft.com/office/drawing/2014/main" xmlns="" id="{B7DD6834-F467-400A-9984-13B11D7CAA1A}"/>
              </a:ext>
            </a:extLst>
          </p:cNvPr>
          <p:cNvGrpSpPr/>
          <p:nvPr/>
        </p:nvGrpSpPr>
        <p:grpSpPr>
          <a:xfrm>
            <a:off x="259449" y="7882628"/>
            <a:ext cx="9951349" cy="1832872"/>
            <a:chOff x="0" y="0"/>
            <a:chExt cx="2968132" cy="671856"/>
          </a:xfrm>
          <a:solidFill>
            <a:srgbClr val="FFBAB3"/>
          </a:solidFill>
        </p:grpSpPr>
        <p:sp>
          <p:nvSpPr>
            <p:cNvPr id="43" name="Freeform 15">
              <a:extLst>
                <a:ext uri="{FF2B5EF4-FFF2-40B4-BE49-F238E27FC236}">
                  <a16:creationId xmlns:a16="http://schemas.microsoft.com/office/drawing/2014/main" xmlns="" id="{27D40CF3-F5E3-4626-8EBB-0FB5A6188488}"/>
                </a:ext>
              </a:extLst>
            </p:cNvPr>
            <p:cNvSpPr/>
            <p:nvPr/>
          </p:nvSpPr>
          <p:spPr>
            <a:xfrm>
              <a:off x="0" y="0"/>
              <a:ext cx="2968132" cy="671856"/>
            </a:xfrm>
            <a:custGeom>
              <a:avLst/>
              <a:gdLst/>
              <a:ahLst/>
              <a:cxnLst/>
              <a:rect l="l" t="t" r="r" b="b"/>
              <a:pathLst>
                <a:path w="2968132" h="671856">
                  <a:moveTo>
                    <a:pt x="2843672" y="671856"/>
                  </a:moveTo>
                  <a:lnTo>
                    <a:pt x="124460" y="671856"/>
                  </a:lnTo>
                  <a:cubicBezTo>
                    <a:pt x="55880" y="671856"/>
                    <a:pt x="0" y="615976"/>
                    <a:pt x="0" y="547396"/>
                  </a:cubicBezTo>
                  <a:lnTo>
                    <a:pt x="0" y="124460"/>
                  </a:lnTo>
                  <a:cubicBezTo>
                    <a:pt x="0" y="55880"/>
                    <a:pt x="55880" y="0"/>
                    <a:pt x="124460" y="0"/>
                  </a:cubicBezTo>
                  <a:lnTo>
                    <a:pt x="2843672" y="0"/>
                  </a:lnTo>
                  <a:cubicBezTo>
                    <a:pt x="2912252" y="0"/>
                    <a:pt x="2968132" y="55880"/>
                    <a:pt x="2968132" y="124460"/>
                  </a:cubicBezTo>
                  <a:lnTo>
                    <a:pt x="2968132" y="547396"/>
                  </a:lnTo>
                  <a:cubicBezTo>
                    <a:pt x="2968132" y="615976"/>
                    <a:pt x="2912252" y="671856"/>
                    <a:pt x="2843672" y="671856"/>
                  </a:cubicBezTo>
                  <a:close/>
                </a:path>
              </a:pathLst>
            </a:custGeom>
            <a:grpFill/>
          </p:spPr>
        </p:sp>
      </p:grpSp>
      <p:sp>
        <p:nvSpPr>
          <p:cNvPr id="40" name="Rectangle 39">
            <a:extLst>
              <a:ext uri="{FF2B5EF4-FFF2-40B4-BE49-F238E27FC236}">
                <a16:creationId xmlns:a16="http://schemas.microsoft.com/office/drawing/2014/main" xmlns="" id="{625C4847-9853-4063-92A6-6C4D81B55B70}"/>
              </a:ext>
            </a:extLst>
          </p:cNvPr>
          <p:cNvSpPr/>
          <p:nvPr/>
        </p:nvSpPr>
        <p:spPr>
          <a:xfrm>
            <a:off x="1152078" y="7903486"/>
            <a:ext cx="8884389" cy="1569660"/>
          </a:xfrm>
          <a:prstGeom prst="rect">
            <a:avLst/>
          </a:prstGeom>
        </p:spPr>
        <p:txBody>
          <a:bodyPr wrap="square">
            <a:spAutoFit/>
          </a:bodyPr>
          <a:lstStyle/>
          <a:p>
            <a:pPr algn="ctr">
              <a:defRPr/>
            </a:pPr>
            <a:r>
              <a:rPr lang="vi-VN" altLang="zh-CN" sz="4800" b="1" dirty="0">
                <a:solidFill>
                  <a:srgbClr val="002060"/>
                </a:solidFill>
                <a:effectLst>
                  <a:outerShdw blurRad="38100" dist="38100" dir="2700000" algn="tl">
                    <a:srgbClr val="000000">
                      <a:alpha val="43137"/>
                    </a:srgbClr>
                  </a:outerShdw>
                </a:effectLst>
                <a:latin typeface="+mj-lt"/>
                <a:cs typeface="Arial" panose="020B0604020202020204" pitchFamily="34" charset="0"/>
              </a:rPr>
              <a:t>Hiểu </a:t>
            </a:r>
            <a:r>
              <a:rPr lang="vi-VN"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rPr>
              <a:t>thêm về </a:t>
            </a:r>
            <a:endParaRPr lang="en-US"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endParaRPr>
          </a:p>
          <a:p>
            <a:pPr algn="ctr">
              <a:defRPr/>
            </a:pPr>
            <a:r>
              <a:rPr lang="vi-VN"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rPr>
              <a:t>lòng </a:t>
            </a:r>
            <a:r>
              <a:rPr lang="vi-VN" altLang="zh-CN" sz="4800" b="1" dirty="0">
                <a:solidFill>
                  <a:srgbClr val="002060"/>
                </a:solidFill>
                <a:effectLst>
                  <a:outerShdw blurRad="38100" dist="38100" dir="2700000" algn="tl">
                    <a:srgbClr val="000000">
                      <a:alpha val="43137"/>
                    </a:srgbClr>
                  </a:outerShdw>
                </a:effectLst>
                <a:latin typeface="+mj-lt"/>
                <a:cs typeface="Arial" panose="020B0604020202020204" pitchFamily="34" charset="0"/>
              </a:rPr>
              <a:t>yêu nước của nhân dân ta</a:t>
            </a:r>
            <a:endParaRPr lang="zh-CN" altLang="en-US" sz="4800" b="1" dirty="0">
              <a:solidFill>
                <a:srgbClr val="002060"/>
              </a:solidFill>
              <a:effectLst>
                <a:outerShdw blurRad="38100" dist="38100" dir="2700000" algn="tl">
                  <a:srgbClr val="000000">
                    <a:alpha val="43137"/>
                  </a:srgbClr>
                </a:outerShdw>
              </a:effectLst>
              <a:latin typeface="+mj-lt"/>
              <a:cs typeface="Arial" panose="020B0604020202020204" pitchFamily="34" charset="0"/>
            </a:endParaRPr>
          </a:p>
        </p:txBody>
      </p:sp>
      <p:sp>
        <p:nvSpPr>
          <p:cNvPr id="21" name="TextBox 2">
            <a:extLst>
              <a:ext uri="{FF2B5EF4-FFF2-40B4-BE49-F238E27FC236}">
                <a16:creationId xmlns:a16="http://schemas.microsoft.com/office/drawing/2014/main" xmlns="" id="{6A926625-7962-49E6-9040-B22F83A26D1D}"/>
              </a:ext>
            </a:extLst>
          </p:cNvPr>
          <p:cNvSpPr txBox="1"/>
          <p:nvPr/>
        </p:nvSpPr>
        <p:spPr>
          <a:xfrm>
            <a:off x="3913950" y="200547"/>
            <a:ext cx="9698099" cy="1243930"/>
          </a:xfrm>
          <a:prstGeom prst="rect">
            <a:avLst/>
          </a:prstGeom>
        </p:spPr>
        <p:txBody>
          <a:bodyPr wrap="square" lIns="0" tIns="0" rIns="0" bIns="0" rtlCol="0" anchor="t">
            <a:spAutoFit/>
          </a:bodyPr>
          <a:lstStyle/>
          <a:p>
            <a:pPr algn="r">
              <a:lnSpc>
                <a:spcPts val="9720"/>
              </a:lnSpc>
            </a:pPr>
            <a:r>
              <a:rPr lang="en-US" sz="8100">
                <a:ln>
                  <a:solidFill>
                    <a:srgbClr val="013B32"/>
                  </a:solidFill>
                </a:ln>
                <a:solidFill>
                  <a:srgbClr val="3087CE"/>
                </a:solidFill>
                <a:latin typeface="UVN Thay Giao Nang" panose="02090805050506020203" pitchFamily="18" charset="0"/>
              </a:rPr>
              <a:t>Mục tiêu bài học</a:t>
            </a:r>
          </a:p>
        </p:txBody>
      </p:sp>
      <p:pic>
        <p:nvPicPr>
          <p:cNvPr id="22" name="Picture 2" descr="Mô hình SMART là gì? Xác định mục tiêu Marketing theo SMART">
            <a:extLst>
              <a:ext uri="{FF2B5EF4-FFF2-40B4-BE49-F238E27FC236}">
                <a16:creationId xmlns:a16="http://schemas.microsoft.com/office/drawing/2014/main" xmlns="" id="{13F0C450-1222-4E64-BCE6-9CC0F30550C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50" b="93750" l="4813" r="94688">
                        <a14:foregroundMark x1="26500" y1="37188" x2="26750" y2="42708"/>
                        <a14:foregroundMark x1="72563" y1="55417" x2="78188" y2="60000"/>
                        <a14:foregroundMark x1="83188" y1="58021" x2="79938" y2="65729"/>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4762500"/>
            <a:ext cx="10061110" cy="6036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48" name="文本框 13">
            <a:extLst>
              <a:ext uri="{FF2B5EF4-FFF2-40B4-BE49-F238E27FC236}">
                <a16:creationId xmlns:a16="http://schemas.microsoft.com/office/drawing/2014/main" xmlns="" id="{010ADEEF-9D65-402E-A78B-D7A542EFC55C}"/>
              </a:ext>
            </a:extLst>
          </p:cNvPr>
          <p:cNvSpPr txBox="1"/>
          <p:nvPr/>
        </p:nvSpPr>
        <p:spPr>
          <a:xfrm>
            <a:off x="2955360" y="301704"/>
            <a:ext cx="12509815" cy="923330"/>
          </a:xfrm>
          <a:prstGeom prst="rect">
            <a:avLst/>
          </a:prstGeom>
          <a:noFill/>
        </p:spPr>
        <p:txBody>
          <a:bodyPr wrap="square" rtlCol="0">
            <a:spAutoFit/>
          </a:bodyPr>
          <a:lstStyle/>
          <a:p>
            <a:pPr algn="ctr"/>
            <a:r>
              <a:rPr lang="en-US" altLang="zh-CN" sz="5400" u="sng" err="1">
                <a:solidFill>
                  <a:srgbClr val="76B531"/>
                </a:solidFill>
                <a:effectLst>
                  <a:outerShdw blurRad="38100" dist="38100" dir="2700000" algn="tl">
                    <a:srgbClr val="000000">
                      <a:alpha val="43137"/>
                    </a:srgbClr>
                  </a:outerShdw>
                </a:effectLst>
                <a:latin typeface="UTM Hanzel" panose="02040603050506020204" pitchFamily="18" charset="0"/>
                <a:ea typeface="inpin heiti" charset="-122"/>
                <a:cs typeface="Times New Roman" panose="02020603050405020304" pitchFamily="18" charset="0"/>
              </a:rPr>
              <a:t>Tập</a:t>
            </a:r>
            <a:r>
              <a:rPr lang="en-US" altLang="zh-CN" sz="5400" u="sng">
                <a:solidFill>
                  <a:srgbClr val="76B531"/>
                </a:solidFill>
                <a:effectLst>
                  <a:outerShdw blurRad="38100" dist="38100" dir="2700000" algn="tl">
                    <a:srgbClr val="000000">
                      <a:alpha val="43137"/>
                    </a:srgbClr>
                  </a:outerShdw>
                </a:effectLst>
                <a:latin typeface="UTM Hanzel" panose="02040603050506020204" pitchFamily="18" charset="0"/>
                <a:ea typeface="inpin heiti" charset="-122"/>
                <a:cs typeface="Times New Roman" panose="02020603050405020304" pitchFamily="18" charset="0"/>
              </a:rPr>
              <a:t> đọc</a:t>
            </a:r>
            <a:endParaRPr lang="en-US" altLang="zh-CN" sz="5400" u="sng" dirty="0">
              <a:solidFill>
                <a:srgbClr val="76B531"/>
              </a:solidFill>
              <a:effectLst>
                <a:outerShdw blurRad="38100" dist="38100" dir="2700000" algn="tl">
                  <a:srgbClr val="000000">
                    <a:alpha val="43137"/>
                  </a:srgbClr>
                </a:outerShdw>
              </a:effectLst>
              <a:latin typeface="UTM Hanzel" panose="02040603050506020204" pitchFamily="18" charset="0"/>
              <a:ea typeface="inpin heiti" charset="-122"/>
              <a:cs typeface="Times New Roman" panose="02020603050405020304" pitchFamily="18" charset="0"/>
            </a:endParaRPr>
          </a:p>
        </p:txBody>
      </p:sp>
      <p:sp>
        <p:nvSpPr>
          <p:cNvPr id="49" name="文本框 13">
            <a:extLst>
              <a:ext uri="{FF2B5EF4-FFF2-40B4-BE49-F238E27FC236}">
                <a16:creationId xmlns:a16="http://schemas.microsoft.com/office/drawing/2014/main" xmlns="" id="{F395F800-4527-48FE-8078-07AB8BDAF67B}"/>
              </a:ext>
            </a:extLst>
          </p:cNvPr>
          <p:cNvSpPr txBox="1"/>
          <p:nvPr/>
        </p:nvSpPr>
        <p:spPr>
          <a:xfrm>
            <a:off x="2209800" y="876300"/>
            <a:ext cx="15219018" cy="2123658"/>
          </a:xfrm>
          <a:prstGeom prst="rect">
            <a:avLst/>
          </a:prstGeom>
          <a:noFill/>
        </p:spPr>
        <p:txBody>
          <a:bodyPr wrap="square" rtlCol="0">
            <a:spAutoFit/>
          </a:bodyPr>
          <a:lstStyle/>
          <a:p>
            <a:pPr algn="ctr"/>
            <a:r>
              <a:rPr lang="en-US" altLang="zh-CN" sz="9600" dirty="0" err="1">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Lòng</a:t>
            </a:r>
            <a:r>
              <a:rPr lang="en-US" altLang="zh-CN" sz="9600" dirty="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 </a:t>
            </a:r>
            <a:r>
              <a:rPr lang="en-US" altLang="zh-CN" sz="9600" dirty="0" err="1">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dân</a:t>
            </a:r>
            <a:r>
              <a:rPr lang="en-US" altLang="zh-CN" sz="9600" dirty="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 (</a:t>
            </a:r>
            <a:r>
              <a:rPr lang="en-US" altLang="zh-CN" sz="9600" dirty="0" err="1">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tiết</a:t>
            </a:r>
            <a:r>
              <a:rPr lang="en-US" altLang="zh-CN" sz="9600" dirty="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 1)</a:t>
            </a:r>
            <a:endParaRPr lang="vi-VN" altLang="zh-CN" sz="9600" dirty="0">
              <a:solidFill>
                <a:srgbClr val="76B531"/>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a:p>
            <a:pPr algn="r"/>
            <a:endParaRPr lang="zh-CN" altLang="en-US" sz="3200" i="1" dirty="0">
              <a:solidFill>
                <a:srgbClr val="76B531"/>
              </a:solidFill>
              <a:latin typeface="UTM A&amp;S Graceland" panose="02040603050506020204" pitchFamily="18" charset="0"/>
              <a:ea typeface="inpin heiti" charset="-122"/>
              <a:cs typeface="Times New Roman" panose="02020603050405020304" pitchFamily="18" charset="0"/>
            </a:endParaRPr>
          </a:p>
        </p:txBody>
      </p:sp>
      <p:grpSp>
        <p:nvGrpSpPr>
          <p:cNvPr id="51" name="Group 13">
            <a:extLst>
              <a:ext uri="{FF2B5EF4-FFF2-40B4-BE49-F238E27FC236}">
                <a16:creationId xmlns:a16="http://schemas.microsoft.com/office/drawing/2014/main" xmlns="" id="{1160F54A-A635-40A4-83EE-F595FD9F4A41}"/>
              </a:ext>
            </a:extLst>
          </p:cNvPr>
          <p:cNvGrpSpPr/>
          <p:nvPr/>
        </p:nvGrpSpPr>
        <p:grpSpPr>
          <a:xfrm>
            <a:off x="1468782" y="3162300"/>
            <a:ext cx="4730794" cy="4528580"/>
            <a:chOff x="0" y="0"/>
            <a:chExt cx="1600293" cy="1531890"/>
          </a:xfrm>
        </p:grpSpPr>
        <p:sp>
          <p:nvSpPr>
            <p:cNvPr id="54" name="Freeform 14">
              <a:extLst>
                <a:ext uri="{FF2B5EF4-FFF2-40B4-BE49-F238E27FC236}">
                  <a16:creationId xmlns:a16="http://schemas.microsoft.com/office/drawing/2014/main" xmlns="" id="{846EC271-66DE-4CD4-BBC0-D646F28DE74F}"/>
                </a:ext>
              </a:extLst>
            </p:cNvPr>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grpSp>
        <p:nvGrpSpPr>
          <p:cNvPr id="57" name="Group 13">
            <a:extLst>
              <a:ext uri="{FF2B5EF4-FFF2-40B4-BE49-F238E27FC236}">
                <a16:creationId xmlns:a16="http://schemas.microsoft.com/office/drawing/2014/main" xmlns="" id="{22412CB1-9EA0-4F87-BC34-316F00AA2A39}"/>
              </a:ext>
            </a:extLst>
          </p:cNvPr>
          <p:cNvGrpSpPr/>
          <p:nvPr/>
        </p:nvGrpSpPr>
        <p:grpSpPr>
          <a:xfrm>
            <a:off x="12678569" y="7887221"/>
            <a:ext cx="4730794" cy="2399779"/>
            <a:chOff x="0" y="0"/>
            <a:chExt cx="1600293" cy="1531890"/>
          </a:xfrm>
          <a:solidFill>
            <a:srgbClr val="84653C"/>
          </a:solidFill>
        </p:grpSpPr>
        <p:sp>
          <p:nvSpPr>
            <p:cNvPr id="58" name="Freeform 14">
              <a:extLst>
                <a:ext uri="{FF2B5EF4-FFF2-40B4-BE49-F238E27FC236}">
                  <a16:creationId xmlns:a16="http://schemas.microsoft.com/office/drawing/2014/main" xmlns="" id="{4175623C-CD43-4D45-934D-EEF407A4F97C}"/>
                </a:ext>
              </a:extLst>
            </p:cNvPr>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grpFill/>
          </p:spPr>
        </p:sp>
      </p:grpSp>
      <p:grpSp>
        <p:nvGrpSpPr>
          <p:cNvPr id="55" name="Group 13">
            <a:extLst>
              <a:ext uri="{FF2B5EF4-FFF2-40B4-BE49-F238E27FC236}">
                <a16:creationId xmlns:a16="http://schemas.microsoft.com/office/drawing/2014/main" xmlns="" id="{AA4F5C68-5579-4F2D-A55D-009D2634BEAA}"/>
              </a:ext>
            </a:extLst>
          </p:cNvPr>
          <p:cNvGrpSpPr/>
          <p:nvPr/>
        </p:nvGrpSpPr>
        <p:grpSpPr>
          <a:xfrm>
            <a:off x="304800" y="6518412"/>
            <a:ext cx="2825794" cy="3077468"/>
            <a:chOff x="0" y="0"/>
            <a:chExt cx="1600293" cy="1531890"/>
          </a:xfrm>
          <a:solidFill>
            <a:srgbClr val="92D050"/>
          </a:solidFill>
        </p:grpSpPr>
        <p:sp>
          <p:nvSpPr>
            <p:cNvPr id="56" name="Freeform 14">
              <a:extLst>
                <a:ext uri="{FF2B5EF4-FFF2-40B4-BE49-F238E27FC236}">
                  <a16:creationId xmlns:a16="http://schemas.microsoft.com/office/drawing/2014/main" xmlns="" id="{D01C5959-62B4-4DBE-96A6-12BCB3D856E1}"/>
                </a:ext>
              </a:extLst>
            </p:cNvPr>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grpFill/>
          </p:spPr>
        </p:sp>
      </p:grpSp>
      <p:pic>
        <p:nvPicPr>
          <p:cNvPr id="1026" name="Picture 2" descr="Lòng dân (trang 24) - Tiếng Việt 5 tập 1">
            <a:extLst>
              <a:ext uri="{FF2B5EF4-FFF2-40B4-BE49-F238E27FC236}">
                <a16:creationId xmlns:a16="http://schemas.microsoft.com/office/drawing/2014/main" xmlns="" id="{4121B86B-4515-4625-A7A4-24F8D6C6B8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
          <a:stretch/>
        </p:blipFill>
        <p:spPr bwMode="auto">
          <a:xfrm>
            <a:off x="4953000" y="3539312"/>
            <a:ext cx="8991600" cy="6747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0" name="文本框 13">
            <a:extLst>
              <a:ext uri="{FF2B5EF4-FFF2-40B4-BE49-F238E27FC236}">
                <a16:creationId xmlns:a16="http://schemas.microsoft.com/office/drawing/2014/main" xmlns="" id="{7C9C0A2A-E267-4AF6-BD6E-55867A4F165F}"/>
              </a:ext>
            </a:extLst>
          </p:cNvPr>
          <p:cNvSpPr txBox="1"/>
          <p:nvPr/>
        </p:nvSpPr>
        <p:spPr>
          <a:xfrm>
            <a:off x="6019800" y="2346305"/>
            <a:ext cx="12509815" cy="769441"/>
          </a:xfrm>
          <a:prstGeom prst="rect">
            <a:avLst/>
          </a:prstGeom>
          <a:noFill/>
        </p:spPr>
        <p:txBody>
          <a:bodyPr wrap="square" rtlCol="0">
            <a:spAutoFit/>
          </a:bodyPr>
          <a:lstStyle/>
          <a:p>
            <a:pPr algn="ctr"/>
            <a:r>
              <a:rPr lang="en-US" altLang="zh-CN" sz="440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Theo Nguyễn Văn Xe</a:t>
            </a:r>
            <a:endParaRPr lang="en-US" altLang="zh-CN" sz="4400" dirty="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8"/>
                                        </p:tgtEl>
                                        <p:attrNameLst>
                                          <p:attrName>ppt_y</p:attrName>
                                        </p:attrNameLst>
                                      </p:cBhvr>
                                      <p:tavLst>
                                        <p:tav tm="0">
                                          <p:val>
                                            <p:strVal val="#ppt_y"/>
                                          </p:val>
                                        </p:tav>
                                        <p:tav tm="100000">
                                          <p:val>
                                            <p:strVal val="#ppt_y"/>
                                          </p:val>
                                        </p:tav>
                                      </p:tavLst>
                                    </p:anim>
                                    <p:anim calcmode="lin" valueType="num">
                                      <p:cBhvr>
                                        <p:cTn id="9"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9"/>
                                        </p:tgtEl>
                                        <p:attrNameLst>
                                          <p:attrName>ppt_y</p:attrName>
                                        </p:attrNameLst>
                                      </p:cBhvr>
                                      <p:tavLst>
                                        <p:tav tm="0">
                                          <p:val>
                                            <p:strVal val="#ppt_y"/>
                                          </p:val>
                                        </p:tav>
                                        <p:tav tm="100000">
                                          <p:val>
                                            <p:strVal val="#ppt_y"/>
                                          </p:val>
                                        </p:tav>
                                      </p:tavLst>
                                    </p:anim>
                                    <p:anim calcmode="lin" valueType="num">
                                      <p:cBhvr>
                                        <p:cTn id="18"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0"/>
                                        </p:tgtEl>
                                        <p:attrNameLst>
                                          <p:attrName>style.visibility</p:attrName>
                                        </p:attrNameLst>
                                      </p:cBhvr>
                                      <p:to>
                                        <p:strVal val="visible"/>
                                      </p:to>
                                    </p:set>
                                    <p:anim calcmode="lin" valueType="num">
                                      <p:cBhvr>
                                        <p:cTn id="25"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0"/>
                                        </p:tgtEl>
                                        <p:attrNameLst>
                                          <p:attrName>ppt_y</p:attrName>
                                        </p:attrNameLst>
                                      </p:cBhvr>
                                      <p:tavLst>
                                        <p:tav tm="0">
                                          <p:val>
                                            <p:strVal val="#ppt_y"/>
                                          </p:val>
                                        </p:tav>
                                        <p:tav tm="100000">
                                          <p:val>
                                            <p:strVal val="#ppt_y"/>
                                          </p:val>
                                        </p:tav>
                                      </p:tavLst>
                                    </p:anim>
                                    <p:anim calcmode="lin" valueType="num">
                                      <p:cBhvr>
                                        <p:cTn id="27"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wipe(down)">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13" name="AutoShape 13"/>
          <p:cNvSpPr/>
          <p:nvPr/>
        </p:nvSpPr>
        <p:spPr>
          <a:xfrm>
            <a:off x="0" y="8808068"/>
            <a:ext cx="18288000" cy="1478932"/>
          </a:xfrm>
          <a:prstGeom prst="rect">
            <a:avLst/>
          </a:prstGeom>
          <a:solidFill>
            <a:srgbClr val="84653C"/>
          </a:solidFill>
        </p:spPr>
      </p:sp>
      <p:grpSp>
        <p:nvGrpSpPr>
          <p:cNvPr id="6" name="Group 5">
            <a:extLst>
              <a:ext uri="{FF2B5EF4-FFF2-40B4-BE49-F238E27FC236}">
                <a16:creationId xmlns:a16="http://schemas.microsoft.com/office/drawing/2014/main" xmlns="" id="{83BEF3FE-BEA5-4920-AD11-DD1540B97CF3}"/>
              </a:ext>
            </a:extLst>
          </p:cNvPr>
          <p:cNvGrpSpPr/>
          <p:nvPr/>
        </p:nvGrpSpPr>
        <p:grpSpPr>
          <a:xfrm>
            <a:off x="3827461" y="2019834"/>
            <a:ext cx="12936540" cy="2056866"/>
            <a:chOff x="3827461" y="2019834"/>
            <a:chExt cx="12936540" cy="2056866"/>
          </a:xfrm>
        </p:grpSpPr>
        <p:grpSp>
          <p:nvGrpSpPr>
            <p:cNvPr id="2" name="Group 2"/>
            <p:cNvGrpSpPr/>
            <p:nvPr/>
          </p:nvGrpSpPr>
          <p:grpSpPr>
            <a:xfrm>
              <a:off x="3827461" y="2019834"/>
              <a:ext cx="2649539" cy="2056866"/>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5" name="TextBox 5"/>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24" name="Group 2">
              <a:extLst>
                <a:ext uri="{FF2B5EF4-FFF2-40B4-BE49-F238E27FC236}">
                  <a16:creationId xmlns:a16="http://schemas.microsoft.com/office/drawing/2014/main" xmlns="" id="{2DEFEFEE-55A5-438D-851C-9C65DBD09492}"/>
                </a:ext>
              </a:extLst>
            </p:cNvPr>
            <p:cNvGrpSpPr/>
            <p:nvPr/>
          </p:nvGrpSpPr>
          <p:grpSpPr>
            <a:xfrm>
              <a:off x="6721668" y="2019834"/>
              <a:ext cx="10042333" cy="2056866"/>
              <a:chOff x="0" y="0"/>
              <a:chExt cx="8543362" cy="5110089"/>
            </a:xfrm>
          </p:grpSpPr>
          <p:grpSp>
            <p:nvGrpSpPr>
              <p:cNvPr id="25" name="Group 3">
                <a:extLst>
                  <a:ext uri="{FF2B5EF4-FFF2-40B4-BE49-F238E27FC236}">
                    <a16:creationId xmlns:a16="http://schemas.microsoft.com/office/drawing/2014/main" xmlns="" id="{C2BCD251-5B68-4AFD-86D9-4172A8186075}"/>
                  </a:ext>
                </a:extLst>
              </p:cNvPr>
              <p:cNvGrpSpPr/>
              <p:nvPr/>
            </p:nvGrpSpPr>
            <p:grpSpPr>
              <a:xfrm>
                <a:off x="0" y="0"/>
                <a:ext cx="8543362" cy="5110089"/>
                <a:chOff x="0" y="0"/>
                <a:chExt cx="2167483" cy="1296448"/>
              </a:xfrm>
            </p:grpSpPr>
            <p:sp>
              <p:nvSpPr>
                <p:cNvPr id="27" name="Freeform 4">
                  <a:extLst>
                    <a:ext uri="{FF2B5EF4-FFF2-40B4-BE49-F238E27FC236}">
                      <a16:creationId xmlns:a16="http://schemas.microsoft.com/office/drawing/2014/main" xmlns="" id="{3C56C31A-F6C0-4991-8D47-7F640D50D242}"/>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26" name="TextBox 5">
                <a:extLst>
                  <a:ext uri="{FF2B5EF4-FFF2-40B4-BE49-F238E27FC236}">
                    <a16:creationId xmlns:a16="http://schemas.microsoft.com/office/drawing/2014/main" xmlns="" id="{AFD8B4AA-6CED-4CA6-93C3-9D9628B8A212}"/>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6" name="TextBox 35">
              <a:extLst>
                <a:ext uri="{FF2B5EF4-FFF2-40B4-BE49-F238E27FC236}">
                  <a16:creationId xmlns:a16="http://schemas.microsoft.com/office/drawing/2014/main" xmlns="" id="{51501AEF-A38A-4A98-A37C-73678B30A8D5}"/>
                </a:ext>
              </a:extLst>
            </p:cNvPr>
            <p:cNvSpPr txBox="1"/>
            <p:nvPr/>
          </p:nvSpPr>
          <p:spPr>
            <a:xfrm>
              <a:off x="3958073" y="2687369"/>
              <a:ext cx="2388310" cy="1077218"/>
            </a:xfrm>
            <a:prstGeom prst="rect">
              <a:avLst/>
            </a:prstGeom>
            <a:noFill/>
          </p:spPr>
          <p:txBody>
            <a:bodyPr wrap="square" rtlCol="0">
              <a:spAutoFit/>
            </a:bodyPr>
            <a:lstStyle/>
            <a:p>
              <a:pPr algn="ct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Cai</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lính</a:t>
              </a:r>
              <a:endParaRPr lang="vi-VN"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 name="文本框 47">
              <a:extLst>
                <a:ext uri="{FF2B5EF4-FFF2-40B4-BE49-F238E27FC236}">
                  <a16:creationId xmlns:a16="http://schemas.microsoft.com/office/drawing/2014/main" xmlns="" id="{0968C47F-2BEC-43B0-B01D-8121974E04FB}"/>
                </a:ext>
              </a:extLst>
            </p:cNvPr>
            <p:cNvSpPr txBox="1">
              <a:spLocks noChangeArrowheads="1"/>
            </p:cNvSpPr>
            <p:nvPr/>
          </p:nvSpPr>
          <p:spPr bwMode="auto">
            <a:xfrm>
              <a:off x="6817600" y="2729886"/>
              <a:ext cx="62665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vi-VN"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ống </a:t>
              </a:r>
              <a:r>
                <a:rPr lang="vi-VN"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hách, xấc xược</a:t>
              </a:r>
              <a:endParaRPr lang="zh-CN" alt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grpSp>
        <p:nvGrpSpPr>
          <p:cNvPr id="7" name="Group 6">
            <a:extLst>
              <a:ext uri="{FF2B5EF4-FFF2-40B4-BE49-F238E27FC236}">
                <a16:creationId xmlns:a16="http://schemas.microsoft.com/office/drawing/2014/main" xmlns="" id="{D5E08781-E618-46DA-86A7-3F322F7DCD2A}"/>
              </a:ext>
            </a:extLst>
          </p:cNvPr>
          <p:cNvGrpSpPr/>
          <p:nvPr/>
        </p:nvGrpSpPr>
        <p:grpSpPr>
          <a:xfrm>
            <a:off x="2913710" y="4245311"/>
            <a:ext cx="13850290" cy="2056866"/>
            <a:chOff x="2913710" y="4245311"/>
            <a:chExt cx="13850290" cy="2056866"/>
          </a:xfrm>
        </p:grpSpPr>
        <p:grpSp>
          <p:nvGrpSpPr>
            <p:cNvPr id="16" name="Group 2">
              <a:extLst>
                <a:ext uri="{FF2B5EF4-FFF2-40B4-BE49-F238E27FC236}">
                  <a16:creationId xmlns:a16="http://schemas.microsoft.com/office/drawing/2014/main" xmlns="" id="{FC870272-9288-412F-9F85-667F2C86B471}"/>
                </a:ext>
              </a:extLst>
            </p:cNvPr>
            <p:cNvGrpSpPr/>
            <p:nvPr/>
          </p:nvGrpSpPr>
          <p:grpSpPr>
            <a:xfrm>
              <a:off x="3827460" y="4245311"/>
              <a:ext cx="2649539" cy="2056866"/>
              <a:chOff x="0" y="0"/>
              <a:chExt cx="8543362" cy="5110089"/>
            </a:xfrm>
          </p:grpSpPr>
          <p:grpSp>
            <p:nvGrpSpPr>
              <p:cNvPr id="17" name="Group 3">
                <a:extLst>
                  <a:ext uri="{FF2B5EF4-FFF2-40B4-BE49-F238E27FC236}">
                    <a16:creationId xmlns:a16="http://schemas.microsoft.com/office/drawing/2014/main" xmlns="" id="{B31C8351-E97A-4C78-BE56-F7F3C01495BB}"/>
                  </a:ext>
                </a:extLst>
              </p:cNvPr>
              <p:cNvGrpSpPr/>
              <p:nvPr/>
            </p:nvGrpSpPr>
            <p:grpSpPr>
              <a:xfrm>
                <a:off x="0" y="0"/>
                <a:ext cx="8543362" cy="5110089"/>
                <a:chOff x="0" y="0"/>
                <a:chExt cx="2167483" cy="1296448"/>
              </a:xfrm>
            </p:grpSpPr>
            <p:sp>
              <p:nvSpPr>
                <p:cNvPr id="19" name="Freeform 4">
                  <a:extLst>
                    <a:ext uri="{FF2B5EF4-FFF2-40B4-BE49-F238E27FC236}">
                      <a16:creationId xmlns:a16="http://schemas.microsoft.com/office/drawing/2014/main" xmlns="" id="{7B81F097-2272-4F57-A09F-487A0C3F36A1}"/>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18" name="TextBox 5">
                <a:extLst>
                  <a:ext uri="{FF2B5EF4-FFF2-40B4-BE49-F238E27FC236}">
                    <a16:creationId xmlns:a16="http://schemas.microsoft.com/office/drawing/2014/main" xmlns="" id="{3A024AFF-C3E9-4CEE-B43D-2CB4E632D060}"/>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28" name="Group 2">
              <a:extLst>
                <a:ext uri="{FF2B5EF4-FFF2-40B4-BE49-F238E27FC236}">
                  <a16:creationId xmlns:a16="http://schemas.microsoft.com/office/drawing/2014/main" xmlns="" id="{59388FE8-6E48-48C6-9E39-DA5984B88640}"/>
                </a:ext>
              </a:extLst>
            </p:cNvPr>
            <p:cNvGrpSpPr/>
            <p:nvPr/>
          </p:nvGrpSpPr>
          <p:grpSpPr>
            <a:xfrm>
              <a:off x="6721667" y="4245311"/>
              <a:ext cx="10042333" cy="2056866"/>
              <a:chOff x="0" y="0"/>
              <a:chExt cx="8543362" cy="5110089"/>
            </a:xfrm>
          </p:grpSpPr>
          <p:grpSp>
            <p:nvGrpSpPr>
              <p:cNvPr id="29" name="Group 3">
                <a:extLst>
                  <a:ext uri="{FF2B5EF4-FFF2-40B4-BE49-F238E27FC236}">
                    <a16:creationId xmlns:a16="http://schemas.microsoft.com/office/drawing/2014/main" xmlns="" id="{25D504D6-F05C-4A38-B333-DE15777E7782}"/>
                  </a:ext>
                </a:extLst>
              </p:cNvPr>
              <p:cNvGrpSpPr/>
              <p:nvPr/>
            </p:nvGrpSpPr>
            <p:grpSpPr>
              <a:xfrm>
                <a:off x="0" y="0"/>
                <a:ext cx="8543362" cy="5110089"/>
                <a:chOff x="0" y="0"/>
                <a:chExt cx="2167483" cy="1296448"/>
              </a:xfrm>
            </p:grpSpPr>
            <p:sp>
              <p:nvSpPr>
                <p:cNvPr id="31" name="Freeform 4">
                  <a:extLst>
                    <a:ext uri="{FF2B5EF4-FFF2-40B4-BE49-F238E27FC236}">
                      <a16:creationId xmlns:a16="http://schemas.microsoft.com/office/drawing/2014/main" xmlns="" id="{92CC4D70-97AE-4103-BBC3-7301C37CB759}"/>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30" name="TextBox 5">
                <a:extLst>
                  <a:ext uri="{FF2B5EF4-FFF2-40B4-BE49-F238E27FC236}">
                    <a16:creationId xmlns:a16="http://schemas.microsoft.com/office/drawing/2014/main" xmlns="" id="{A6AF470D-FA69-4B6B-9F33-D4892984C296}"/>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8" name="TextBox 37">
              <a:extLst>
                <a:ext uri="{FF2B5EF4-FFF2-40B4-BE49-F238E27FC236}">
                  <a16:creationId xmlns:a16="http://schemas.microsoft.com/office/drawing/2014/main" xmlns="" id="{E189FAB3-94C6-464F-BE19-51D93171142D}"/>
                </a:ext>
              </a:extLst>
            </p:cNvPr>
            <p:cNvSpPr txBox="1"/>
            <p:nvPr/>
          </p:nvSpPr>
          <p:spPr>
            <a:xfrm>
              <a:off x="2913710" y="4969899"/>
              <a:ext cx="4477037" cy="584775"/>
            </a:xfrm>
            <a:prstGeom prst="rect">
              <a:avLst/>
            </a:prstGeom>
            <a:noFill/>
          </p:spPr>
          <p:txBody>
            <a:bodyPr wrap="square" rtlCol="0">
              <a:spAutoFit/>
            </a:bodyPr>
            <a:lstStyle/>
            <a:p>
              <a:pPr algn="ct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Dì</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3200" b="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40" name="文本框 45">
              <a:extLst>
                <a:ext uri="{FF2B5EF4-FFF2-40B4-BE49-F238E27FC236}">
                  <a16:creationId xmlns:a16="http://schemas.microsoft.com/office/drawing/2014/main" xmlns="" id="{41721CC6-D647-47EE-B180-9D2C3666DE1F}"/>
                </a:ext>
              </a:extLst>
            </p:cNvPr>
            <p:cNvSpPr txBox="1">
              <a:spLocks noChangeArrowheads="1"/>
            </p:cNvSpPr>
            <p:nvPr/>
          </p:nvSpPr>
          <p:spPr bwMode="auto">
            <a:xfrm>
              <a:off x="6817600" y="4469664"/>
              <a:ext cx="98504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vi-VN"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oạn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00000"/>
                </a:lnSpc>
                <a:spcBef>
                  <a:spcPct val="0"/>
                </a:spcBef>
                <a:buNone/>
              </a:pP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khéo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đò</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than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vãn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trói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nghẹn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trăn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trối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dọa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chết</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xmlns="" id="{751B36B5-463A-406D-9FCD-88D9D23460F1}"/>
              </a:ext>
            </a:extLst>
          </p:cNvPr>
          <p:cNvGrpSpPr/>
          <p:nvPr/>
        </p:nvGrpSpPr>
        <p:grpSpPr>
          <a:xfrm>
            <a:off x="3827460" y="6542957"/>
            <a:ext cx="12936540" cy="2056866"/>
            <a:chOff x="3827460" y="6542957"/>
            <a:chExt cx="12936540" cy="2056866"/>
          </a:xfrm>
        </p:grpSpPr>
        <p:grpSp>
          <p:nvGrpSpPr>
            <p:cNvPr id="20" name="Group 2">
              <a:extLst>
                <a:ext uri="{FF2B5EF4-FFF2-40B4-BE49-F238E27FC236}">
                  <a16:creationId xmlns:a16="http://schemas.microsoft.com/office/drawing/2014/main" xmlns="" id="{D6B59C42-DCF6-4DF3-8750-232565185511}"/>
                </a:ext>
              </a:extLst>
            </p:cNvPr>
            <p:cNvGrpSpPr/>
            <p:nvPr/>
          </p:nvGrpSpPr>
          <p:grpSpPr>
            <a:xfrm>
              <a:off x="3827460" y="6542957"/>
              <a:ext cx="2649539" cy="2056866"/>
              <a:chOff x="0" y="0"/>
              <a:chExt cx="8543362" cy="5110089"/>
            </a:xfrm>
          </p:grpSpPr>
          <p:grpSp>
            <p:nvGrpSpPr>
              <p:cNvPr id="21" name="Group 3">
                <a:extLst>
                  <a:ext uri="{FF2B5EF4-FFF2-40B4-BE49-F238E27FC236}">
                    <a16:creationId xmlns:a16="http://schemas.microsoft.com/office/drawing/2014/main" xmlns="" id="{8B9291B9-3672-4F63-A550-564D1860CDCB}"/>
                  </a:ext>
                </a:extLst>
              </p:cNvPr>
              <p:cNvGrpSpPr/>
              <p:nvPr/>
            </p:nvGrpSpPr>
            <p:grpSpPr>
              <a:xfrm>
                <a:off x="0" y="0"/>
                <a:ext cx="8543362" cy="5110089"/>
                <a:chOff x="0" y="0"/>
                <a:chExt cx="2167483" cy="1296448"/>
              </a:xfrm>
            </p:grpSpPr>
            <p:sp>
              <p:nvSpPr>
                <p:cNvPr id="23" name="Freeform 4">
                  <a:extLst>
                    <a:ext uri="{FF2B5EF4-FFF2-40B4-BE49-F238E27FC236}">
                      <a16:creationId xmlns:a16="http://schemas.microsoft.com/office/drawing/2014/main" xmlns="" id="{7B149387-88E4-4954-A2B8-5276EFB5D848}"/>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22" name="TextBox 5">
                <a:extLst>
                  <a:ext uri="{FF2B5EF4-FFF2-40B4-BE49-F238E27FC236}">
                    <a16:creationId xmlns:a16="http://schemas.microsoft.com/office/drawing/2014/main" xmlns="" id="{A18CF63A-CA83-45C7-B1AB-D30B8647245D}"/>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32" name="Group 2">
              <a:extLst>
                <a:ext uri="{FF2B5EF4-FFF2-40B4-BE49-F238E27FC236}">
                  <a16:creationId xmlns:a16="http://schemas.microsoft.com/office/drawing/2014/main" xmlns="" id="{87246923-4566-404D-B1F4-AA5B4963A9AD}"/>
                </a:ext>
              </a:extLst>
            </p:cNvPr>
            <p:cNvGrpSpPr/>
            <p:nvPr/>
          </p:nvGrpSpPr>
          <p:grpSpPr>
            <a:xfrm>
              <a:off x="6721667" y="6542957"/>
              <a:ext cx="10042333" cy="2056866"/>
              <a:chOff x="0" y="0"/>
              <a:chExt cx="8543362" cy="5110089"/>
            </a:xfrm>
          </p:grpSpPr>
          <p:grpSp>
            <p:nvGrpSpPr>
              <p:cNvPr id="33" name="Group 3">
                <a:extLst>
                  <a:ext uri="{FF2B5EF4-FFF2-40B4-BE49-F238E27FC236}">
                    <a16:creationId xmlns:a16="http://schemas.microsoft.com/office/drawing/2014/main" xmlns="" id="{DB4E0B83-0292-4C87-8E1F-E903F227D5E0}"/>
                  </a:ext>
                </a:extLst>
              </p:cNvPr>
              <p:cNvGrpSpPr/>
              <p:nvPr/>
            </p:nvGrpSpPr>
            <p:grpSpPr>
              <a:xfrm>
                <a:off x="0" y="0"/>
                <a:ext cx="8543362" cy="5110089"/>
                <a:chOff x="0" y="0"/>
                <a:chExt cx="2167483" cy="1296448"/>
              </a:xfrm>
            </p:grpSpPr>
            <p:sp>
              <p:nvSpPr>
                <p:cNvPr id="35" name="Freeform 4">
                  <a:extLst>
                    <a:ext uri="{FF2B5EF4-FFF2-40B4-BE49-F238E27FC236}">
                      <a16:creationId xmlns:a16="http://schemas.microsoft.com/office/drawing/2014/main" xmlns="" id="{F2A89301-21D4-4753-9090-65A7562FF4BE}"/>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34" name="TextBox 5">
                <a:extLst>
                  <a:ext uri="{FF2B5EF4-FFF2-40B4-BE49-F238E27FC236}">
                    <a16:creationId xmlns:a16="http://schemas.microsoft.com/office/drawing/2014/main" xmlns="" id="{16FADCEA-A4EE-46DE-93D8-5AA7DAA01213}"/>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9" name="TextBox 38">
              <a:extLst>
                <a:ext uri="{FF2B5EF4-FFF2-40B4-BE49-F238E27FC236}">
                  <a16:creationId xmlns:a16="http://schemas.microsoft.com/office/drawing/2014/main" xmlns="" id="{1AF789B8-B1F0-46E0-89AB-16B6200BEE38}"/>
                </a:ext>
              </a:extLst>
            </p:cNvPr>
            <p:cNvSpPr txBox="1"/>
            <p:nvPr/>
          </p:nvSpPr>
          <p:spPr>
            <a:xfrm>
              <a:off x="4385895" y="7120838"/>
              <a:ext cx="1400198" cy="584775"/>
            </a:xfrm>
            <a:prstGeom prst="rect">
              <a:avLst/>
            </a:prstGeom>
            <a:noFill/>
          </p:spPr>
          <p:txBody>
            <a:bodyPr wrap="square" rtlCol="0">
              <a:spAutoFit/>
            </a:bodyPr>
            <a:lstStyle/>
            <a:p>
              <a:pPr algn="ct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t>
              </a:r>
            </a:p>
          </p:txBody>
        </p:sp>
        <p:sp>
          <p:nvSpPr>
            <p:cNvPr id="41" name="文本框 46">
              <a:extLst>
                <a:ext uri="{FF2B5EF4-FFF2-40B4-BE49-F238E27FC236}">
                  <a16:creationId xmlns:a16="http://schemas.microsoft.com/office/drawing/2014/main" xmlns="" id="{077C1972-F2FF-48FA-875C-B0338BA64C45}"/>
                </a:ext>
              </a:extLst>
            </p:cNvPr>
            <p:cNvSpPr txBox="1">
              <a:spLocks noChangeArrowheads="1"/>
            </p:cNvSpPr>
            <p:nvPr/>
          </p:nvSpPr>
          <p:spPr bwMode="auto">
            <a:xfrm>
              <a:off x="6920248" y="6905498"/>
              <a:ext cx="98437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r>
                <a:rPr lang="en-US" sz="32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iọng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trẻ</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đang</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khóc</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vờ</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lừa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bọn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giặc</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vừa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má</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grpSp>
        <p:nvGrpSpPr>
          <p:cNvPr id="43" name="Group 42">
            <a:extLst>
              <a:ext uri="{FF2B5EF4-FFF2-40B4-BE49-F238E27FC236}">
                <a16:creationId xmlns:a16="http://schemas.microsoft.com/office/drawing/2014/main" xmlns="" id="{5ED0D31B-62A2-4CFA-8C40-FC4045849B07}"/>
              </a:ext>
            </a:extLst>
          </p:cNvPr>
          <p:cNvGrpSpPr/>
          <p:nvPr/>
        </p:nvGrpSpPr>
        <p:grpSpPr>
          <a:xfrm>
            <a:off x="-593800" y="2514600"/>
            <a:ext cx="5248275" cy="7772400"/>
            <a:chOff x="-593800" y="2514600"/>
            <a:chExt cx="5248275" cy="7772400"/>
          </a:xfrm>
        </p:grpSpPr>
        <p:pic>
          <p:nvPicPr>
            <p:cNvPr id="44" name="Picture 4" descr="Thanh Ma&amp;#39;s Art: Vietnamese Traditional Female Costumes">
              <a:extLst>
                <a:ext uri="{FF2B5EF4-FFF2-40B4-BE49-F238E27FC236}">
                  <a16:creationId xmlns:a16="http://schemas.microsoft.com/office/drawing/2014/main" xmlns="" id="{4E8A5040-0E1D-43DA-883B-0946FEAECE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Que chỉ bảng (teaching stick) đầu inox (dài 1m) - KKstore">
              <a:extLst>
                <a:ext uri="{FF2B5EF4-FFF2-40B4-BE49-F238E27FC236}">
                  <a16:creationId xmlns:a16="http://schemas.microsoft.com/office/drawing/2014/main" xmlns="" id="{109D2D1F-3E82-4B37-8905-EFF609B288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12">
            <a:extLst>
              <a:ext uri="{FF2B5EF4-FFF2-40B4-BE49-F238E27FC236}">
                <a16:creationId xmlns:a16="http://schemas.microsoft.com/office/drawing/2014/main" xmlns="" id="{D3E3BCFE-9912-4D8D-BA08-5F647E21FE1F}"/>
              </a:ext>
            </a:extLst>
          </p:cNvPr>
          <p:cNvSpPr txBox="1"/>
          <p:nvPr/>
        </p:nvSpPr>
        <p:spPr>
          <a:xfrm>
            <a:off x="2887770" y="334356"/>
            <a:ext cx="14545726" cy="1384995"/>
          </a:xfrm>
          <a:prstGeom prst="rect">
            <a:avLst/>
          </a:prstGeom>
        </p:spPr>
        <p:txBody>
          <a:bodyPr wrap="square" lIns="0" tIns="0" rIns="0" bIns="0" rtlCol="0" anchor="t">
            <a:spAutoFit/>
          </a:bodyPr>
          <a:lstStyle/>
          <a:p>
            <a:pPr>
              <a:lnSpc>
                <a:spcPts val="10800"/>
              </a:lnSpc>
            </a:pPr>
            <a:r>
              <a:rPr lang="en-US" sz="9000">
                <a:solidFill>
                  <a:srgbClr val="000000"/>
                </a:solidFill>
                <a:latin typeface="UVN Thoi Nay Nang" panose="02020903060505020304" pitchFamily="18" charset="0"/>
              </a:rPr>
              <a:t>Giọng đọc các nhân vật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80">
                                          <p:stCondLst>
                                            <p:cond delay="0"/>
                                          </p:stCondLst>
                                        </p:cTn>
                                        <p:tgtEl>
                                          <p:spTgt spid="46"/>
                                        </p:tgtEl>
                                      </p:cBhvr>
                                    </p:animEffect>
                                    <p:anim calcmode="lin" valueType="num">
                                      <p:cBhvr>
                                        <p:cTn id="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3" dur="26">
                                          <p:stCondLst>
                                            <p:cond delay="650"/>
                                          </p:stCondLst>
                                        </p:cTn>
                                        <p:tgtEl>
                                          <p:spTgt spid="46"/>
                                        </p:tgtEl>
                                      </p:cBhvr>
                                      <p:to x="100000" y="60000"/>
                                    </p:animScale>
                                    <p:animScale>
                                      <p:cBhvr>
                                        <p:cTn id="14" dur="166" decel="50000">
                                          <p:stCondLst>
                                            <p:cond delay="676"/>
                                          </p:stCondLst>
                                        </p:cTn>
                                        <p:tgtEl>
                                          <p:spTgt spid="46"/>
                                        </p:tgtEl>
                                      </p:cBhvr>
                                      <p:to x="100000" y="100000"/>
                                    </p:animScale>
                                    <p:animScale>
                                      <p:cBhvr>
                                        <p:cTn id="15" dur="26">
                                          <p:stCondLst>
                                            <p:cond delay="1312"/>
                                          </p:stCondLst>
                                        </p:cTn>
                                        <p:tgtEl>
                                          <p:spTgt spid="46"/>
                                        </p:tgtEl>
                                      </p:cBhvr>
                                      <p:to x="100000" y="80000"/>
                                    </p:animScale>
                                    <p:animScale>
                                      <p:cBhvr>
                                        <p:cTn id="16" dur="166" decel="50000">
                                          <p:stCondLst>
                                            <p:cond delay="1338"/>
                                          </p:stCondLst>
                                        </p:cTn>
                                        <p:tgtEl>
                                          <p:spTgt spid="46"/>
                                        </p:tgtEl>
                                      </p:cBhvr>
                                      <p:to x="100000" y="100000"/>
                                    </p:animScale>
                                    <p:animScale>
                                      <p:cBhvr>
                                        <p:cTn id="17" dur="26">
                                          <p:stCondLst>
                                            <p:cond delay="1642"/>
                                          </p:stCondLst>
                                        </p:cTn>
                                        <p:tgtEl>
                                          <p:spTgt spid="46"/>
                                        </p:tgtEl>
                                      </p:cBhvr>
                                      <p:to x="100000" y="90000"/>
                                    </p:animScale>
                                    <p:animScale>
                                      <p:cBhvr>
                                        <p:cTn id="18" dur="166" decel="50000">
                                          <p:stCondLst>
                                            <p:cond delay="1668"/>
                                          </p:stCondLst>
                                        </p:cTn>
                                        <p:tgtEl>
                                          <p:spTgt spid="46"/>
                                        </p:tgtEl>
                                      </p:cBhvr>
                                      <p:to x="100000" y="100000"/>
                                    </p:animScale>
                                    <p:animScale>
                                      <p:cBhvr>
                                        <p:cTn id="19" dur="26">
                                          <p:stCondLst>
                                            <p:cond delay="1808"/>
                                          </p:stCondLst>
                                        </p:cTn>
                                        <p:tgtEl>
                                          <p:spTgt spid="46"/>
                                        </p:tgtEl>
                                      </p:cBhvr>
                                      <p:to x="100000" y="95000"/>
                                    </p:animScale>
                                    <p:animScale>
                                      <p:cBhvr>
                                        <p:cTn id="20" dur="166" decel="50000">
                                          <p:stCondLst>
                                            <p:cond delay="1834"/>
                                          </p:stCondLst>
                                        </p:cTn>
                                        <p:tgtEl>
                                          <p:spTgt spid="4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E9920B3-0A9B-463D-A9DE-C187C06861E0}"/>
              </a:ext>
            </a:extLst>
          </p:cNvPr>
          <p:cNvSpPr txBox="1"/>
          <p:nvPr/>
        </p:nvSpPr>
        <p:spPr>
          <a:xfrm>
            <a:off x="127747" y="0"/>
            <a:ext cx="18032506" cy="10802957"/>
          </a:xfrm>
          <a:prstGeom prst="rect">
            <a:avLst/>
          </a:prstGeom>
          <a:noFill/>
        </p:spPr>
        <p:txBody>
          <a:bodyPr wrap="square" rtlCol="0">
            <a:spAutoFit/>
          </a:bodyPr>
          <a:lstStyle/>
          <a:p>
            <a:pPr algn="ctr"/>
            <a:r>
              <a:rPr lang="en-US" sz="48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4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endParaRPr lang="en-US" sz="4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Nhân vật</a:t>
            </a:r>
            <a:r>
              <a:rPr lang="vi-VN" sz="3600" dirty="0">
                <a:latin typeface="Times New Roman" panose="02020603050405020304" pitchFamily="18" charset="0"/>
                <a:cs typeface="Times New Roman" panose="02020603050405020304" pitchFamily="18" charset="0"/>
              </a:rPr>
              <a:t>: Dì Năm - 29 tuổi</a:t>
            </a:r>
          </a:p>
          <a:p>
            <a:r>
              <a:rPr lang="vi-VN" sz="3600" dirty="0">
                <a:latin typeface="Times New Roman" panose="02020603050405020304" pitchFamily="18" charset="0"/>
                <a:cs typeface="Times New Roman" panose="02020603050405020304" pitchFamily="18" charset="0"/>
              </a:rPr>
              <a:t>                 An -12 tuổi, con trai dì Năm</a:t>
            </a:r>
          </a:p>
          <a:p>
            <a:r>
              <a:rPr lang="vi-VN" sz="3600" dirty="0">
                <a:latin typeface="Times New Roman" panose="02020603050405020304" pitchFamily="18" charset="0"/>
                <a:cs typeface="Times New Roman" panose="02020603050405020304" pitchFamily="18" charset="0"/>
              </a:rPr>
              <a:t>                 Lính</a:t>
            </a:r>
          </a:p>
          <a:p>
            <a:r>
              <a:rPr lang="vi-VN" sz="3600" dirty="0">
                <a:latin typeface="Times New Roman" panose="02020603050405020304" pitchFamily="18" charset="0"/>
                <a:cs typeface="Times New Roman" panose="02020603050405020304" pitchFamily="18" charset="0"/>
              </a:rPr>
              <a:t>                 Cai</a:t>
            </a:r>
          </a:p>
          <a:p>
            <a:r>
              <a:rPr lang="vi-VN" sz="3600" b="1" dirty="0">
                <a:latin typeface="Times New Roman" panose="02020603050405020304" pitchFamily="18" charset="0"/>
                <a:cs typeface="Times New Roman" panose="02020603050405020304" pitchFamily="18" charset="0"/>
              </a:rPr>
              <a:t>Cảnh trí</a:t>
            </a:r>
            <a:r>
              <a:rPr lang="vi-VN" sz="360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r>
              <a:rPr lang="vi-VN" sz="3600" b="1" dirty="0">
                <a:latin typeface="Times New Roman" panose="02020603050405020304" pitchFamily="18" charset="0"/>
                <a:cs typeface="Times New Roman" panose="02020603050405020304" pitchFamily="18" charset="0"/>
              </a:rPr>
              <a:t>Thời gian</a:t>
            </a:r>
            <a:r>
              <a:rPr lang="vi-VN" sz="360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vờ ăn cơm. Vừa lúc ấy, một tên cai và một tên lính chạy tới.</a:t>
            </a:r>
          </a:p>
          <a:p>
            <a:r>
              <a:rPr lang="vi-VN" sz="3600" dirty="0">
                <a:latin typeface="Times New Roman" panose="02020603050405020304" pitchFamily="18" charset="0"/>
                <a:cs typeface="Times New Roman" panose="02020603050405020304" pitchFamily="18" charset="0"/>
              </a:rPr>
              <a:t>Cai:        - Anh chị kia!</a:t>
            </a:r>
          </a:p>
          <a:p>
            <a:r>
              <a:rPr lang="vi-VN" sz="3600" dirty="0">
                <a:latin typeface="Times New Roman" panose="02020603050405020304" pitchFamily="18" charset="0"/>
                <a:cs typeface="Times New Roman" panose="02020603050405020304" pitchFamily="18" charset="0"/>
              </a:rPr>
              <a:t>Dì Năm: - Dạ, cậu kêu chi?</a:t>
            </a:r>
          </a:p>
          <a:p>
            <a:r>
              <a:rPr lang="vi-VN" sz="3600" dirty="0">
                <a:latin typeface="Times New Roman" panose="02020603050405020304" pitchFamily="18" charset="0"/>
                <a:cs typeface="Times New Roman" panose="02020603050405020304" pitchFamily="18" charset="0"/>
              </a:rPr>
              <a:t>Cai:        - Có thấy một người mới chạy vô đây không?</a:t>
            </a:r>
          </a:p>
          <a:p>
            <a:r>
              <a:rPr lang="vi-VN" sz="3600" dirty="0">
                <a:latin typeface="Times New Roman" panose="02020603050405020304" pitchFamily="18" charset="0"/>
                <a:cs typeface="Times New Roman" panose="02020603050405020304" pitchFamily="18" charset="0"/>
              </a:rPr>
              <a:t>Dì Năm: - Dạ, hổng thấy.</a:t>
            </a:r>
          </a:p>
          <a:p>
            <a:r>
              <a:rPr lang="vi-VN" sz="3600" dirty="0">
                <a:latin typeface="Times New Roman" panose="02020603050405020304" pitchFamily="18" charset="0"/>
                <a:cs typeface="Times New Roman" panose="02020603050405020304" pitchFamily="18" charset="0"/>
              </a:rPr>
              <a:t>Cán bộ:  - Lâu mau rồi cậu?</a:t>
            </a:r>
          </a:p>
          <a:p>
            <a:r>
              <a:rPr lang="vi-VN" sz="3600" dirty="0">
                <a:latin typeface="Times New Roman" panose="02020603050405020304" pitchFamily="18" charset="0"/>
                <a:cs typeface="Times New Roman" panose="02020603050405020304" pitchFamily="18" charset="0"/>
              </a:rPr>
              <a:t>Cai:        - Mới tức thời đây.</a:t>
            </a:r>
          </a:p>
          <a:p>
            <a:r>
              <a:rPr lang="vi-VN" sz="3600" dirty="0">
                <a:latin typeface="Times New Roman" panose="02020603050405020304" pitchFamily="18" charset="0"/>
                <a:cs typeface="Times New Roman" panose="02020603050405020304" pitchFamily="18" charset="0"/>
              </a:rPr>
              <a:t>Cai:        - Thiệt không thấy chớ? Rõ ràng nó quẹo vô đây (</a:t>
            </a:r>
            <a:r>
              <a:rPr lang="vi-VN" sz="3600" i="1" dirty="0">
                <a:latin typeface="Times New Roman" panose="02020603050405020304" pitchFamily="18" charset="0"/>
                <a:cs typeface="Times New Roman" panose="02020603050405020304" pitchFamily="18" charset="0"/>
              </a:rPr>
              <a:t>vẻ bực dọc</a:t>
            </a:r>
            <a:r>
              <a:rPr lang="vi-VN" sz="3600" dirty="0">
                <a:latin typeface="Times New Roman" panose="02020603050405020304" pitchFamily="18" charset="0"/>
                <a:cs typeface="Times New Roman" panose="02020603050405020304" pitchFamily="18" charset="0"/>
              </a:rPr>
              <a:t>). Anh nầy là...</a:t>
            </a:r>
          </a:p>
          <a:p>
            <a:r>
              <a:rPr lang="vi-VN" sz="3600" dirty="0">
                <a:latin typeface="Times New Roman" panose="02020603050405020304" pitchFamily="18" charset="0"/>
                <a:cs typeface="Times New Roman" panose="02020603050405020304" pitchFamily="18" charset="0"/>
              </a:rPr>
              <a:t>Dì Năm: - Chồng tui. Thằng nầy là con.</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121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4696D91-628E-45B3-B442-354C5B9672E8}"/>
              </a:ext>
            </a:extLst>
          </p:cNvPr>
          <p:cNvSpPr txBox="1"/>
          <p:nvPr/>
        </p:nvSpPr>
        <p:spPr>
          <a:xfrm>
            <a:off x="457200" y="266700"/>
            <a:ext cx="17631746" cy="9510296"/>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Cai:        - (</a:t>
            </a:r>
            <a:r>
              <a:rPr lang="vi-VN" sz="3600" i="1" dirty="0">
                <a:latin typeface="Times New Roman" panose="02020603050405020304" pitchFamily="18" charset="0"/>
                <a:cs typeface="Times New Roman" panose="02020603050405020304" pitchFamily="18" charset="0"/>
              </a:rPr>
              <a:t>Xẵng giọng</a:t>
            </a:r>
            <a:r>
              <a:rPr lang="vi-VN" sz="3600" dirty="0">
                <a:latin typeface="Times New Roman" panose="02020603050405020304" pitchFamily="18" charset="0"/>
                <a:cs typeface="Times New Roman" panose="02020603050405020304" pitchFamily="18" charset="0"/>
              </a:rPr>
              <a:t>) Chồng chị à?</a:t>
            </a:r>
          </a:p>
          <a:p>
            <a:r>
              <a:rPr lang="vi-VN" sz="3600" dirty="0">
                <a:latin typeface="Times New Roman" panose="02020603050405020304" pitchFamily="18" charset="0"/>
                <a:cs typeface="Times New Roman" panose="02020603050405020304" pitchFamily="18" charset="0"/>
              </a:rPr>
              <a:t>Dì Năm: - Dạ, chồng tui.</a:t>
            </a:r>
          </a:p>
          <a:p>
            <a:r>
              <a:rPr lang="vi-VN" sz="3600" dirty="0">
                <a:latin typeface="Times New Roman" panose="02020603050405020304" pitchFamily="18" charset="0"/>
                <a:cs typeface="Times New Roman" panose="02020603050405020304" pitchFamily="18" charset="0"/>
              </a:rPr>
              <a:t>Cai:        - Để coi. (</a:t>
            </a:r>
            <a:r>
              <a:rPr lang="vi-VN" sz="3600" i="1" dirty="0">
                <a:latin typeface="Times New Roman" panose="02020603050405020304" pitchFamily="18" charset="0"/>
                <a:cs typeface="Times New Roman" panose="02020603050405020304" pitchFamily="18" charset="0"/>
              </a:rPr>
              <a:t>Quay sang lính</a:t>
            </a:r>
            <a:r>
              <a:rPr lang="vi-VN" sz="3600" dirty="0">
                <a:latin typeface="Times New Roman" panose="02020603050405020304" pitchFamily="18" charset="0"/>
                <a:cs typeface="Times New Roman" panose="02020603050405020304" pitchFamily="18" charset="0"/>
              </a:rPr>
              <a:t>) Trói nó lại cho tao (</a:t>
            </a:r>
            <a:r>
              <a:rPr lang="vi-VN" sz="3600" i="1" dirty="0">
                <a:latin typeface="Times New Roman" panose="02020603050405020304" pitchFamily="18" charset="0"/>
                <a:cs typeface="Times New Roman" panose="02020603050405020304" pitchFamily="18" charset="0"/>
              </a:rPr>
              <a:t>chỉ dì Năm</a:t>
            </a:r>
            <a:r>
              <a:rPr lang="vi-VN" sz="3600" dirty="0">
                <a:latin typeface="Times New Roman" panose="02020603050405020304" pitchFamily="18" charset="0"/>
                <a:cs typeface="Times New Roman" panose="02020603050405020304" pitchFamily="18" charset="0"/>
              </a:rPr>
              <a:t>). Cứ trói đi. Tao ra lịnh mà (</a:t>
            </a:r>
            <a:r>
              <a:rPr lang="vi-VN" sz="3600" i="1" dirty="0">
                <a:latin typeface="Times New Roman" panose="02020603050405020304" pitchFamily="18" charset="0"/>
                <a:cs typeface="Times New Roman" panose="02020603050405020304" pitchFamily="18" charset="0"/>
              </a:rPr>
              <a:t>lính trói dì Năm lại</a:t>
            </a:r>
            <a:r>
              <a:rPr lang="vi-VN" sz="3600" dirty="0">
                <a:latin typeface="Times New Roman" panose="02020603050405020304" pitchFamily="18" charset="0"/>
                <a:cs typeface="Times New Roman" panose="02020603050405020304" pitchFamily="18" charset="0"/>
              </a:rPr>
              <a:t>).</a:t>
            </a:r>
          </a:p>
          <a:p>
            <a:r>
              <a:rPr lang="vi-VN" sz="3600" dirty="0">
                <a:latin typeface="Times New Roman" panose="02020603050405020304" pitchFamily="18" charset="0"/>
                <a:cs typeface="Times New Roman" panose="02020603050405020304" pitchFamily="18" charset="0"/>
              </a:rPr>
              <a:t>An:         - (</a:t>
            </a:r>
            <a:r>
              <a:rPr lang="vi-VN" sz="3600" i="1" dirty="0">
                <a:latin typeface="Times New Roman" panose="02020603050405020304" pitchFamily="18" charset="0"/>
                <a:cs typeface="Times New Roman" panose="02020603050405020304" pitchFamily="18" charset="0"/>
              </a:rPr>
              <a:t>Ôm dì Năm, khóc òa</a:t>
            </a:r>
            <a:r>
              <a:rPr lang="vi-VN" sz="3600" dirty="0">
                <a:latin typeface="Times New Roman" panose="02020603050405020304" pitchFamily="18" charset="0"/>
                <a:cs typeface="Times New Roman" panose="02020603050405020304" pitchFamily="18" charset="0"/>
              </a:rPr>
              <a:t>) Má ơi má!</a:t>
            </a:r>
          </a:p>
          <a:p>
            <a:r>
              <a:rPr lang="vi-VN" sz="3600" dirty="0">
                <a:latin typeface="Times New Roman" panose="02020603050405020304" pitchFamily="18" charset="0"/>
                <a:cs typeface="Times New Roman" panose="02020603050405020304" pitchFamily="18" charset="0"/>
              </a:rPr>
              <a:t>Cán bộ:  - (</a:t>
            </a:r>
            <a:r>
              <a:rPr lang="vi-VN" sz="3600" i="1" dirty="0">
                <a:latin typeface="Times New Roman" panose="02020603050405020304" pitchFamily="18" charset="0"/>
                <a:cs typeface="Times New Roman" panose="02020603050405020304" pitchFamily="18" charset="0"/>
              </a:rPr>
              <a:t>Buông đũa đứng dậy</a:t>
            </a:r>
            <a:r>
              <a:rPr lang="vi-VN" sz="3600" dirty="0">
                <a:latin typeface="Times New Roman" panose="02020603050405020304" pitchFamily="18" charset="0"/>
                <a:cs typeface="Times New Roman" panose="02020603050405020304" pitchFamily="18" charset="0"/>
              </a:rPr>
              <a:t>) Vợ tôi...</a:t>
            </a:r>
          </a:p>
          <a:p>
            <a:r>
              <a:rPr lang="vi-VN" sz="3600" dirty="0">
                <a:latin typeface="Times New Roman" panose="02020603050405020304" pitchFamily="18" charset="0"/>
                <a:cs typeface="Times New Roman" panose="02020603050405020304" pitchFamily="18" charset="0"/>
              </a:rPr>
              <a:t>Lính:      - Ngồi xuống! (</a:t>
            </a:r>
            <a:r>
              <a:rPr lang="vi-VN" sz="3600" i="1" dirty="0">
                <a:latin typeface="Times New Roman" panose="02020603050405020304" pitchFamily="18" charset="0"/>
                <a:cs typeface="Times New Roman" panose="02020603050405020304" pitchFamily="18" charset="0"/>
              </a:rPr>
              <a:t>Chĩa súng vào chú cán bộ</a:t>
            </a:r>
            <a:r>
              <a:rPr lang="vi-VN" sz="3600" dirty="0">
                <a:latin typeface="Times New Roman" panose="02020603050405020304" pitchFamily="18" charset="0"/>
                <a:cs typeface="Times New Roman" panose="02020603050405020304" pitchFamily="18" charset="0"/>
              </a:rPr>
              <a:t>) Rục rịch tao bắn.</a:t>
            </a:r>
          </a:p>
          <a:p>
            <a:r>
              <a:rPr lang="vi-VN" sz="3600" dirty="0">
                <a:latin typeface="Times New Roman" panose="02020603050405020304" pitchFamily="18" charset="0"/>
                <a:cs typeface="Times New Roman" panose="02020603050405020304" pitchFamily="18" charset="0"/>
              </a:rPr>
              <a:t>Dì Năm: - Trời ơi! Tui có tội tình chi?</a:t>
            </a:r>
          </a:p>
          <a:p>
            <a:r>
              <a:rPr lang="vi-VN" sz="3600" dirty="0">
                <a:latin typeface="Times New Roman" panose="02020603050405020304" pitchFamily="18" charset="0"/>
                <a:cs typeface="Times New Roman" panose="02020603050405020304" pitchFamily="18" charset="0"/>
              </a:rPr>
              <a:t>Cai:        - (</a:t>
            </a:r>
            <a:r>
              <a:rPr lang="vi-VN" sz="3600" i="1" dirty="0">
                <a:latin typeface="Times New Roman" panose="02020603050405020304" pitchFamily="18" charset="0"/>
                <a:cs typeface="Times New Roman" panose="02020603050405020304" pitchFamily="18" charset="0"/>
              </a:rPr>
              <a:t>Dỗ dành</a:t>
            </a:r>
            <a:r>
              <a:rPr lang="vi-VN" sz="36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r>
              <a:rPr lang="vi-VN" sz="3600" dirty="0">
                <a:latin typeface="Times New Roman" panose="02020603050405020304" pitchFamily="18" charset="0"/>
                <a:cs typeface="Times New Roman" panose="02020603050405020304" pitchFamily="18" charset="0"/>
              </a:rPr>
              <a:t>Dì Năm: -  Mấy cậu... để tui...</a:t>
            </a:r>
          </a:p>
          <a:p>
            <a:r>
              <a:rPr lang="vi-VN" sz="3600" dirty="0">
                <a:latin typeface="Times New Roman" panose="02020603050405020304" pitchFamily="18" charset="0"/>
                <a:cs typeface="Times New Roman" panose="02020603050405020304" pitchFamily="18" charset="0"/>
              </a:rPr>
              <a:t>Cai:        - Có thế chớ! Nào, nói lẹ đi!</a:t>
            </a:r>
          </a:p>
          <a:p>
            <a:r>
              <a:rPr lang="vi-VN" sz="3600" dirty="0">
                <a:latin typeface="Times New Roman" panose="02020603050405020304" pitchFamily="18" charset="0"/>
                <a:cs typeface="Times New Roman" panose="02020603050405020304" pitchFamily="18" charset="0"/>
              </a:rPr>
              <a:t>Dì Năm: - (</a:t>
            </a:r>
            <a:r>
              <a:rPr lang="vi-VN" sz="3600" i="1" dirty="0">
                <a:latin typeface="Times New Roman" panose="02020603050405020304" pitchFamily="18" charset="0"/>
                <a:cs typeface="Times New Roman" panose="02020603050405020304" pitchFamily="18" charset="0"/>
              </a:rPr>
              <a:t>nghẹn ngào</a:t>
            </a:r>
            <a:r>
              <a:rPr lang="vi-VN" sz="3600" dirty="0">
                <a:latin typeface="Times New Roman" panose="02020603050405020304" pitchFamily="18" charset="0"/>
                <a:cs typeface="Times New Roman" panose="02020603050405020304" pitchFamily="18" charset="0"/>
              </a:rPr>
              <a:t>) An... (</a:t>
            </a:r>
            <a:r>
              <a:rPr lang="vi-VN" sz="3600" i="1" dirty="0">
                <a:latin typeface="Times New Roman" panose="02020603050405020304" pitchFamily="18" charset="0"/>
                <a:cs typeface="Times New Roman" panose="02020603050405020304" pitchFamily="18" charset="0"/>
              </a:rPr>
              <a:t>An "dạ"</a:t>
            </a:r>
            <a:r>
              <a:rPr lang="vi-VN" sz="36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p>
          <a:p>
            <a:r>
              <a:rPr lang="en-US" sz="360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C</a:t>
            </a:r>
            <a:r>
              <a:rPr lang="vi-VN" sz="3600" i="1" dirty="0">
                <a:latin typeface="Times New Roman" panose="02020603050405020304" pitchFamily="18" charset="0"/>
                <a:cs typeface="Times New Roman" panose="02020603050405020304" pitchFamily="18" charset="0"/>
              </a:rPr>
              <a:t>òn nữa</a:t>
            </a:r>
            <a:r>
              <a:rPr lang="vi-VN" sz="3600" dirty="0">
                <a:latin typeface="Times New Roman" panose="02020603050405020304" pitchFamily="18" charset="0"/>
                <a:cs typeface="Times New Roman" panose="02020603050405020304" pitchFamily="18" charset="0"/>
              </a:rPr>
              <a:t>)</a:t>
            </a:r>
          </a:p>
          <a:p>
            <a:pPr lvl="8"/>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Theo </a:t>
            </a:r>
            <a:r>
              <a:rPr lang="vi-VN" sz="3600" b="1" dirty="0">
                <a:latin typeface="Times New Roman" panose="02020603050405020304" pitchFamily="18" charset="0"/>
                <a:cs typeface="Times New Roman" panose="02020603050405020304" pitchFamily="18" charset="0"/>
              </a:rPr>
              <a:t>Nguyễn Văn Xe</a:t>
            </a:r>
            <a:endParaRPr lang="vi-VN"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92960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grpSp>
        <p:nvGrpSpPr>
          <p:cNvPr id="3" name="Group 3"/>
          <p:cNvGrpSpPr/>
          <p:nvPr/>
        </p:nvGrpSpPr>
        <p:grpSpPr>
          <a:xfrm>
            <a:off x="5751741" y="3565643"/>
            <a:ext cx="11507559" cy="2206912"/>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grpSp>
        <p:nvGrpSpPr>
          <p:cNvPr id="9" name="Group 9"/>
          <p:cNvGrpSpPr/>
          <p:nvPr/>
        </p:nvGrpSpPr>
        <p:grpSpPr>
          <a:xfrm>
            <a:off x="5751741" y="6261618"/>
            <a:ext cx="11507559" cy="2206912"/>
            <a:chOff x="0" y="0"/>
            <a:chExt cx="2745176" cy="746536"/>
          </a:xfrm>
        </p:grpSpPr>
        <p:sp>
          <p:nvSpPr>
            <p:cNvPr id="10" name="Freeform 10"/>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grpSp>
        <p:nvGrpSpPr>
          <p:cNvPr id="14" name="Group 14"/>
          <p:cNvGrpSpPr/>
          <p:nvPr/>
        </p:nvGrpSpPr>
        <p:grpSpPr>
          <a:xfrm>
            <a:off x="5751741" y="844094"/>
            <a:ext cx="11507559" cy="2206912"/>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20" name="TextBox 20"/>
          <p:cNvSpPr txBox="1"/>
          <p:nvPr/>
        </p:nvSpPr>
        <p:spPr>
          <a:xfrm>
            <a:off x="762000" y="844094"/>
            <a:ext cx="6901883" cy="834909"/>
          </a:xfrm>
          <a:prstGeom prst="rect">
            <a:avLst/>
          </a:prstGeom>
        </p:spPr>
        <p:txBody>
          <a:bodyPr lIns="0" tIns="0" rIns="0" bIns="0" rtlCol="0" anchor="t">
            <a:spAutoFit/>
          </a:bodyPr>
          <a:lstStyle/>
          <a:p>
            <a:pPr>
              <a:lnSpc>
                <a:spcPts val="6390"/>
              </a:lnSpc>
            </a:pPr>
            <a:r>
              <a:rPr lang="en-US" sz="6000">
                <a:solidFill>
                  <a:srgbClr val="000000"/>
                </a:solidFill>
                <a:latin typeface="UVN Thay Giao Nang" panose="02090805050506020203" pitchFamily="18" charset="0"/>
              </a:rPr>
              <a:t>Chia đoạn</a:t>
            </a:r>
          </a:p>
        </p:txBody>
      </p:sp>
      <p:sp>
        <p:nvSpPr>
          <p:cNvPr id="23" name="矩形 47">
            <a:extLst>
              <a:ext uri="{FF2B5EF4-FFF2-40B4-BE49-F238E27FC236}">
                <a16:creationId xmlns:a16="http://schemas.microsoft.com/office/drawing/2014/main" xmlns="" id="{DA97F165-A84A-47DD-A20E-FC4BAB5F222B}"/>
              </a:ext>
            </a:extLst>
          </p:cNvPr>
          <p:cNvSpPr/>
          <p:nvPr/>
        </p:nvSpPr>
        <p:spPr>
          <a:xfrm>
            <a:off x="6172200" y="1238178"/>
            <a:ext cx="9603217" cy="1446550"/>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1</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con.)</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4" name="矩形 48">
            <a:extLst>
              <a:ext uri="{FF2B5EF4-FFF2-40B4-BE49-F238E27FC236}">
                <a16:creationId xmlns:a16="http://schemas.microsoft.com/office/drawing/2014/main" xmlns="" id="{96269B5B-BDAE-4503-840C-21BEA9C6F49D}"/>
              </a:ext>
            </a:extLst>
          </p:cNvPr>
          <p:cNvSpPr/>
          <p:nvPr/>
        </p:nvSpPr>
        <p:spPr>
          <a:xfrm>
            <a:off x="6152745" y="3770250"/>
            <a:ext cx="10690896" cy="1446550"/>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2</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cai</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chị</a:t>
            </a:r>
            <a:r>
              <a:rPr lang="en-US" sz="4400" i="1" dirty="0">
                <a:latin typeface="Times New Roman" panose="02020603050405020304" pitchFamily="18" charset="0"/>
                <a:cs typeface="Times New Roman" panose="02020603050405020304" pitchFamily="18" charset="0"/>
              </a:rPr>
              <a:t> à)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Rục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rịch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5" name="矩形 49">
            <a:extLst>
              <a:ext uri="{FF2B5EF4-FFF2-40B4-BE49-F238E27FC236}">
                <a16:creationId xmlns:a16="http://schemas.microsoft.com/office/drawing/2014/main" xmlns="" id="{874DB93B-E5CE-42A3-8DA6-88FA02B5904D}"/>
              </a:ext>
            </a:extLst>
          </p:cNvPr>
          <p:cNvSpPr/>
          <p:nvPr/>
        </p:nvSpPr>
        <p:spPr>
          <a:xfrm>
            <a:off x="6172200" y="6985095"/>
            <a:ext cx="4158349" cy="769441"/>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grpSp>
        <p:nvGrpSpPr>
          <p:cNvPr id="17" name="Group 16">
            <a:extLst>
              <a:ext uri="{FF2B5EF4-FFF2-40B4-BE49-F238E27FC236}">
                <a16:creationId xmlns:a16="http://schemas.microsoft.com/office/drawing/2014/main" xmlns="" id="{A019CD4F-E858-462B-BA30-76F737BDF3CD}"/>
              </a:ext>
            </a:extLst>
          </p:cNvPr>
          <p:cNvGrpSpPr/>
          <p:nvPr/>
        </p:nvGrpSpPr>
        <p:grpSpPr>
          <a:xfrm>
            <a:off x="-593800" y="2514600"/>
            <a:ext cx="5248275" cy="7772400"/>
            <a:chOff x="-593800" y="2514600"/>
            <a:chExt cx="5248275" cy="7772400"/>
          </a:xfrm>
        </p:grpSpPr>
        <p:pic>
          <p:nvPicPr>
            <p:cNvPr id="18" name="Picture 4" descr="Thanh Ma&amp;#39;s Art: Vietnamese Traditional Female Costumes">
              <a:extLst>
                <a:ext uri="{FF2B5EF4-FFF2-40B4-BE49-F238E27FC236}">
                  <a16:creationId xmlns:a16="http://schemas.microsoft.com/office/drawing/2014/main" xmlns="" id="{08BEB7BB-A40A-4550-B3B8-3F83E4CA01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Que chỉ bảng (teaching stick) đầu inox (dài 1m) - KKstore">
              <a:extLst>
                <a:ext uri="{FF2B5EF4-FFF2-40B4-BE49-F238E27FC236}">
                  <a16:creationId xmlns:a16="http://schemas.microsoft.com/office/drawing/2014/main" xmlns="" id="{BCB22CE0-52A0-4BD9-8A40-1FA2C0E1F82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3" name="AutoShape 3"/>
          <p:cNvSpPr/>
          <p:nvPr/>
        </p:nvSpPr>
        <p:spPr>
          <a:xfrm>
            <a:off x="0" y="8808068"/>
            <a:ext cx="18288000" cy="1478932"/>
          </a:xfrm>
          <a:prstGeom prst="rect">
            <a:avLst/>
          </a:prstGeom>
          <a:solidFill>
            <a:srgbClr val="84653C"/>
          </a:solidFill>
        </p:spPr>
      </p:sp>
      <p:sp>
        <p:nvSpPr>
          <p:cNvPr id="19" name="TextBox 19"/>
          <p:cNvSpPr txBox="1"/>
          <p:nvPr/>
        </p:nvSpPr>
        <p:spPr>
          <a:xfrm>
            <a:off x="999074" y="829399"/>
            <a:ext cx="8345259" cy="1260794"/>
          </a:xfrm>
          <a:prstGeom prst="rect">
            <a:avLst/>
          </a:prstGeom>
        </p:spPr>
        <p:txBody>
          <a:bodyPr lIns="0" tIns="0" rIns="0" bIns="0" rtlCol="0" anchor="t">
            <a:spAutoFit/>
          </a:bodyPr>
          <a:lstStyle/>
          <a:p>
            <a:pPr>
              <a:lnSpc>
                <a:spcPts val="10350"/>
              </a:lnSpc>
            </a:pPr>
            <a:r>
              <a:rPr lang="en-US" sz="8625">
                <a:solidFill>
                  <a:srgbClr val="000000"/>
                </a:solidFill>
                <a:effectLst>
                  <a:outerShdw blurRad="38100" dist="38100" dir="2700000" algn="tl">
                    <a:srgbClr val="000000">
                      <a:alpha val="43137"/>
                    </a:srgbClr>
                  </a:outerShdw>
                </a:effectLst>
                <a:latin typeface="UVN Thoi Nay Nang" panose="02020903060505020304" pitchFamily="18" charset="0"/>
              </a:rPr>
              <a:t>Giải nghĩa từ</a:t>
            </a:r>
          </a:p>
        </p:txBody>
      </p:sp>
      <p:grpSp>
        <p:nvGrpSpPr>
          <p:cNvPr id="45" name="Group 44">
            <a:extLst>
              <a:ext uri="{FF2B5EF4-FFF2-40B4-BE49-F238E27FC236}">
                <a16:creationId xmlns:a16="http://schemas.microsoft.com/office/drawing/2014/main" xmlns="" id="{6B611989-F798-42E0-9E80-720CC162D0E4}"/>
              </a:ext>
            </a:extLst>
          </p:cNvPr>
          <p:cNvGrpSpPr/>
          <p:nvPr/>
        </p:nvGrpSpPr>
        <p:grpSpPr>
          <a:xfrm>
            <a:off x="5236045" y="2743887"/>
            <a:ext cx="4929953" cy="2609808"/>
            <a:chOff x="5236045" y="2743887"/>
            <a:chExt cx="4929953" cy="2609808"/>
          </a:xfrm>
        </p:grpSpPr>
        <p:grpSp>
          <p:nvGrpSpPr>
            <p:cNvPr id="25" name="Group 10">
              <a:extLst>
                <a:ext uri="{FF2B5EF4-FFF2-40B4-BE49-F238E27FC236}">
                  <a16:creationId xmlns:a16="http://schemas.microsoft.com/office/drawing/2014/main" xmlns="" id="{B0C0B6EA-2DCB-4F5E-9256-92EFB5C2956A}"/>
                </a:ext>
              </a:extLst>
            </p:cNvPr>
            <p:cNvGrpSpPr/>
            <p:nvPr/>
          </p:nvGrpSpPr>
          <p:grpSpPr>
            <a:xfrm>
              <a:off x="5236045" y="2743887"/>
              <a:ext cx="3907955" cy="2609808"/>
              <a:chOff x="0" y="0"/>
              <a:chExt cx="1321950" cy="1496931"/>
            </a:xfrm>
          </p:grpSpPr>
          <p:sp>
            <p:nvSpPr>
              <p:cNvPr id="26" name="Freeform 11">
                <a:extLst>
                  <a:ext uri="{FF2B5EF4-FFF2-40B4-BE49-F238E27FC236}">
                    <a16:creationId xmlns:a16="http://schemas.microsoft.com/office/drawing/2014/main" xmlns="" id="{2D92210D-04AB-4DE4-8AB5-B5DCE9CD31E0}"/>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1" name="文本框 22">
              <a:extLst>
                <a:ext uri="{FF2B5EF4-FFF2-40B4-BE49-F238E27FC236}">
                  <a16:creationId xmlns:a16="http://schemas.microsoft.com/office/drawing/2014/main" xmlns="" id="{CE4D8034-5AE9-4975-897D-0FE3616E13D7}"/>
                </a:ext>
              </a:extLst>
            </p:cNvPr>
            <p:cNvSpPr txBox="1"/>
            <p:nvPr/>
          </p:nvSpPr>
          <p:spPr>
            <a:xfrm flipH="1">
              <a:off x="5537480" y="3452578"/>
              <a:ext cx="4628518" cy="1081322"/>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lvl="0">
                <a:lnSpc>
                  <a:spcPct val="120000"/>
                </a:lnSpc>
              </a:pP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endParaRPr lang="zh-CN" altLang="en-US" sz="2800"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endParaRPr>
            </a:p>
          </p:txBody>
        </p:sp>
        <p:sp>
          <p:nvSpPr>
            <p:cNvPr id="34" name="文本框 89">
              <a:extLst>
                <a:ext uri="{FF2B5EF4-FFF2-40B4-BE49-F238E27FC236}">
                  <a16:creationId xmlns:a16="http://schemas.microsoft.com/office/drawing/2014/main" xmlns="" id="{29E79D6A-16C8-4B17-957F-907CF7F58AE3}"/>
                </a:ext>
              </a:extLst>
            </p:cNvPr>
            <p:cNvSpPr txBox="1"/>
            <p:nvPr/>
          </p:nvSpPr>
          <p:spPr>
            <a:xfrm flipH="1">
              <a:off x="5638800" y="2933878"/>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Hổng thấy</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grpSp>
      <p:grpSp>
        <p:nvGrpSpPr>
          <p:cNvPr id="46" name="Group 45">
            <a:extLst>
              <a:ext uri="{FF2B5EF4-FFF2-40B4-BE49-F238E27FC236}">
                <a16:creationId xmlns:a16="http://schemas.microsoft.com/office/drawing/2014/main" xmlns="" id="{F1EAE37A-B5E5-4E1D-AED4-65B1AF806CDD}"/>
              </a:ext>
            </a:extLst>
          </p:cNvPr>
          <p:cNvGrpSpPr/>
          <p:nvPr/>
        </p:nvGrpSpPr>
        <p:grpSpPr>
          <a:xfrm>
            <a:off x="8648302" y="2743887"/>
            <a:ext cx="4782094" cy="2609808"/>
            <a:chOff x="8648302" y="2743887"/>
            <a:chExt cx="4782094" cy="2609808"/>
          </a:xfrm>
        </p:grpSpPr>
        <p:grpSp>
          <p:nvGrpSpPr>
            <p:cNvPr id="27" name="Group 15">
              <a:extLst>
                <a:ext uri="{FF2B5EF4-FFF2-40B4-BE49-F238E27FC236}">
                  <a16:creationId xmlns:a16="http://schemas.microsoft.com/office/drawing/2014/main" xmlns="" id="{3672DDBA-2814-49E4-B347-3AFA8B7E80E8}"/>
                </a:ext>
              </a:extLst>
            </p:cNvPr>
            <p:cNvGrpSpPr/>
            <p:nvPr/>
          </p:nvGrpSpPr>
          <p:grpSpPr>
            <a:xfrm>
              <a:off x="9522441" y="2743887"/>
              <a:ext cx="3907955" cy="2609808"/>
              <a:chOff x="0" y="0"/>
              <a:chExt cx="1321950" cy="1496931"/>
            </a:xfrm>
          </p:grpSpPr>
          <p:sp>
            <p:nvSpPr>
              <p:cNvPr id="28" name="Freeform 16">
                <a:extLst>
                  <a:ext uri="{FF2B5EF4-FFF2-40B4-BE49-F238E27FC236}">
                    <a16:creationId xmlns:a16="http://schemas.microsoft.com/office/drawing/2014/main" xmlns="" id="{6F1BE7F4-877F-4536-A57F-D66A97CD1620}"/>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2" name="文本框 22">
              <a:extLst>
                <a:ext uri="{FF2B5EF4-FFF2-40B4-BE49-F238E27FC236}">
                  <a16:creationId xmlns:a16="http://schemas.microsoft.com/office/drawing/2014/main" xmlns="" id="{E26E3E63-C9A1-43A3-A2EB-CD76C99FFE30}"/>
                </a:ext>
              </a:extLst>
            </p:cNvPr>
            <p:cNvSpPr txBox="1"/>
            <p:nvPr/>
          </p:nvSpPr>
          <p:spPr>
            <a:xfrm flipH="1">
              <a:off x="9888973" y="3429709"/>
              <a:ext cx="3369827" cy="1384995"/>
            </a:xfrm>
            <a:prstGeom prst="rect">
              <a:avLst/>
            </a:prstGeom>
            <a:noFill/>
            <a:ln w="9525">
              <a:noFill/>
              <a:miter/>
            </a:ln>
            <a:effectLst>
              <a:outerShdw sx="999" sy="999" algn="ctr" rotWithShape="0">
                <a:srgbClr val="000000"/>
              </a:outerShdw>
            </a:effectLst>
          </p:spPr>
          <p:txBody>
            <a:bodyPr wrap="square" anchor="t">
              <a:spAutoFit/>
            </a:bodyPr>
            <a:lstStyle/>
            <a:p>
              <a:pPr algn="just"/>
              <a:r>
                <a:rPr lang="en-GB" sz="2800" dirty="0">
                  <a:latin typeface="Times New Roman" panose="02020603050405020304" pitchFamily="18" charset="0"/>
                  <a:cs typeface="Times New Roman" panose="02020603050405020304" pitchFamily="18" charset="0"/>
                </a:rPr>
                <a:t>(</a:t>
              </a:r>
              <a:r>
                <a:rPr lang="en-GB" sz="2800" dirty="0" err="1">
                  <a:latin typeface="Times New Roman" panose="02020603050405020304" pitchFamily="18" charset="0"/>
                  <a:cs typeface="Times New Roman" panose="02020603050405020304" pitchFamily="18" charset="0"/>
                </a:rPr>
                <a:t>lúa</a:t>
              </a:r>
              <a:r>
                <a:rPr lang="en-GB" sz="2800" dirty="0">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itchFamily="18" charset="0"/>
                </a:rPr>
                <a:t>là đơn vị </a:t>
              </a:r>
              <a:r>
                <a:rPr lang="vi-VN" sz="2800">
                  <a:solidFill>
                    <a:srgbClr val="000000"/>
                  </a:solidFill>
                  <a:latin typeface="Times New Roman" panose="02020603050405020304" pitchFamily="18" charset="0"/>
                  <a:cs typeface="Times New Roman" pitchFamily="18" charset="0"/>
                </a:rPr>
                <a:t>đo </a:t>
              </a:r>
              <a:endParaRPr lang="en-US" sz="2800">
                <a:solidFill>
                  <a:srgbClr val="000000"/>
                </a:solidFill>
                <a:latin typeface="Times New Roman" panose="02020603050405020304" pitchFamily="18" charset="0"/>
                <a:cs typeface="Times New Roman" pitchFamily="18" charset="0"/>
              </a:endParaRPr>
            </a:p>
            <a:p>
              <a:pPr algn="just"/>
              <a:r>
                <a:rPr lang="vi-VN" sz="2800">
                  <a:solidFill>
                    <a:srgbClr val="000000"/>
                  </a:solidFill>
                  <a:latin typeface="Times New Roman" panose="02020603050405020304" pitchFamily="18" charset="0"/>
                  <a:cs typeface="Times New Roman" pitchFamily="18" charset="0"/>
                </a:rPr>
                <a:t>(</a:t>
              </a:r>
              <a:r>
                <a:rPr lang="vi-VN" sz="2800" dirty="0">
                  <a:solidFill>
                    <a:srgbClr val="000000"/>
                  </a:solidFill>
                  <a:latin typeface="Times New Roman" panose="02020603050405020304" pitchFamily="18" charset="0"/>
                  <a:cs typeface="Times New Roman" pitchFamily="18" charset="0"/>
                </a:rPr>
                <a:t>1 giạ lúa ước tính bằng 20kg đến 22 kg)</a:t>
              </a:r>
            </a:p>
          </p:txBody>
        </p:sp>
        <p:sp>
          <p:nvSpPr>
            <p:cNvPr id="35" name="文本框 90">
              <a:extLst>
                <a:ext uri="{FF2B5EF4-FFF2-40B4-BE49-F238E27FC236}">
                  <a16:creationId xmlns:a16="http://schemas.microsoft.com/office/drawing/2014/main" xmlns="" id="{4F65A8B1-453C-4B04-AEC8-BD53EFFC7004}"/>
                </a:ext>
              </a:extLst>
            </p:cNvPr>
            <p:cNvSpPr txBox="1"/>
            <p:nvPr/>
          </p:nvSpPr>
          <p:spPr>
            <a:xfrm flipH="1">
              <a:off x="8648302" y="2888595"/>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Giạ </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grpSp>
      <p:grpSp>
        <p:nvGrpSpPr>
          <p:cNvPr id="49" name="Group 48">
            <a:extLst>
              <a:ext uri="{FF2B5EF4-FFF2-40B4-BE49-F238E27FC236}">
                <a16:creationId xmlns:a16="http://schemas.microsoft.com/office/drawing/2014/main" xmlns="" id="{A1DC4731-BA00-4EC8-857B-2D2015229AAF}"/>
              </a:ext>
            </a:extLst>
          </p:cNvPr>
          <p:cNvGrpSpPr/>
          <p:nvPr/>
        </p:nvGrpSpPr>
        <p:grpSpPr>
          <a:xfrm>
            <a:off x="6607450" y="5753100"/>
            <a:ext cx="6822946" cy="2609808"/>
            <a:chOff x="6607450" y="5753100"/>
            <a:chExt cx="6822946" cy="2609808"/>
          </a:xfrm>
        </p:grpSpPr>
        <p:grpSp>
          <p:nvGrpSpPr>
            <p:cNvPr id="15" name="Group 15"/>
            <p:cNvGrpSpPr/>
            <p:nvPr/>
          </p:nvGrpSpPr>
          <p:grpSpPr>
            <a:xfrm>
              <a:off x="9522441" y="5753100"/>
              <a:ext cx="3907955" cy="2609808"/>
              <a:chOff x="0" y="0"/>
              <a:chExt cx="1321950" cy="1496931"/>
            </a:xfrm>
          </p:grpSpPr>
          <p:sp>
            <p:nvSpPr>
              <p:cNvPr id="16" name="Freeform 16"/>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3" name="文本框 22">
              <a:extLst>
                <a:ext uri="{FF2B5EF4-FFF2-40B4-BE49-F238E27FC236}">
                  <a16:creationId xmlns:a16="http://schemas.microsoft.com/office/drawing/2014/main" xmlns="" id="{4380BA71-014A-404D-A5A4-729E24932B66}"/>
                </a:ext>
              </a:extLst>
            </p:cNvPr>
            <p:cNvSpPr txBox="1"/>
            <p:nvPr/>
          </p:nvSpPr>
          <p:spPr>
            <a:xfrm flipH="1">
              <a:off x="9800739" y="6521316"/>
              <a:ext cx="2831238" cy="954107"/>
            </a:xfrm>
            <a:prstGeom prst="rect">
              <a:avLst/>
            </a:prstGeom>
            <a:noFill/>
            <a:ln w="9525">
              <a:noFill/>
              <a:miter/>
            </a:ln>
            <a:effectLst>
              <a:outerShdw sx="999" sy="999" algn="ctr" rotWithShape="0">
                <a:srgbClr val="000000"/>
              </a:outerShdw>
            </a:effectLst>
          </p:spPr>
          <p:txBody>
            <a:bodyPr wrap="square" anchor="t">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endParaRPr lang="zh-CN" altLang="en-US" sz="2800" dirty="0"/>
            </a:p>
          </p:txBody>
        </p:sp>
        <p:sp>
          <p:nvSpPr>
            <p:cNvPr id="36" name="文本框 91">
              <a:extLst>
                <a:ext uri="{FF2B5EF4-FFF2-40B4-BE49-F238E27FC236}">
                  <a16:creationId xmlns:a16="http://schemas.microsoft.com/office/drawing/2014/main" xmlns="" id="{FFF37440-1B7B-4A12-9E38-E57BB8F4152D}"/>
                </a:ext>
              </a:extLst>
            </p:cNvPr>
            <p:cNvSpPr txBox="1"/>
            <p:nvPr/>
          </p:nvSpPr>
          <p:spPr>
            <a:xfrm flipH="1">
              <a:off x="6607450" y="5976367"/>
              <a:ext cx="4316220" cy="1077218"/>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rPr>
                <a:t>Ráng</a:t>
              </a:r>
            </a:p>
            <a:p>
              <a:pPr lvl="0" algn="r"/>
              <a:endParaRPr lang="zh-CN" altLang="en-US" sz="32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endParaRPr>
            </a:p>
          </p:txBody>
        </p:sp>
      </p:grpSp>
      <p:grpSp>
        <p:nvGrpSpPr>
          <p:cNvPr id="47" name="Group 46">
            <a:extLst>
              <a:ext uri="{FF2B5EF4-FFF2-40B4-BE49-F238E27FC236}">
                <a16:creationId xmlns:a16="http://schemas.microsoft.com/office/drawing/2014/main" xmlns="" id="{85661EFF-2D7A-4A3E-80E4-ABB9D0DCE7BA}"/>
              </a:ext>
            </a:extLst>
          </p:cNvPr>
          <p:cNvGrpSpPr/>
          <p:nvPr/>
        </p:nvGrpSpPr>
        <p:grpSpPr>
          <a:xfrm>
            <a:off x="348231" y="5753100"/>
            <a:ext cx="6580424" cy="2609808"/>
            <a:chOff x="348231" y="5753100"/>
            <a:chExt cx="6580424" cy="2609808"/>
          </a:xfrm>
        </p:grpSpPr>
        <p:grpSp>
          <p:nvGrpSpPr>
            <p:cNvPr id="5" name="Group 5"/>
            <p:cNvGrpSpPr/>
            <p:nvPr/>
          </p:nvGrpSpPr>
          <p:grpSpPr>
            <a:xfrm>
              <a:off x="999074" y="5753100"/>
              <a:ext cx="3907955" cy="2609808"/>
              <a:chOff x="0" y="0"/>
              <a:chExt cx="1321950" cy="1496931"/>
            </a:xfrm>
          </p:grpSpPr>
          <p:sp>
            <p:nvSpPr>
              <p:cNvPr id="6" name="Freeform 6"/>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7" name="文本框 92">
              <a:extLst>
                <a:ext uri="{FF2B5EF4-FFF2-40B4-BE49-F238E27FC236}">
                  <a16:creationId xmlns:a16="http://schemas.microsoft.com/office/drawing/2014/main" xmlns="" id="{81FEE0F6-0DA3-48E1-9826-DFB9F1DD9E66}"/>
                </a:ext>
              </a:extLst>
            </p:cNvPr>
            <p:cNvSpPr txBox="1"/>
            <p:nvPr/>
          </p:nvSpPr>
          <p:spPr>
            <a:xfrm flipH="1">
              <a:off x="348231" y="5964382"/>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Thiệt</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38" name="Rectangle 37">
              <a:extLst>
                <a:ext uri="{FF2B5EF4-FFF2-40B4-BE49-F238E27FC236}">
                  <a16:creationId xmlns:a16="http://schemas.microsoft.com/office/drawing/2014/main" xmlns="" id="{44E0C848-5C77-45BC-AFAA-1966B4FD0752}"/>
                </a:ext>
              </a:extLst>
            </p:cNvPr>
            <p:cNvSpPr/>
            <p:nvPr/>
          </p:nvSpPr>
          <p:spPr>
            <a:xfrm>
              <a:off x="1291433" y="6511858"/>
              <a:ext cx="5637222"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endParaRPr lang="en-US" sz="2800" dirty="0">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xmlns="" id="{71BB4B2B-D17F-4309-9C1B-073796BB896B}"/>
              </a:ext>
            </a:extLst>
          </p:cNvPr>
          <p:cNvGrpSpPr/>
          <p:nvPr/>
        </p:nvGrpSpPr>
        <p:grpSpPr>
          <a:xfrm>
            <a:off x="5171703" y="5753100"/>
            <a:ext cx="6606612" cy="2609808"/>
            <a:chOff x="5171703" y="5753100"/>
            <a:chExt cx="6606612" cy="2609808"/>
          </a:xfrm>
        </p:grpSpPr>
        <p:grpSp>
          <p:nvGrpSpPr>
            <p:cNvPr id="10" name="Group 10"/>
            <p:cNvGrpSpPr/>
            <p:nvPr/>
          </p:nvGrpSpPr>
          <p:grpSpPr>
            <a:xfrm>
              <a:off x="5236045" y="5753100"/>
              <a:ext cx="3907955" cy="2609808"/>
              <a:chOff x="0" y="0"/>
              <a:chExt cx="1321950" cy="1496931"/>
            </a:xfrm>
          </p:grpSpPr>
          <p:sp>
            <p:nvSpPr>
              <p:cNvPr id="11" name="Freeform 11"/>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9" name="文本框 92">
              <a:extLst>
                <a:ext uri="{FF2B5EF4-FFF2-40B4-BE49-F238E27FC236}">
                  <a16:creationId xmlns:a16="http://schemas.microsoft.com/office/drawing/2014/main" xmlns="" id="{478D99F7-88E0-4DFA-9240-A31C022375FC}"/>
                </a:ext>
              </a:extLst>
            </p:cNvPr>
            <p:cNvSpPr txBox="1"/>
            <p:nvPr/>
          </p:nvSpPr>
          <p:spPr>
            <a:xfrm flipH="1">
              <a:off x="5171703" y="5957940"/>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Quẹo vô</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40" name="Rectangle 39">
              <a:extLst>
                <a:ext uri="{FF2B5EF4-FFF2-40B4-BE49-F238E27FC236}">
                  <a16:creationId xmlns:a16="http://schemas.microsoft.com/office/drawing/2014/main" xmlns="" id="{597DE01B-00B1-4D4A-BB0D-BC76A5DD506F}"/>
                </a:ext>
              </a:extLst>
            </p:cNvPr>
            <p:cNvSpPr/>
            <p:nvPr/>
          </p:nvSpPr>
          <p:spPr>
            <a:xfrm>
              <a:off x="5518289" y="6534784"/>
              <a:ext cx="6260026"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rẽ vào</a:t>
              </a:r>
              <a:endParaRPr lang="en-US" sz="2800" dirty="0">
                <a:latin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xmlns="" id="{25538451-5BE4-4CCA-A296-B2EFCB29DE42}"/>
              </a:ext>
            </a:extLst>
          </p:cNvPr>
          <p:cNvGrpSpPr/>
          <p:nvPr/>
        </p:nvGrpSpPr>
        <p:grpSpPr>
          <a:xfrm>
            <a:off x="999074" y="2743887"/>
            <a:ext cx="3952982" cy="2609808"/>
            <a:chOff x="999074" y="2743887"/>
            <a:chExt cx="3952982" cy="2609808"/>
          </a:xfrm>
        </p:grpSpPr>
        <p:grpSp>
          <p:nvGrpSpPr>
            <p:cNvPr id="23" name="Group 5">
              <a:extLst>
                <a:ext uri="{FF2B5EF4-FFF2-40B4-BE49-F238E27FC236}">
                  <a16:creationId xmlns:a16="http://schemas.microsoft.com/office/drawing/2014/main" xmlns="" id="{BF2DCEF2-8FD0-42DC-9283-C71A26299771}"/>
                </a:ext>
              </a:extLst>
            </p:cNvPr>
            <p:cNvGrpSpPr/>
            <p:nvPr/>
          </p:nvGrpSpPr>
          <p:grpSpPr>
            <a:xfrm>
              <a:off x="999074" y="2743887"/>
              <a:ext cx="3907955" cy="2609808"/>
              <a:chOff x="0" y="0"/>
              <a:chExt cx="1321950" cy="1496931"/>
            </a:xfrm>
          </p:grpSpPr>
          <p:sp>
            <p:nvSpPr>
              <p:cNvPr id="24" name="Freeform 6">
                <a:extLst>
                  <a:ext uri="{FF2B5EF4-FFF2-40B4-BE49-F238E27FC236}">
                    <a16:creationId xmlns:a16="http://schemas.microsoft.com/office/drawing/2014/main" xmlns="" id="{F6AA74FA-3B32-476D-B565-B88590CDADC7}"/>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0" name="文本框 81">
              <a:extLst>
                <a:ext uri="{FF2B5EF4-FFF2-40B4-BE49-F238E27FC236}">
                  <a16:creationId xmlns:a16="http://schemas.microsoft.com/office/drawing/2014/main" xmlns="" id="{557B2BA7-38D2-421D-A537-A50FE3474011}"/>
                </a:ext>
              </a:extLst>
            </p:cNvPr>
            <p:cNvSpPr txBox="1"/>
            <p:nvPr/>
          </p:nvSpPr>
          <p:spPr>
            <a:xfrm flipH="1">
              <a:off x="1291433" y="2898561"/>
              <a:ext cx="3321719" cy="584775"/>
            </a:xfrm>
            <a:prstGeom prst="rect">
              <a:avLst/>
            </a:prstGeom>
            <a:noFill/>
            <a:ln w="9525">
              <a:noFill/>
              <a:miter/>
            </a:ln>
            <a:effectLst>
              <a:outerShdw sx="999" sy="999" algn="ctr" rotWithShape="0">
                <a:srgbClr val="000000"/>
              </a:outerShdw>
            </a:effectLst>
          </p:spPr>
          <p:txBody>
            <a:bodyPr wrap="square" anchor="t">
              <a:spAutoFit/>
            </a:bodyPr>
            <a:lstStyle/>
            <a:p>
              <a:pPr lvl="0" algn="l"/>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Cai</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41" name="文本框 22">
              <a:extLst>
                <a:ext uri="{FF2B5EF4-FFF2-40B4-BE49-F238E27FC236}">
                  <a16:creationId xmlns:a16="http://schemas.microsoft.com/office/drawing/2014/main" xmlns="" id="{FA6D16F2-C586-4700-8487-66D628B97427}"/>
                </a:ext>
              </a:extLst>
            </p:cNvPr>
            <p:cNvSpPr txBox="1"/>
            <p:nvPr/>
          </p:nvSpPr>
          <p:spPr>
            <a:xfrm flipH="1">
              <a:off x="1252334" y="3452578"/>
              <a:ext cx="3699722" cy="1598386"/>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en-US" sz="2800">
                  <a:latin typeface="Times New Roman" panose="02020603050405020304" pitchFamily="18" charset="0"/>
                  <a:cs typeface="Times New Roman" panose="02020603050405020304" pitchFamily="18" charset="0"/>
                </a:rPr>
                <a:t>Chức vụ thấp nhất trong</a:t>
              </a:r>
            </a:p>
            <a:p>
              <a:pPr lvl="0">
                <a:lnSpc>
                  <a:spcPct val="120000"/>
                </a:lnSpc>
              </a:pPr>
              <a:r>
                <a:rPr lang="en-US" altLang="zh-CN" sz="280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rPr>
                <a:t>quân đội thời trước, chỉ xếp trên lính thường</a:t>
              </a:r>
              <a:endParaRPr lang="zh-CN" altLang="en-US" sz="2800"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endParaRPr>
            </a:p>
          </p:txBody>
        </p:sp>
      </p:grpSp>
      <p:pic>
        <p:nvPicPr>
          <p:cNvPr id="43" name="Picture 42">
            <a:extLst>
              <a:ext uri="{FF2B5EF4-FFF2-40B4-BE49-F238E27FC236}">
                <a16:creationId xmlns:a16="http://schemas.microsoft.com/office/drawing/2014/main" xmlns="" id="{507045B5-514C-45F5-9162-F1C5B5B2AB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grpSp>
        <p:nvGrpSpPr>
          <p:cNvPr id="50" name="Group 49">
            <a:extLst>
              <a:ext uri="{FF2B5EF4-FFF2-40B4-BE49-F238E27FC236}">
                <a16:creationId xmlns:a16="http://schemas.microsoft.com/office/drawing/2014/main" xmlns="" id="{C12973B8-837F-4135-AA2D-CB8DCD57FC11}"/>
              </a:ext>
            </a:extLst>
          </p:cNvPr>
          <p:cNvGrpSpPr/>
          <p:nvPr/>
        </p:nvGrpSpPr>
        <p:grpSpPr>
          <a:xfrm>
            <a:off x="10147476" y="3427117"/>
            <a:ext cx="9686925" cy="7737161"/>
            <a:chOff x="10147476" y="3427117"/>
            <a:chExt cx="9686925" cy="7737161"/>
          </a:xfrm>
        </p:grpSpPr>
        <p:pic>
          <p:nvPicPr>
            <p:cNvPr id="51" name="Picture 6" descr="Premium Vector | Schoolmates going to school flat.. couple pupils in  uniform holding hands isolated cartoon characters. happy elementary school  students with rucksack back to school after holidays">
              <a:extLst>
                <a:ext uri="{FF2B5EF4-FFF2-40B4-BE49-F238E27FC236}">
                  <a16:creationId xmlns:a16="http://schemas.microsoft.com/office/drawing/2014/main" xmlns="" id="{1AB5AF72-447C-434B-A69A-3905F14275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3482" y1="38200" x2="70447" y2="45400"/>
                          <a14:foregroundMark x1="67732" y1="46600" x2="63099" y2="44600"/>
                          <a14:foregroundMark x1="66134" y1="72000" x2="69489" y2="77800"/>
                          <a14:foregroundMark x1="56709" y1="74200" x2="56709" y2="78800"/>
                          <a14:foregroundMark x1="43291" y1="73400" x2="46486" y2="79200"/>
                          <a14:foregroundMark x1="31150" y1="72800" x2="28115" y2="77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47476" y="3427117"/>
              <a:ext cx="9686925" cy="7737161"/>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0DB9E9C8-B7EA-441D-8138-088E14FB67CC}"/>
                </a:ext>
              </a:extLst>
            </p:cNvPr>
            <p:cNvGrpSpPr/>
            <p:nvPr/>
          </p:nvGrpSpPr>
          <p:grpSpPr>
            <a:xfrm rot="265707">
              <a:off x="13820588" y="6726899"/>
              <a:ext cx="298551" cy="720605"/>
              <a:chOff x="13845970" y="6803789"/>
              <a:chExt cx="298551" cy="720605"/>
            </a:xfrm>
          </p:grpSpPr>
          <p:sp>
            <p:nvSpPr>
              <p:cNvPr id="58" name="Rectangle: Rounded Corners 57">
                <a:extLst>
                  <a:ext uri="{FF2B5EF4-FFF2-40B4-BE49-F238E27FC236}">
                    <a16:creationId xmlns:a16="http://schemas.microsoft.com/office/drawing/2014/main" xmlns="" id="{C4F5C090-1838-4E70-A325-BE5A92538AFE}"/>
                  </a:ext>
                </a:extLst>
              </p:cNvPr>
              <p:cNvSpPr/>
              <p:nvPr/>
            </p:nvSpPr>
            <p:spPr>
              <a:xfrm>
                <a:off x="13902180" y="6819899"/>
                <a:ext cx="152400" cy="152400"/>
              </a:xfrm>
              <a:prstGeom prst="roundRect">
                <a:avLst>
                  <a:gd name="adj" fmla="val 322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cision 58">
                <a:extLst>
                  <a:ext uri="{FF2B5EF4-FFF2-40B4-BE49-F238E27FC236}">
                    <a16:creationId xmlns:a16="http://schemas.microsoft.com/office/drawing/2014/main" xmlns="" id="{138E1069-3152-4C05-A2B7-5E62438BE036}"/>
                  </a:ext>
                </a:extLst>
              </p:cNvPr>
              <p:cNvSpPr/>
              <p:nvPr/>
            </p:nvSpPr>
            <p:spPr>
              <a:xfrm rot="695908">
                <a:off x="13845970" y="6859291"/>
                <a:ext cx="163220" cy="60960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cision 59">
                <a:extLst>
                  <a:ext uri="{FF2B5EF4-FFF2-40B4-BE49-F238E27FC236}">
                    <a16:creationId xmlns:a16="http://schemas.microsoft.com/office/drawing/2014/main" xmlns="" id="{6072E52A-D7EC-4E10-9673-879431B2A4B9}"/>
                  </a:ext>
                </a:extLst>
              </p:cNvPr>
              <p:cNvSpPr/>
              <p:nvPr/>
            </p:nvSpPr>
            <p:spPr>
              <a:xfrm rot="20141494">
                <a:off x="13981301" y="6803789"/>
                <a:ext cx="163220" cy="720605"/>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xmlns="" id="{F9BCA9EC-4297-4307-9A1A-97E63C6EA22C}"/>
                </a:ext>
              </a:extLst>
            </p:cNvPr>
            <p:cNvGrpSpPr/>
            <p:nvPr/>
          </p:nvGrpSpPr>
          <p:grpSpPr>
            <a:xfrm rot="265707">
              <a:off x="16029375" y="6883034"/>
              <a:ext cx="298551" cy="720605"/>
              <a:chOff x="13845970" y="6803789"/>
              <a:chExt cx="298551" cy="720605"/>
            </a:xfrm>
          </p:grpSpPr>
          <p:sp>
            <p:nvSpPr>
              <p:cNvPr id="55" name="Rectangle: Rounded Corners 54">
                <a:extLst>
                  <a:ext uri="{FF2B5EF4-FFF2-40B4-BE49-F238E27FC236}">
                    <a16:creationId xmlns:a16="http://schemas.microsoft.com/office/drawing/2014/main" xmlns="" id="{848DBA14-8614-428C-9CD3-CB0814C34CDC}"/>
                  </a:ext>
                </a:extLst>
              </p:cNvPr>
              <p:cNvSpPr/>
              <p:nvPr/>
            </p:nvSpPr>
            <p:spPr>
              <a:xfrm>
                <a:off x="13902180" y="6819899"/>
                <a:ext cx="152400" cy="152400"/>
              </a:xfrm>
              <a:prstGeom prst="roundRect">
                <a:avLst>
                  <a:gd name="adj" fmla="val 322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cision 55">
                <a:extLst>
                  <a:ext uri="{FF2B5EF4-FFF2-40B4-BE49-F238E27FC236}">
                    <a16:creationId xmlns:a16="http://schemas.microsoft.com/office/drawing/2014/main" xmlns="" id="{53296CEE-CD1E-4C54-A7AC-1F6866EF5CD4}"/>
                  </a:ext>
                </a:extLst>
              </p:cNvPr>
              <p:cNvSpPr/>
              <p:nvPr/>
            </p:nvSpPr>
            <p:spPr>
              <a:xfrm rot="695908">
                <a:off x="13845970" y="6859291"/>
                <a:ext cx="163220" cy="60960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Decision 56">
                <a:extLst>
                  <a:ext uri="{FF2B5EF4-FFF2-40B4-BE49-F238E27FC236}">
                    <a16:creationId xmlns:a16="http://schemas.microsoft.com/office/drawing/2014/main" xmlns="" id="{4DCDE48F-3ED6-47A4-B422-D0AF22A40A7E}"/>
                  </a:ext>
                </a:extLst>
              </p:cNvPr>
              <p:cNvSpPr/>
              <p:nvPr/>
            </p:nvSpPr>
            <p:spPr>
              <a:xfrm rot="20141494">
                <a:off x="13981301" y="6803789"/>
                <a:ext cx="163220" cy="720605"/>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xmlns="" id="{8097C115-2815-413C-9B71-09559B8D092A}"/>
                </a:ext>
              </a:extLst>
            </p:cNvPr>
            <p:cNvSpPr/>
            <p:nvPr/>
          </p:nvSpPr>
          <p:spPr>
            <a:xfrm rot="987718">
              <a:off x="16616206" y="3820495"/>
              <a:ext cx="868247" cy="917484"/>
            </a:xfrm>
            <a:prstGeom prst="rect">
              <a:avLst/>
            </a:prstGeom>
            <a:noFill/>
          </p:spPr>
          <p:txBody>
            <a:bodyPr wrap="square" lIns="91440" tIns="45720" rIns="91440" bIns="45720">
              <a:prstTxWarp prst="textPlain">
                <a:avLst/>
              </a:prstTxWarp>
              <a:spAutoFit/>
            </a:bodyPr>
            <a:lstStyle/>
            <a:p>
              <a:pPr algn="ctr"/>
              <a:r>
                <a:rPr lang="en-US" sz="5400" b="1" cap="none" spc="0">
                  <a:ln w="12700">
                    <a:solidFill>
                      <a:schemeClr val="tx1"/>
                    </a:solidFill>
                    <a:prstDash val="solid"/>
                  </a:ln>
                  <a:solidFill>
                    <a:srgbClr val="FFC000"/>
                  </a:solidFill>
                  <a:effectLst>
                    <a:outerShdw dist="38100" dir="2640000" algn="bl" rotWithShape="0">
                      <a:schemeClr val="accent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ppt_x</p:attrName>
                                        </p:attrNameLst>
                                      </p:cBhvr>
                                      <p:tavLst>
                                        <p:tav tm="0">
                                          <p:val>
                                            <p:strVal val="#ppt_x"/>
                                          </p:val>
                                        </p:tav>
                                        <p:tav tm="100000">
                                          <p:val>
                                            <p:strVal val="#ppt_x"/>
                                          </p:val>
                                        </p:tav>
                                      </p:tavLst>
                                    </p:anim>
                                    <p:anim calcmode="lin" valueType="num">
                                      <p:cBhvr>
                                        <p:cTn id="4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651</Words>
  <Application>Microsoft Office PowerPoint</Application>
  <PresentationFormat>Custom</PresentationFormat>
  <Paragraphs>137</Paragraphs>
  <Slides>27</Slides>
  <Notes>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inpin heiti</vt:lpstr>
      <vt:lpstr>Calibri</vt:lpstr>
      <vt:lpstr>UVN Thoi Nay Nang</vt:lpstr>
      <vt:lpstr>Arial</vt:lpstr>
      <vt:lpstr>Times New Roman</vt:lpstr>
      <vt:lpstr>UVN Thay Giao Nang</vt:lpstr>
      <vt:lpstr>UTM Hanzel</vt:lpstr>
      <vt:lpstr>Script MT Bold</vt:lpstr>
      <vt:lpstr>Varela Round</vt:lpstr>
      <vt:lpstr>UTM Kona KT</vt:lpstr>
      <vt:lpstr>UTM A&amp;S Graceland</vt:lpstr>
      <vt:lpstr>宋体</vt:lpstr>
      <vt:lpstr>Wingdings</vt:lpstr>
      <vt:lpstr>仓耳羽辰体-谷力 W05</vt:lpstr>
      <vt:lpstr>UTM Magnesium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cp:lastModifiedBy>
  <cp:revision>32</cp:revision>
  <dcterms:created xsi:type="dcterms:W3CDTF">2006-08-16T00:00:00Z</dcterms:created>
  <dcterms:modified xsi:type="dcterms:W3CDTF">2022-09-12T11:46:10Z</dcterms:modified>
  <dc:identifier>DAEqQ-f8N50</dc:identifier>
</cp:coreProperties>
</file>