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media/image11.jpg" ContentType="image/png"/>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9" r:id="rId3"/>
    <p:sldId id="276" r:id="rId4"/>
    <p:sldId id="270" r:id="rId5"/>
    <p:sldId id="257" r:id="rId6"/>
    <p:sldId id="277" r:id="rId7"/>
    <p:sldId id="261" r:id="rId8"/>
    <p:sldId id="262" r:id="rId9"/>
    <p:sldId id="278" r:id="rId10"/>
    <p:sldId id="264" r:id="rId11"/>
    <p:sldId id="281" r:id="rId12"/>
    <p:sldId id="279" r:id="rId13"/>
    <p:sldId id="263" r:id="rId14"/>
    <p:sldId id="265" r:id="rId15"/>
    <p:sldId id="280" r:id="rId16"/>
    <p:sldId id="282" r:id="rId17"/>
    <p:sldId id="266" r:id="rId18"/>
    <p:sldId id="283" r:id="rId19"/>
    <p:sldId id="267" r:id="rId20"/>
    <p:sldId id="268" r:id="rId21"/>
    <p:sldId id="269" r:id="rId22"/>
  </p:sldIdLst>
  <p:sldSz cx="12192000" cy="6858000"/>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i Anh Đào" initials="MAĐ" lastIdx="1" clrIdx="0">
    <p:extLst>
      <p:ext uri="{19B8F6BF-5375-455C-9EA6-DF929625EA0E}">
        <p15:presenceInfo xmlns:p15="http://schemas.microsoft.com/office/powerpoint/2012/main" userId="98cb03b5e339b6e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5" d="100"/>
          <a:sy n="45" d="100"/>
        </p:scale>
        <p:origin x="1123" y="48"/>
      </p:cViewPr>
      <p:guideLst/>
    </p:cSldViewPr>
  </p:slideViewPr>
  <p:notesTextViewPr>
    <p:cViewPr>
      <p:scale>
        <a:sx n="1" d="1"/>
        <a:sy n="1" d="1"/>
      </p:scale>
      <p:origin x="0" y="0"/>
    </p:cViewPr>
  </p:notesTextViewPr>
  <p:sorterViewPr>
    <p:cViewPr>
      <p:scale>
        <a:sx n="100" d="100"/>
        <a:sy n="100" d="100"/>
      </p:scale>
      <p:origin x="0" y="-377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6CF90C-4AFE-4B40-A83A-6CFAE7F8246E}" type="datetimeFigureOut">
              <a:rPr lang="en-US" smtClean="0"/>
              <a:t>4/16/2022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3A89FF-6978-410A-8549-41C668FD4D42}" type="slidenum">
              <a:rPr lang="en-US" smtClean="0"/>
              <a:t>‹#›</a:t>
            </a:fld>
            <a:endParaRPr lang="en-US"/>
          </a:p>
        </p:txBody>
      </p:sp>
    </p:spTree>
    <p:extLst>
      <p:ext uri="{BB962C8B-B14F-4D97-AF65-F5344CB8AC3E}">
        <p14:creationId xmlns:p14="http://schemas.microsoft.com/office/powerpoint/2010/main" val="999514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3A89FF-6978-410A-8549-41C668FD4D42}" type="slidenum">
              <a:rPr lang="en-US" smtClean="0"/>
              <a:t>16</a:t>
            </a:fld>
            <a:endParaRPr lang="en-US"/>
          </a:p>
        </p:txBody>
      </p:sp>
    </p:spTree>
    <p:extLst>
      <p:ext uri="{BB962C8B-B14F-4D97-AF65-F5344CB8AC3E}">
        <p14:creationId xmlns:p14="http://schemas.microsoft.com/office/powerpoint/2010/main" val="4285327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3A89FF-6978-410A-8549-41C668FD4D42}" type="slidenum">
              <a:rPr lang="en-US" smtClean="0"/>
              <a:t>17</a:t>
            </a:fld>
            <a:endParaRPr lang="en-US"/>
          </a:p>
        </p:txBody>
      </p:sp>
    </p:spTree>
    <p:extLst>
      <p:ext uri="{BB962C8B-B14F-4D97-AF65-F5344CB8AC3E}">
        <p14:creationId xmlns:p14="http://schemas.microsoft.com/office/powerpoint/2010/main" val="3979999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3A89FF-6978-410A-8549-41C668FD4D42}" type="slidenum">
              <a:rPr lang="en-US" smtClean="0"/>
              <a:t>18</a:t>
            </a:fld>
            <a:endParaRPr lang="en-US"/>
          </a:p>
        </p:txBody>
      </p:sp>
    </p:spTree>
    <p:extLst>
      <p:ext uri="{BB962C8B-B14F-4D97-AF65-F5344CB8AC3E}">
        <p14:creationId xmlns:p14="http://schemas.microsoft.com/office/powerpoint/2010/main" val="1793513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3A89FF-6978-410A-8549-41C668FD4D42}" type="slidenum">
              <a:rPr lang="en-US" smtClean="0"/>
              <a:t>19</a:t>
            </a:fld>
            <a:endParaRPr lang="en-US"/>
          </a:p>
        </p:txBody>
      </p:sp>
    </p:spTree>
    <p:extLst>
      <p:ext uri="{BB962C8B-B14F-4D97-AF65-F5344CB8AC3E}">
        <p14:creationId xmlns:p14="http://schemas.microsoft.com/office/powerpoint/2010/main" val="4108015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3A89FF-6978-410A-8549-41C668FD4D42}" type="slidenum">
              <a:rPr lang="en-US" smtClean="0"/>
              <a:t>20</a:t>
            </a:fld>
            <a:endParaRPr lang="en-US"/>
          </a:p>
        </p:txBody>
      </p:sp>
    </p:spTree>
    <p:extLst>
      <p:ext uri="{BB962C8B-B14F-4D97-AF65-F5344CB8AC3E}">
        <p14:creationId xmlns:p14="http://schemas.microsoft.com/office/powerpoint/2010/main" val="1211676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64C1FA7-55DF-4F5B-890D-2C843554F616}" type="datetimeFigureOut">
              <a:rPr lang="en-US" smtClean="0"/>
              <a:t>4/16/2022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F774D7-0635-4B15-8EB6-DE0592856532}" type="slidenum">
              <a:rPr lang="en-US" smtClean="0"/>
              <a:t>‹#›</a:t>
            </a:fld>
            <a:endParaRPr lang="en-US"/>
          </a:p>
        </p:txBody>
      </p:sp>
    </p:spTree>
    <p:extLst>
      <p:ext uri="{BB962C8B-B14F-4D97-AF65-F5344CB8AC3E}">
        <p14:creationId xmlns:p14="http://schemas.microsoft.com/office/powerpoint/2010/main" val="3447155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4C1FA7-55DF-4F5B-890D-2C843554F616}" type="datetimeFigureOut">
              <a:rPr lang="en-US" smtClean="0"/>
              <a:t>4/16/2022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F774D7-0635-4B15-8EB6-DE0592856532}" type="slidenum">
              <a:rPr lang="en-US" smtClean="0"/>
              <a:t>‹#›</a:t>
            </a:fld>
            <a:endParaRPr lang="en-US"/>
          </a:p>
        </p:txBody>
      </p:sp>
    </p:spTree>
    <p:extLst>
      <p:ext uri="{BB962C8B-B14F-4D97-AF65-F5344CB8AC3E}">
        <p14:creationId xmlns:p14="http://schemas.microsoft.com/office/powerpoint/2010/main" val="3420733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64C1FA7-55DF-4F5B-890D-2C843554F616}" type="datetimeFigureOut">
              <a:rPr lang="en-US" smtClean="0"/>
              <a:t>4/16/2022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F774D7-0635-4B15-8EB6-DE0592856532}" type="slidenum">
              <a:rPr lang="en-US" smtClean="0"/>
              <a:t>‹#›</a:t>
            </a:fld>
            <a:endParaRPr lang="en-US"/>
          </a:p>
        </p:txBody>
      </p:sp>
    </p:spTree>
    <p:extLst>
      <p:ext uri="{BB962C8B-B14F-4D97-AF65-F5344CB8AC3E}">
        <p14:creationId xmlns:p14="http://schemas.microsoft.com/office/powerpoint/2010/main" val="7379255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64C1FA7-55DF-4F5B-890D-2C843554F616}" type="datetimeFigureOut">
              <a:rPr lang="en-US" smtClean="0"/>
              <a:t>4/16/2022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F774D7-0635-4B15-8EB6-DE0592856532}" type="slidenum">
              <a:rPr lang="en-US" smtClean="0"/>
              <a:t>‹#›</a:t>
            </a:fld>
            <a:endParaRPr lang="en-US"/>
          </a:p>
        </p:txBody>
      </p:sp>
    </p:spTree>
    <p:extLst>
      <p:ext uri="{BB962C8B-B14F-4D97-AF65-F5344CB8AC3E}">
        <p14:creationId xmlns:p14="http://schemas.microsoft.com/office/powerpoint/2010/main" val="29139845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4C1FA7-55DF-4F5B-890D-2C843554F616}" type="datetimeFigureOut">
              <a:rPr lang="en-US" smtClean="0"/>
              <a:t>4/16/2022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F774D7-0635-4B15-8EB6-DE0592856532}" type="slidenum">
              <a:rPr lang="en-US" smtClean="0"/>
              <a:t>‹#›</a:t>
            </a:fld>
            <a:endParaRPr lang="en-US"/>
          </a:p>
        </p:txBody>
      </p:sp>
    </p:spTree>
    <p:extLst>
      <p:ext uri="{BB962C8B-B14F-4D97-AF65-F5344CB8AC3E}">
        <p14:creationId xmlns:p14="http://schemas.microsoft.com/office/powerpoint/2010/main" val="25251163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4C1FA7-55DF-4F5B-890D-2C843554F616}" type="datetimeFigureOut">
              <a:rPr lang="en-US" smtClean="0"/>
              <a:t>4/16/2022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F774D7-0635-4B15-8EB6-DE0592856532}" type="slidenum">
              <a:rPr lang="en-US" smtClean="0"/>
              <a:t>‹#›</a:t>
            </a:fld>
            <a:endParaRPr lang="en-US"/>
          </a:p>
        </p:txBody>
      </p:sp>
    </p:spTree>
    <p:extLst>
      <p:ext uri="{BB962C8B-B14F-4D97-AF65-F5344CB8AC3E}">
        <p14:creationId xmlns:p14="http://schemas.microsoft.com/office/powerpoint/2010/main" val="4260096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4C1FA7-55DF-4F5B-890D-2C843554F616}" type="datetimeFigureOut">
              <a:rPr lang="en-US" smtClean="0"/>
              <a:t>4/16/2022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F774D7-0635-4B15-8EB6-DE0592856532}" type="slidenum">
              <a:rPr lang="en-US" smtClean="0"/>
              <a:t>‹#›</a:t>
            </a:fld>
            <a:endParaRPr lang="en-US"/>
          </a:p>
        </p:txBody>
      </p:sp>
    </p:spTree>
    <p:extLst>
      <p:ext uri="{BB962C8B-B14F-4D97-AF65-F5344CB8AC3E}">
        <p14:creationId xmlns:p14="http://schemas.microsoft.com/office/powerpoint/2010/main" val="1768793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4C1FA7-55DF-4F5B-890D-2C843554F616}" type="datetimeFigureOut">
              <a:rPr lang="en-US" smtClean="0"/>
              <a:t>4/16/2022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F774D7-0635-4B15-8EB6-DE0592856532}" type="slidenum">
              <a:rPr lang="en-US" smtClean="0"/>
              <a:t>‹#›</a:t>
            </a:fld>
            <a:endParaRPr lang="en-US"/>
          </a:p>
        </p:txBody>
      </p:sp>
    </p:spTree>
    <p:extLst>
      <p:ext uri="{BB962C8B-B14F-4D97-AF65-F5344CB8AC3E}">
        <p14:creationId xmlns:p14="http://schemas.microsoft.com/office/powerpoint/2010/main" val="3112595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4C1FA7-55DF-4F5B-890D-2C843554F616}" type="datetimeFigureOut">
              <a:rPr lang="en-US" smtClean="0"/>
              <a:t>4/16/2022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F774D7-0635-4B15-8EB6-DE0592856532}" type="slidenum">
              <a:rPr lang="en-US" smtClean="0"/>
              <a:t>‹#›</a:t>
            </a:fld>
            <a:endParaRPr lang="en-US"/>
          </a:p>
        </p:txBody>
      </p:sp>
    </p:spTree>
    <p:extLst>
      <p:ext uri="{BB962C8B-B14F-4D97-AF65-F5344CB8AC3E}">
        <p14:creationId xmlns:p14="http://schemas.microsoft.com/office/powerpoint/2010/main" val="30986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64C1FA7-55DF-4F5B-890D-2C843554F616}" type="datetimeFigureOut">
              <a:rPr lang="en-US" smtClean="0"/>
              <a:t>4/16/2022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F774D7-0635-4B15-8EB6-DE0592856532}" type="slidenum">
              <a:rPr lang="en-US" smtClean="0"/>
              <a:t>‹#›</a:t>
            </a:fld>
            <a:endParaRPr lang="en-US"/>
          </a:p>
        </p:txBody>
      </p:sp>
    </p:spTree>
    <p:extLst>
      <p:ext uri="{BB962C8B-B14F-4D97-AF65-F5344CB8AC3E}">
        <p14:creationId xmlns:p14="http://schemas.microsoft.com/office/powerpoint/2010/main" val="2339581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64C1FA7-55DF-4F5B-890D-2C843554F616}" type="datetimeFigureOut">
              <a:rPr lang="en-US" smtClean="0"/>
              <a:t>4/16/2022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F774D7-0635-4B15-8EB6-DE0592856532}" type="slidenum">
              <a:rPr lang="en-US" smtClean="0"/>
              <a:t>‹#›</a:t>
            </a:fld>
            <a:endParaRPr lang="en-US"/>
          </a:p>
        </p:txBody>
      </p:sp>
    </p:spTree>
    <p:extLst>
      <p:ext uri="{BB962C8B-B14F-4D97-AF65-F5344CB8AC3E}">
        <p14:creationId xmlns:p14="http://schemas.microsoft.com/office/powerpoint/2010/main" val="1510378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4C1FA7-55DF-4F5B-890D-2C843554F616}" type="datetimeFigureOut">
              <a:rPr lang="en-US" smtClean="0"/>
              <a:t>4/16/2022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F774D7-0635-4B15-8EB6-DE0592856532}" type="slidenum">
              <a:rPr lang="en-US" smtClean="0"/>
              <a:t>‹#›</a:t>
            </a:fld>
            <a:endParaRPr lang="en-US"/>
          </a:p>
        </p:txBody>
      </p:sp>
    </p:spTree>
    <p:extLst>
      <p:ext uri="{BB962C8B-B14F-4D97-AF65-F5344CB8AC3E}">
        <p14:creationId xmlns:p14="http://schemas.microsoft.com/office/powerpoint/2010/main" val="1629723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4C1FA7-55DF-4F5B-890D-2C843554F616}" type="datetimeFigureOut">
              <a:rPr lang="en-US" smtClean="0"/>
              <a:t>4/16/2022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F774D7-0635-4B15-8EB6-DE0592856532}" type="slidenum">
              <a:rPr lang="en-US" smtClean="0"/>
              <a:t>‹#›</a:t>
            </a:fld>
            <a:endParaRPr lang="en-US"/>
          </a:p>
        </p:txBody>
      </p:sp>
    </p:spTree>
    <p:extLst>
      <p:ext uri="{BB962C8B-B14F-4D97-AF65-F5344CB8AC3E}">
        <p14:creationId xmlns:p14="http://schemas.microsoft.com/office/powerpoint/2010/main" val="3483916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4C1FA7-55DF-4F5B-890D-2C843554F616}" type="datetimeFigureOut">
              <a:rPr lang="en-US" smtClean="0"/>
              <a:t>4/16/2022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F774D7-0635-4B15-8EB6-DE0592856532}" type="slidenum">
              <a:rPr lang="en-US" smtClean="0"/>
              <a:t>‹#›</a:t>
            </a:fld>
            <a:endParaRPr lang="en-US"/>
          </a:p>
        </p:txBody>
      </p:sp>
    </p:spTree>
    <p:extLst>
      <p:ext uri="{BB962C8B-B14F-4D97-AF65-F5344CB8AC3E}">
        <p14:creationId xmlns:p14="http://schemas.microsoft.com/office/powerpoint/2010/main" val="2357609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4C1FA7-55DF-4F5B-890D-2C843554F616}" type="datetimeFigureOut">
              <a:rPr lang="en-US" smtClean="0"/>
              <a:t>4/16/2022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F774D7-0635-4B15-8EB6-DE0592856532}" type="slidenum">
              <a:rPr lang="en-US" smtClean="0"/>
              <a:t>‹#›</a:t>
            </a:fld>
            <a:endParaRPr lang="en-US"/>
          </a:p>
        </p:txBody>
      </p:sp>
    </p:spTree>
    <p:extLst>
      <p:ext uri="{BB962C8B-B14F-4D97-AF65-F5344CB8AC3E}">
        <p14:creationId xmlns:p14="http://schemas.microsoft.com/office/powerpoint/2010/main" val="33464675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2" r:id="rId8"/>
    <p:sldLayoutId id="2147483661" r:id="rId9"/>
    <p:sldLayoutId id="2147483660" r:id="rId10"/>
    <p:sldLayoutId id="2147483656" r:id="rId11"/>
    <p:sldLayoutId id="2147483657" r:id="rId12"/>
    <p:sldLayoutId id="2147483658" r:id="rId13"/>
    <p:sldLayoutId id="214748365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17.jpg"/><Relationship Id="rId5" Type="http://schemas.openxmlformats.org/officeDocument/2006/relationships/image" Target="../media/image16.png"/><Relationship Id="rId4" Type="http://schemas.openxmlformats.org/officeDocument/2006/relationships/image" Target="file:///C:\Program%20Files\Inknoe%20ClassPoint\Images\slide_annotate_without%20result_default.pn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file:///C:\Program%20Files\Inknoe%20ClassPoint\Images\multiple_choice_without%20result_default_cm.png" TargetMode="External"/><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3.png"/><Relationship Id="rId5" Type="http://schemas.openxmlformats.org/officeDocument/2006/relationships/image" Target="../media/image22.gif"/><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2.gif"/><Relationship Id="rId5" Type="http://schemas.openxmlformats.org/officeDocument/2006/relationships/image" Target="../media/image10.jpeg"/><Relationship Id="rId4" Type="http://schemas.openxmlformats.org/officeDocument/2006/relationships/notesSlide" Target="../notesSlides/notesSlide2.xml"/></Relationships>
</file>

<file path=ppt/slides/_rels/slide1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5.xml"/><Relationship Id="rId7" Type="http://schemas.openxmlformats.org/officeDocument/2006/relationships/image" Target="../media/image22.gif"/><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1.jpg"/><Relationship Id="rId11" Type="http://schemas.openxmlformats.org/officeDocument/2006/relationships/image" Target="file:///C:\Program%20Files\Inknoe%20ClassPoint\Images\multiple_choice_without%20result_default_cm.png" TargetMode="External"/><Relationship Id="rId5" Type="http://schemas.openxmlformats.org/officeDocument/2006/relationships/notesSlide" Target="../notesSlides/notesSlide3.xml"/><Relationship Id="rId10" Type="http://schemas.openxmlformats.org/officeDocument/2006/relationships/image" Target="../media/image3.png"/><Relationship Id="rId4" Type="http://schemas.openxmlformats.org/officeDocument/2006/relationships/slideLayout" Target="../slideLayouts/slideLayout7.xml"/><Relationship Id="rId9" Type="http://schemas.openxmlformats.org/officeDocument/2006/relationships/image" Target="../media/image17.jpg"/></Relationships>
</file>

<file path=ppt/slides/_rels/slide19.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slideLayout" Target="../slideLayouts/slideLayout7.xml"/><Relationship Id="rId7" Type="http://schemas.openxmlformats.org/officeDocument/2006/relationships/image" Target="../media/image2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2.gif"/><Relationship Id="rId5" Type="http://schemas.openxmlformats.org/officeDocument/2006/relationships/image" Target="../media/image10.jpeg"/><Relationship Id="rId4" Type="http://schemas.openxmlformats.org/officeDocument/2006/relationships/notesSlide" Target="../notesSlides/notesSlide4.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file:///C:\Program%20Files\Inknoe%20ClassPoint\Images\multiple_choice_without%20result_default_cm.png" TargetMode="Externa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6.xml"/><Relationship Id="rId7" Type="http://schemas.openxmlformats.org/officeDocument/2006/relationships/image" Target="../media/image22.gif"/><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0.jpeg"/><Relationship Id="rId11" Type="http://schemas.openxmlformats.org/officeDocument/2006/relationships/image" Target="file:///C:\Program%20Files\Inknoe%20ClassPoint\Images\multiple_choice_without%20result_default_cm.png" TargetMode="External"/><Relationship Id="rId5" Type="http://schemas.openxmlformats.org/officeDocument/2006/relationships/notesSlide" Target="../notesSlides/notesSlide5.xml"/><Relationship Id="rId10" Type="http://schemas.openxmlformats.org/officeDocument/2006/relationships/image" Target="../media/image3.png"/><Relationship Id="rId4" Type="http://schemas.openxmlformats.org/officeDocument/2006/relationships/slideLayout" Target="../slideLayouts/slideLayout7.xml"/><Relationship Id="rId9" Type="http://schemas.openxmlformats.org/officeDocument/2006/relationships/image" Target="../media/image24.jpg"/></Relationships>
</file>

<file path=ppt/slides/_rels/slide21.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jpg"/><Relationship Id="rId1" Type="http://schemas.openxmlformats.org/officeDocument/2006/relationships/slideLayout" Target="../slideLayouts/slideLayout7.xml"/><Relationship Id="rId5" Type="http://schemas.openxmlformats.org/officeDocument/2006/relationships/image" Target="../media/image28.gif"/><Relationship Id="rId4" Type="http://schemas.openxmlformats.org/officeDocument/2006/relationships/image" Target="../media/image27.gif"/></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t="-13000" b="-13000"/>
          </a:stretch>
        </a:blipFill>
        <a:effectLst/>
      </p:bgPr>
    </p:bg>
    <p:spTree>
      <p:nvGrpSpPr>
        <p:cNvPr id="1" name=""/>
        <p:cNvGrpSpPr/>
        <p:nvPr/>
      </p:nvGrpSpPr>
      <p:grpSpPr>
        <a:xfrm>
          <a:off x="0" y="0"/>
          <a:ext cx="0" cy="0"/>
          <a:chOff x="0" y="0"/>
          <a:chExt cx="0" cy="0"/>
        </a:xfrm>
      </p:grpSpPr>
      <p:sp>
        <p:nvSpPr>
          <p:cNvPr id="5" name="TextBox 4"/>
          <p:cNvSpPr txBox="1"/>
          <p:nvPr/>
        </p:nvSpPr>
        <p:spPr>
          <a:xfrm>
            <a:off x="5084344" y="990299"/>
            <a:ext cx="1388009" cy="769441"/>
          </a:xfrm>
          <a:prstGeom prst="rect">
            <a:avLst/>
          </a:prstGeom>
          <a:noFill/>
        </p:spPr>
        <p:txBody>
          <a:bodyPr wrap="none" rtlCol="0">
            <a:spAutoFit/>
          </a:bodyPr>
          <a:lstStyle/>
          <a:p>
            <a:r>
              <a:rPr lang="en-US" sz="4400" b="1" u="sng" dirty="0" err="1">
                <a:latin typeface="Times New Roman" panose="02020603050405020304" pitchFamily="18" charset="0"/>
                <a:cs typeface="Times New Roman" panose="02020603050405020304" pitchFamily="18" charset="0"/>
              </a:rPr>
              <a:t>Toán</a:t>
            </a:r>
            <a:endParaRPr lang="en-US" sz="4400" b="1" u="sng"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702298" y="1860013"/>
            <a:ext cx="4152099" cy="1107996"/>
          </a:xfrm>
          <a:prstGeom prst="rect">
            <a:avLst/>
          </a:prstGeom>
          <a:noFill/>
        </p:spPr>
        <p:txBody>
          <a:bodyPr wrap="none" rtlCol="0">
            <a:spAutoFit/>
          </a:bodyPr>
          <a:lstStyle/>
          <a:p>
            <a:pPr algn="ctr"/>
            <a:r>
              <a:rPr lang="en-US" sz="6600" b="1" dirty="0" err="1">
                <a:solidFill>
                  <a:srgbClr val="FF0000"/>
                </a:solidFill>
                <a:latin typeface="Times New Roman" panose="02020603050405020304" pitchFamily="18" charset="0"/>
                <a:cs typeface="Times New Roman" panose="02020603050405020304" pitchFamily="18" charset="0"/>
              </a:rPr>
              <a:t>Thực</a:t>
            </a:r>
            <a:r>
              <a:rPr lang="en-US" sz="6600" b="1" dirty="0">
                <a:solidFill>
                  <a:srgbClr val="FF0000"/>
                </a:solidFill>
                <a:latin typeface="Times New Roman" panose="02020603050405020304" pitchFamily="18" charset="0"/>
                <a:cs typeface="Times New Roman" panose="02020603050405020304" pitchFamily="18" charset="0"/>
              </a:rPr>
              <a:t> </a:t>
            </a:r>
            <a:r>
              <a:rPr lang="en-US" sz="6600" b="1" dirty="0" err="1">
                <a:solidFill>
                  <a:srgbClr val="FF0000"/>
                </a:solidFill>
                <a:latin typeface="Times New Roman" panose="02020603050405020304" pitchFamily="18" charset="0"/>
                <a:cs typeface="Times New Roman" panose="02020603050405020304" pitchFamily="18" charset="0"/>
              </a:rPr>
              <a:t>hành</a:t>
            </a:r>
            <a:endParaRPr lang="en-US" sz="6600" b="1" dirty="0">
              <a:solidFill>
                <a:srgbClr val="FF00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CDFA49D4-B191-4FE0-9202-963FBA7A231E}"/>
              </a:ext>
            </a:extLst>
          </p:cNvPr>
          <p:cNvSpPr txBox="1"/>
          <p:nvPr/>
        </p:nvSpPr>
        <p:spPr>
          <a:xfrm>
            <a:off x="312821" y="3429000"/>
            <a:ext cx="11566358" cy="3170099"/>
          </a:xfrm>
          <a:prstGeom prst="rect">
            <a:avLst/>
          </a:prstGeom>
          <a:noFill/>
        </p:spPr>
        <p:txBody>
          <a:bodyPr wrap="square" rtlCol="0">
            <a:spAutoFit/>
          </a:bodyPr>
          <a:lstStyle/>
          <a:p>
            <a:pPr algn="ctr"/>
            <a:r>
              <a:rPr lang="vi-VN" sz="4000" b="1" dirty="0">
                <a:latin typeface="Times New Roman" panose="02020603050405020304" pitchFamily="18" charset="0"/>
                <a:cs typeface="Times New Roman" panose="02020603050405020304" pitchFamily="18" charset="0"/>
              </a:rPr>
              <a:t>YÊU CẦU CẦN ĐẠT</a:t>
            </a:r>
          </a:p>
          <a:p>
            <a:r>
              <a:rPr lang="vi-VN" sz="4000" dirty="0">
                <a:latin typeface="Times New Roman" panose="02020603050405020304" pitchFamily="18" charset="0"/>
                <a:cs typeface="Times New Roman" panose="02020603050405020304" pitchFamily="18" charset="0"/>
              </a:rPr>
              <a:t>- Em biết cách đo và ước lượng độ dài đoạn thẳng trong thực tế</a:t>
            </a:r>
          </a:p>
          <a:p>
            <a:r>
              <a:rPr lang="vi-VN" sz="4000" dirty="0">
                <a:latin typeface="Times New Roman" panose="02020603050405020304" pitchFamily="18" charset="0"/>
                <a:cs typeface="Times New Roman" panose="02020603050405020304" pitchFamily="18" charset="0"/>
              </a:rPr>
              <a:t>- Dóng các vật tahwngr hàng</a:t>
            </a:r>
          </a:p>
          <a:p>
            <a:r>
              <a:rPr lang="vi-VN" sz="4000" dirty="0">
                <a:latin typeface="Times New Roman" panose="02020603050405020304" pitchFamily="18" charset="0"/>
                <a:cs typeface="Times New Roman" panose="02020603050405020304" pitchFamily="18" charset="0"/>
              </a:rPr>
              <a:t>- Ứng dụngt ỉ lệ bản đồ vào hình vẽ</a:t>
            </a:r>
          </a:p>
        </p:txBody>
      </p:sp>
    </p:spTree>
    <p:extLst>
      <p:ext uri="{BB962C8B-B14F-4D97-AF65-F5344CB8AC3E}">
        <p14:creationId xmlns:p14="http://schemas.microsoft.com/office/powerpoint/2010/main" val="924587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566487" y="420737"/>
            <a:ext cx="8772525" cy="646331"/>
          </a:xfrm>
          <a:prstGeom prst="rect">
            <a:avLst/>
          </a:prstGeom>
          <a:noFill/>
        </p:spPr>
        <p:txBody>
          <a:bodyPr wrap="square" rtlCol="0">
            <a:spAutoFit/>
          </a:bodyPr>
          <a:lstStyle/>
          <a:p>
            <a:r>
              <a:rPr lang="vi-VN" sz="3600" b="1" dirty="0"/>
              <a:t>3. </a:t>
            </a:r>
            <a:r>
              <a:rPr lang="en-US" sz="3600" b="1" dirty="0" err="1"/>
              <a:t>Đo</a:t>
            </a:r>
            <a:r>
              <a:rPr lang="en-US" sz="3600" b="1" dirty="0"/>
              <a:t> </a:t>
            </a:r>
            <a:r>
              <a:rPr lang="en-US" sz="3600" b="1" dirty="0" err="1"/>
              <a:t>độ</a:t>
            </a:r>
            <a:r>
              <a:rPr lang="en-US" sz="3600" b="1" dirty="0"/>
              <a:t> </a:t>
            </a:r>
            <a:r>
              <a:rPr lang="en-US" sz="3600" b="1" dirty="0" err="1"/>
              <a:t>dài</a:t>
            </a:r>
            <a:r>
              <a:rPr lang="en-US" sz="3600" b="1" dirty="0"/>
              <a:t> </a:t>
            </a:r>
            <a:r>
              <a:rPr lang="en-US" sz="3600" b="1" dirty="0" err="1"/>
              <a:t>rồi</a:t>
            </a:r>
            <a:r>
              <a:rPr lang="en-US" sz="3600" b="1" dirty="0"/>
              <a:t> </a:t>
            </a:r>
            <a:r>
              <a:rPr lang="en-US" sz="3600" b="1" dirty="0" err="1"/>
              <a:t>ghi</a:t>
            </a:r>
            <a:r>
              <a:rPr lang="en-US" sz="3600" b="1" dirty="0"/>
              <a:t> </a:t>
            </a:r>
            <a:r>
              <a:rPr lang="en-US" sz="3600" b="1" dirty="0" err="1"/>
              <a:t>kết</a:t>
            </a:r>
            <a:r>
              <a:rPr lang="en-US" sz="3600" b="1" dirty="0"/>
              <a:t> </a:t>
            </a:r>
            <a:r>
              <a:rPr lang="en-US" sz="3600" b="1" dirty="0" err="1"/>
              <a:t>quả</a:t>
            </a:r>
            <a:r>
              <a:rPr lang="en-US" sz="3600" b="1" dirty="0"/>
              <a:t> </a:t>
            </a:r>
            <a:r>
              <a:rPr lang="en-US" sz="3600" b="1" dirty="0" err="1"/>
              <a:t>vào</a:t>
            </a:r>
            <a:r>
              <a:rPr lang="en-US" sz="3600" b="1" dirty="0"/>
              <a:t> ô </a:t>
            </a:r>
            <a:r>
              <a:rPr lang="en-US" sz="3600" b="1" dirty="0" err="1"/>
              <a:t>trống</a:t>
            </a:r>
            <a:r>
              <a:rPr lang="en-US" sz="3600" b="1" dirty="0"/>
              <a:t>:</a:t>
            </a:r>
          </a:p>
        </p:txBody>
      </p:sp>
      <p:graphicFrame>
        <p:nvGraphicFramePr>
          <p:cNvPr id="5" name="Table 4"/>
          <p:cNvGraphicFramePr>
            <a:graphicFrameLocks noGrp="1"/>
          </p:cNvGraphicFramePr>
          <p:nvPr>
            <p:extLst>
              <p:ext uri="{D42A27DB-BD31-4B8C-83A1-F6EECF244321}">
                <p14:modId xmlns:p14="http://schemas.microsoft.com/office/powerpoint/2010/main" val="3597625629"/>
              </p:ext>
            </p:extLst>
          </p:nvPr>
        </p:nvGraphicFramePr>
        <p:xfrm>
          <a:off x="220659" y="1462614"/>
          <a:ext cx="11750681" cy="2254068"/>
        </p:xfrm>
        <a:graphic>
          <a:graphicData uri="http://schemas.openxmlformats.org/drawingml/2006/table">
            <a:tbl>
              <a:tblPr firstRow="1" bandRow="1">
                <a:tableStyleId>{5940675A-B579-460E-94D1-54222C63F5DA}</a:tableStyleId>
              </a:tblPr>
              <a:tblGrid>
                <a:gridCol w="4529132">
                  <a:extLst>
                    <a:ext uri="{9D8B030D-6E8A-4147-A177-3AD203B41FA5}">
                      <a16:colId xmlns:a16="http://schemas.microsoft.com/office/drawing/2014/main" val="20000"/>
                    </a:ext>
                  </a:extLst>
                </a:gridCol>
                <a:gridCol w="3814762">
                  <a:extLst>
                    <a:ext uri="{9D8B030D-6E8A-4147-A177-3AD203B41FA5}">
                      <a16:colId xmlns:a16="http://schemas.microsoft.com/office/drawing/2014/main" val="20001"/>
                    </a:ext>
                  </a:extLst>
                </a:gridCol>
                <a:gridCol w="3406787">
                  <a:extLst>
                    <a:ext uri="{9D8B030D-6E8A-4147-A177-3AD203B41FA5}">
                      <a16:colId xmlns:a16="http://schemas.microsoft.com/office/drawing/2014/main" val="20002"/>
                    </a:ext>
                  </a:extLst>
                </a:gridCol>
              </a:tblGrid>
              <a:tr h="718158">
                <a:tc>
                  <a:txBody>
                    <a:bodyPr/>
                    <a:lstStyle/>
                    <a:p>
                      <a:pPr algn="ctr"/>
                      <a:r>
                        <a:rPr lang="en-US" sz="3000" b="1" dirty="0" err="1">
                          <a:latin typeface="Times New Roman" panose="02020603050405020304" pitchFamily="18" charset="0"/>
                          <a:cs typeface="Times New Roman" panose="02020603050405020304" pitchFamily="18" charset="0"/>
                        </a:rPr>
                        <a:t>Chiều</a:t>
                      </a:r>
                      <a:r>
                        <a:rPr lang="en-US" sz="3000" b="1" baseline="0" dirty="0">
                          <a:latin typeface="Times New Roman" panose="02020603050405020304" pitchFamily="18" charset="0"/>
                          <a:cs typeface="Times New Roman" panose="02020603050405020304" pitchFamily="18" charset="0"/>
                        </a:rPr>
                        <a:t> </a:t>
                      </a:r>
                      <a:r>
                        <a:rPr lang="en-US" sz="3000" b="1" baseline="0" dirty="0" err="1">
                          <a:latin typeface="Times New Roman" panose="02020603050405020304" pitchFamily="18" charset="0"/>
                          <a:cs typeface="Times New Roman" panose="02020603050405020304" pitchFamily="18" charset="0"/>
                        </a:rPr>
                        <a:t>dài</a:t>
                      </a:r>
                      <a:r>
                        <a:rPr lang="en-US" sz="3000" b="1" baseline="0" dirty="0">
                          <a:latin typeface="Times New Roman" panose="02020603050405020304" pitchFamily="18" charset="0"/>
                          <a:cs typeface="Times New Roman" panose="02020603050405020304" pitchFamily="18" charset="0"/>
                        </a:rPr>
                        <a:t> </a:t>
                      </a:r>
                      <a:r>
                        <a:rPr lang="vi-VN" sz="3000" b="1" baseline="0" dirty="0">
                          <a:latin typeface="Times New Roman" panose="02020603050405020304" pitchFamily="18" charset="0"/>
                          <a:cs typeface="Times New Roman" panose="02020603050405020304" pitchFamily="18" charset="0"/>
                        </a:rPr>
                        <a:t>bàn học</a:t>
                      </a:r>
                      <a:endParaRPr lang="en-US" sz="3000" b="1" dirty="0">
                        <a:latin typeface="Times New Roman" panose="02020603050405020304" pitchFamily="18" charset="0"/>
                        <a:cs typeface="Times New Roman" panose="02020603050405020304" pitchFamily="18" charset="0"/>
                      </a:endParaRPr>
                    </a:p>
                  </a:txBody>
                  <a:tcPr/>
                </a:tc>
                <a:tc>
                  <a:txBody>
                    <a:bodyPr/>
                    <a:lstStyle/>
                    <a:p>
                      <a:pPr algn="ctr"/>
                      <a:r>
                        <a:rPr lang="en-US" sz="3000" b="1" dirty="0" err="1">
                          <a:latin typeface="Times New Roman" panose="02020603050405020304" pitchFamily="18" charset="0"/>
                          <a:cs typeface="Times New Roman" panose="02020603050405020304" pitchFamily="18" charset="0"/>
                        </a:rPr>
                        <a:t>Chiều</a:t>
                      </a:r>
                      <a:r>
                        <a:rPr lang="en-US" sz="3000" b="1" baseline="0" dirty="0">
                          <a:latin typeface="Times New Roman" panose="02020603050405020304" pitchFamily="18" charset="0"/>
                          <a:cs typeface="Times New Roman" panose="02020603050405020304" pitchFamily="18" charset="0"/>
                        </a:rPr>
                        <a:t> </a:t>
                      </a:r>
                      <a:r>
                        <a:rPr lang="en-US" sz="3000" b="1" baseline="0" dirty="0" err="1">
                          <a:latin typeface="Times New Roman" panose="02020603050405020304" pitchFamily="18" charset="0"/>
                          <a:cs typeface="Times New Roman" panose="02020603050405020304" pitchFamily="18" charset="0"/>
                        </a:rPr>
                        <a:t>rộng</a:t>
                      </a:r>
                      <a:r>
                        <a:rPr lang="en-US" sz="3000" b="1" baseline="0" dirty="0">
                          <a:latin typeface="Times New Roman" panose="02020603050405020304" pitchFamily="18" charset="0"/>
                          <a:cs typeface="Times New Roman" panose="02020603050405020304" pitchFamily="18" charset="0"/>
                        </a:rPr>
                        <a:t> </a:t>
                      </a:r>
                      <a:r>
                        <a:rPr lang="vi-VN" sz="3000" b="1" baseline="0" dirty="0">
                          <a:latin typeface="Times New Roman" panose="02020603050405020304" pitchFamily="18" charset="0"/>
                          <a:cs typeface="Times New Roman" panose="02020603050405020304" pitchFamily="18" charset="0"/>
                        </a:rPr>
                        <a:t>quyển sách toán</a:t>
                      </a:r>
                      <a:endParaRPr lang="en-US" sz="3000" b="1" dirty="0">
                        <a:latin typeface="Times New Roman" panose="02020603050405020304" pitchFamily="18" charset="0"/>
                        <a:cs typeface="Times New Roman" panose="02020603050405020304" pitchFamily="18" charset="0"/>
                      </a:endParaRPr>
                    </a:p>
                  </a:txBody>
                  <a:tcPr/>
                </a:tc>
                <a:tc>
                  <a:txBody>
                    <a:bodyPr/>
                    <a:lstStyle/>
                    <a:p>
                      <a:pPr algn="ctr"/>
                      <a:r>
                        <a:rPr lang="en-US" sz="3000" b="1" dirty="0" err="1">
                          <a:latin typeface="Times New Roman" panose="02020603050405020304" pitchFamily="18" charset="0"/>
                          <a:cs typeface="Times New Roman" panose="02020603050405020304" pitchFamily="18" charset="0"/>
                        </a:rPr>
                        <a:t>Chiều</a:t>
                      </a:r>
                      <a:r>
                        <a:rPr lang="en-US" sz="3000" b="1" baseline="0" dirty="0">
                          <a:latin typeface="Times New Roman" panose="02020603050405020304" pitchFamily="18" charset="0"/>
                          <a:cs typeface="Times New Roman" panose="02020603050405020304" pitchFamily="18" charset="0"/>
                        </a:rPr>
                        <a:t> </a:t>
                      </a:r>
                      <a:r>
                        <a:rPr lang="en-US" sz="3000" b="1" baseline="0" dirty="0" err="1">
                          <a:latin typeface="Times New Roman" panose="02020603050405020304" pitchFamily="18" charset="0"/>
                          <a:cs typeface="Times New Roman" panose="02020603050405020304" pitchFamily="18" charset="0"/>
                        </a:rPr>
                        <a:t>dài</a:t>
                      </a:r>
                      <a:r>
                        <a:rPr lang="en-US" sz="3000" b="1" baseline="0" dirty="0">
                          <a:latin typeface="Times New Roman" panose="02020603050405020304" pitchFamily="18" charset="0"/>
                          <a:cs typeface="Times New Roman" panose="02020603050405020304" pitchFamily="18" charset="0"/>
                        </a:rPr>
                        <a:t> </a:t>
                      </a:r>
                      <a:r>
                        <a:rPr lang="vi-VN" sz="3000" b="1" baseline="0" dirty="0">
                          <a:latin typeface="Times New Roman" panose="02020603050405020304" pitchFamily="18" charset="0"/>
                          <a:cs typeface="Times New Roman" panose="02020603050405020304" pitchFamily="18" charset="0"/>
                        </a:rPr>
                        <a:t>quyển sách toán</a:t>
                      </a:r>
                      <a:endParaRPr lang="en-US" sz="30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1248228">
                <a:tc>
                  <a:txBody>
                    <a:bodyPr/>
                    <a:lstStyle/>
                    <a:p>
                      <a:endParaRPr lang="en-US" sz="300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pic>
        <p:nvPicPr>
          <p:cNvPr id="4" name="btnInknoeActivity">
            <a:extLst>
              <a:ext uri="{FF2B5EF4-FFF2-40B4-BE49-F238E27FC236}">
                <a16:creationId xmlns:a16="http://schemas.microsoft.com/office/drawing/2014/main" id="{CF0AD56B-00F5-49B6-8D33-76300CD30A05}"/>
              </a:ext>
            </a:extLst>
          </p:cNvPr>
          <p:cNvPicPr>
            <a:picLocks noChangeAspect="1"/>
          </p:cNvPicPr>
          <p:nvPr>
            <p:custDataLst>
              <p:tags r:id="rId1"/>
            </p:custDataLst>
          </p:nvPr>
        </p:nvPicPr>
        <p:blipFill>
          <a:blip r:embed="rId3" r:link="rId4" cstate="print">
            <a:extLst>
              <a:ext uri="{28A0092B-C50C-407E-A947-70E740481C1C}">
                <a14:useLocalDpi xmlns:a14="http://schemas.microsoft.com/office/drawing/2010/main" val="0"/>
              </a:ext>
            </a:extLst>
          </a:blip>
          <a:stretch>
            <a:fillRect/>
          </a:stretch>
        </p:blipFill>
        <p:spPr>
          <a:xfrm>
            <a:off x="5345109" y="6186784"/>
            <a:ext cx="2219546" cy="571500"/>
          </a:xfrm>
          <a:prstGeom prst="rect">
            <a:avLst/>
          </a:prstGeom>
        </p:spPr>
      </p:pic>
      <p:pic>
        <p:nvPicPr>
          <p:cNvPr id="7" name="Picture 6">
            <a:extLst>
              <a:ext uri="{FF2B5EF4-FFF2-40B4-BE49-F238E27FC236}">
                <a16:creationId xmlns:a16="http://schemas.microsoft.com/office/drawing/2014/main" id="{E8227FBC-AE32-4D5A-8E5C-982FD56BAA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61270" y="4546552"/>
            <a:ext cx="1633870" cy="2176461"/>
          </a:xfrm>
          <a:prstGeom prst="rect">
            <a:avLst/>
          </a:prstGeom>
        </p:spPr>
      </p:pic>
      <p:pic>
        <p:nvPicPr>
          <p:cNvPr id="11" name="Picture 10">
            <a:extLst>
              <a:ext uri="{FF2B5EF4-FFF2-40B4-BE49-F238E27FC236}">
                <a16:creationId xmlns:a16="http://schemas.microsoft.com/office/drawing/2014/main" id="{7EBBC38E-8D94-48A1-BD64-44DE562AC83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0659" y="4029630"/>
            <a:ext cx="2107660" cy="2646056"/>
          </a:xfrm>
          <a:prstGeom prst="rect">
            <a:avLst/>
          </a:prstGeom>
        </p:spPr>
      </p:pic>
    </p:spTree>
    <p:extLst>
      <p:ext uri="{BB962C8B-B14F-4D97-AF65-F5344CB8AC3E}">
        <p14:creationId xmlns:p14="http://schemas.microsoft.com/office/powerpoint/2010/main" val="218637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6487" y="420737"/>
            <a:ext cx="8772525" cy="646331"/>
          </a:xfrm>
          <a:prstGeom prst="rect">
            <a:avLst/>
          </a:prstGeom>
          <a:noFill/>
        </p:spPr>
        <p:txBody>
          <a:bodyPr wrap="square" rtlCol="0">
            <a:spAutoFit/>
          </a:bodyPr>
          <a:lstStyle/>
          <a:p>
            <a:r>
              <a:rPr lang="vi-VN" sz="3600" b="1" dirty="0"/>
              <a:t>3. </a:t>
            </a:r>
            <a:r>
              <a:rPr lang="en-US" sz="3600" b="1" dirty="0" err="1"/>
              <a:t>Đo</a:t>
            </a:r>
            <a:r>
              <a:rPr lang="en-US" sz="3600" b="1" dirty="0"/>
              <a:t> </a:t>
            </a:r>
            <a:r>
              <a:rPr lang="en-US" sz="3600" b="1" dirty="0" err="1"/>
              <a:t>độ</a:t>
            </a:r>
            <a:r>
              <a:rPr lang="en-US" sz="3600" b="1" dirty="0"/>
              <a:t> </a:t>
            </a:r>
            <a:r>
              <a:rPr lang="en-US" sz="3600" b="1" dirty="0" err="1"/>
              <a:t>dài</a:t>
            </a:r>
            <a:r>
              <a:rPr lang="en-US" sz="3600" b="1" dirty="0"/>
              <a:t> </a:t>
            </a:r>
            <a:r>
              <a:rPr lang="en-US" sz="3600" b="1" dirty="0" err="1"/>
              <a:t>rồi</a:t>
            </a:r>
            <a:r>
              <a:rPr lang="en-US" sz="3600" b="1" dirty="0"/>
              <a:t> </a:t>
            </a:r>
            <a:r>
              <a:rPr lang="en-US" sz="3600" b="1" dirty="0" err="1"/>
              <a:t>ghi</a:t>
            </a:r>
            <a:r>
              <a:rPr lang="en-US" sz="3600" b="1" dirty="0"/>
              <a:t> </a:t>
            </a:r>
            <a:r>
              <a:rPr lang="en-US" sz="3600" b="1" dirty="0" err="1"/>
              <a:t>kết</a:t>
            </a:r>
            <a:r>
              <a:rPr lang="en-US" sz="3600" b="1" dirty="0"/>
              <a:t> </a:t>
            </a:r>
            <a:r>
              <a:rPr lang="en-US" sz="3600" b="1" dirty="0" err="1"/>
              <a:t>quả</a:t>
            </a:r>
            <a:r>
              <a:rPr lang="en-US" sz="3600" b="1" dirty="0"/>
              <a:t> </a:t>
            </a:r>
            <a:r>
              <a:rPr lang="en-US" sz="3600" b="1" dirty="0" err="1"/>
              <a:t>vào</a:t>
            </a:r>
            <a:r>
              <a:rPr lang="en-US" sz="3600" b="1" dirty="0"/>
              <a:t> ô </a:t>
            </a:r>
            <a:r>
              <a:rPr lang="en-US" sz="3600" b="1" dirty="0" err="1"/>
              <a:t>trống</a:t>
            </a:r>
            <a:r>
              <a:rPr lang="en-US" sz="3600" b="1" dirty="0"/>
              <a:t>:</a:t>
            </a:r>
          </a:p>
        </p:txBody>
      </p:sp>
      <p:graphicFrame>
        <p:nvGraphicFramePr>
          <p:cNvPr id="5" name="Table 4"/>
          <p:cNvGraphicFramePr>
            <a:graphicFrameLocks noGrp="1"/>
          </p:cNvGraphicFramePr>
          <p:nvPr/>
        </p:nvGraphicFramePr>
        <p:xfrm>
          <a:off x="220659" y="1462614"/>
          <a:ext cx="11750681" cy="2254068"/>
        </p:xfrm>
        <a:graphic>
          <a:graphicData uri="http://schemas.openxmlformats.org/drawingml/2006/table">
            <a:tbl>
              <a:tblPr firstRow="1" bandRow="1">
                <a:tableStyleId>{5940675A-B579-460E-94D1-54222C63F5DA}</a:tableStyleId>
              </a:tblPr>
              <a:tblGrid>
                <a:gridCol w="4529132">
                  <a:extLst>
                    <a:ext uri="{9D8B030D-6E8A-4147-A177-3AD203B41FA5}">
                      <a16:colId xmlns:a16="http://schemas.microsoft.com/office/drawing/2014/main" val="20000"/>
                    </a:ext>
                  </a:extLst>
                </a:gridCol>
                <a:gridCol w="3814762">
                  <a:extLst>
                    <a:ext uri="{9D8B030D-6E8A-4147-A177-3AD203B41FA5}">
                      <a16:colId xmlns:a16="http://schemas.microsoft.com/office/drawing/2014/main" val="20001"/>
                    </a:ext>
                  </a:extLst>
                </a:gridCol>
                <a:gridCol w="3406787">
                  <a:extLst>
                    <a:ext uri="{9D8B030D-6E8A-4147-A177-3AD203B41FA5}">
                      <a16:colId xmlns:a16="http://schemas.microsoft.com/office/drawing/2014/main" val="20002"/>
                    </a:ext>
                  </a:extLst>
                </a:gridCol>
              </a:tblGrid>
              <a:tr h="718158">
                <a:tc>
                  <a:txBody>
                    <a:bodyPr/>
                    <a:lstStyle/>
                    <a:p>
                      <a:pPr algn="ctr"/>
                      <a:r>
                        <a:rPr lang="en-US" sz="3000" b="1" dirty="0" err="1">
                          <a:latin typeface="Times New Roman" panose="02020603050405020304" pitchFamily="18" charset="0"/>
                          <a:cs typeface="Times New Roman" panose="02020603050405020304" pitchFamily="18" charset="0"/>
                        </a:rPr>
                        <a:t>Chiều</a:t>
                      </a:r>
                      <a:r>
                        <a:rPr lang="en-US" sz="3000" b="1" baseline="0" dirty="0">
                          <a:latin typeface="Times New Roman" panose="02020603050405020304" pitchFamily="18" charset="0"/>
                          <a:cs typeface="Times New Roman" panose="02020603050405020304" pitchFamily="18" charset="0"/>
                        </a:rPr>
                        <a:t> </a:t>
                      </a:r>
                      <a:r>
                        <a:rPr lang="en-US" sz="3000" b="1" baseline="0" dirty="0" err="1">
                          <a:latin typeface="Times New Roman" panose="02020603050405020304" pitchFamily="18" charset="0"/>
                          <a:cs typeface="Times New Roman" panose="02020603050405020304" pitchFamily="18" charset="0"/>
                        </a:rPr>
                        <a:t>dài</a:t>
                      </a:r>
                      <a:r>
                        <a:rPr lang="en-US" sz="3000" b="1" baseline="0" dirty="0">
                          <a:latin typeface="Times New Roman" panose="02020603050405020304" pitchFamily="18" charset="0"/>
                          <a:cs typeface="Times New Roman" panose="02020603050405020304" pitchFamily="18" charset="0"/>
                        </a:rPr>
                        <a:t> </a:t>
                      </a:r>
                      <a:r>
                        <a:rPr lang="vi-VN" sz="3000" b="1" baseline="0" dirty="0">
                          <a:latin typeface="Times New Roman" panose="02020603050405020304" pitchFamily="18" charset="0"/>
                          <a:cs typeface="Times New Roman" panose="02020603050405020304" pitchFamily="18" charset="0"/>
                        </a:rPr>
                        <a:t>bàn học</a:t>
                      </a:r>
                      <a:endParaRPr lang="en-US" sz="3000" b="1" dirty="0">
                        <a:latin typeface="Times New Roman" panose="02020603050405020304" pitchFamily="18" charset="0"/>
                        <a:cs typeface="Times New Roman" panose="02020603050405020304" pitchFamily="18" charset="0"/>
                      </a:endParaRPr>
                    </a:p>
                  </a:txBody>
                  <a:tcPr/>
                </a:tc>
                <a:tc>
                  <a:txBody>
                    <a:bodyPr/>
                    <a:lstStyle/>
                    <a:p>
                      <a:pPr algn="ctr"/>
                      <a:r>
                        <a:rPr lang="en-US" sz="3000" b="1" dirty="0" err="1">
                          <a:latin typeface="Times New Roman" panose="02020603050405020304" pitchFamily="18" charset="0"/>
                          <a:cs typeface="Times New Roman" panose="02020603050405020304" pitchFamily="18" charset="0"/>
                        </a:rPr>
                        <a:t>Chiều</a:t>
                      </a:r>
                      <a:r>
                        <a:rPr lang="en-US" sz="3000" b="1" baseline="0" dirty="0">
                          <a:latin typeface="Times New Roman" panose="02020603050405020304" pitchFamily="18" charset="0"/>
                          <a:cs typeface="Times New Roman" panose="02020603050405020304" pitchFamily="18" charset="0"/>
                        </a:rPr>
                        <a:t> </a:t>
                      </a:r>
                      <a:r>
                        <a:rPr lang="en-US" sz="3000" b="1" baseline="0" dirty="0" err="1">
                          <a:latin typeface="Times New Roman" panose="02020603050405020304" pitchFamily="18" charset="0"/>
                          <a:cs typeface="Times New Roman" panose="02020603050405020304" pitchFamily="18" charset="0"/>
                        </a:rPr>
                        <a:t>rộng</a:t>
                      </a:r>
                      <a:r>
                        <a:rPr lang="en-US" sz="3000" b="1" baseline="0" dirty="0">
                          <a:latin typeface="Times New Roman" panose="02020603050405020304" pitchFamily="18" charset="0"/>
                          <a:cs typeface="Times New Roman" panose="02020603050405020304" pitchFamily="18" charset="0"/>
                        </a:rPr>
                        <a:t> </a:t>
                      </a:r>
                      <a:r>
                        <a:rPr lang="vi-VN" sz="3000" b="1" baseline="0" dirty="0">
                          <a:latin typeface="Times New Roman" panose="02020603050405020304" pitchFamily="18" charset="0"/>
                          <a:cs typeface="Times New Roman" panose="02020603050405020304" pitchFamily="18" charset="0"/>
                        </a:rPr>
                        <a:t>quyển sách toán</a:t>
                      </a:r>
                      <a:endParaRPr lang="en-US" sz="3000" b="1" dirty="0">
                        <a:latin typeface="Times New Roman" panose="02020603050405020304" pitchFamily="18" charset="0"/>
                        <a:cs typeface="Times New Roman" panose="02020603050405020304" pitchFamily="18" charset="0"/>
                      </a:endParaRPr>
                    </a:p>
                  </a:txBody>
                  <a:tcPr/>
                </a:tc>
                <a:tc>
                  <a:txBody>
                    <a:bodyPr/>
                    <a:lstStyle/>
                    <a:p>
                      <a:pPr algn="ctr"/>
                      <a:r>
                        <a:rPr lang="en-US" sz="3000" b="1" dirty="0" err="1">
                          <a:latin typeface="Times New Roman" panose="02020603050405020304" pitchFamily="18" charset="0"/>
                          <a:cs typeface="Times New Roman" panose="02020603050405020304" pitchFamily="18" charset="0"/>
                        </a:rPr>
                        <a:t>Chiều</a:t>
                      </a:r>
                      <a:r>
                        <a:rPr lang="en-US" sz="3000" b="1" baseline="0" dirty="0">
                          <a:latin typeface="Times New Roman" panose="02020603050405020304" pitchFamily="18" charset="0"/>
                          <a:cs typeface="Times New Roman" panose="02020603050405020304" pitchFamily="18" charset="0"/>
                        </a:rPr>
                        <a:t> </a:t>
                      </a:r>
                      <a:r>
                        <a:rPr lang="en-US" sz="3000" b="1" baseline="0" dirty="0" err="1">
                          <a:latin typeface="Times New Roman" panose="02020603050405020304" pitchFamily="18" charset="0"/>
                          <a:cs typeface="Times New Roman" panose="02020603050405020304" pitchFamily="18" charset="0"/>
                        </a:rPr>
                        <a:t>dài</a:t>
                      </a:r>
                      <a:r>
                        <a:rPr lang="en-US" sz="3000" b="1" baseline="0" dirty="0">
                          <a:latin typeface="Times New Roman" panose="02020603050405020304" pitchFamily="18" charset="0"/>
                          <a:cs typeface="Times New Roman" panose="02020603050405020304" pitchFamily="18" charset="0"/>
                        </a:rPr>
                        <a:t> </a:t>
                      </a:r>
                      <a:r>
                        <a:rPr lang="vi-VN" sz="3000" b="1" baseline="0" dirty="0">
                          <a:latin typeface="Times New Roman" panose="02020603050405020304" pitchFamily="18" charset="0"/>
                          <a:cs typeface="Times New Roman" panose="02020603050405020304" pitchFamily="18" charset="0"/>
                        </a:rPr>
                        <a:t>quyển sách toán</a:t>
                      </a:r>
                      <a:endParaRPr lang="en-US" sz="30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1248228">
                <a:tc>
                  <a:txBody>
                    <a:bodyPr/>
                    <a:lstStyle/>
                    <a:p>
                      <a:endParaRPr lang="en-US" sz="300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pic>
        <p:nvPicPr>
          <p:cNvPr id="7" name="Picture 6">
            <a:extLst>
              <a:ext uri="{FF2B5EF4-FFF2-40B4-BE49-F238E27FC236}">
                <a16:creationId xmlns:a16="http://schemas.microsoft.com/office/drawing/2014/main" id="{E8227FBC-AE32-4D5A-8E5C-982FD56BAA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1270" y="4546552"/>
            <a:ext cx="1633870" cy="2176461"/>
          </a:xfrm>
          <a:prstGeom prst="rect">
            <a:avLst/>
          </a:prstGeom>
        </p:spPr>
      </p:pic>
      <p:pic>
        <p:nvPicPr>
          <p:cNvPr id="11" name="Picture 10">
            <a:extLst>
              <a:ext uri="{FF2B5EF4-FFF2-40B4-BE49-F238E27FC236}">
                <a16:creationId xmlns:a16="http://schemas.microsoft.com/office/drawing/2014/main" id="{7EBBC38E-8D94-48A1-BD64-44DE562AC8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659" y="4029630"/>
            <a:ext cx="2107660" cy="2646056"/>
          </a:xfrm>
          <a:prstGeom prst="rect">
            <a:avLst/>
          </a:prstGeom>
        </p:spPr>
      </p:pic>
      <p:sp>
        <p:nvSpPr>
          <p:cNvPr id="3" name="TextBox 2">
            <a:extLst>
              <a:ext uri="{FF2B5EF4-FFF2-40B4-BE49-F238E27FC236}">
                <a16:creationId xmlns:a16="http://schemas.microsoft.com/office/drawing/2014/main" id="{F5868A14-9EB2-4BCA-84ED-7E578884E5B9}"/>
              </a:ext>
            </a:extLst>
          </p:cNvPr>
          <p:cNvSpPr txBox="1"/>
          <p:nvPr/>
        </p:nvSpPr>
        <p:spPr>
          <a:xfrm>
            <a:off x="1549145" y="2732091"/>
            <a:ext cx="1956055" cy="707886"/>
          </a:xfrm>
          <a:prstGeom prst="rect">
            <a:avLst/>
          </a:prstGeom>
          <a:noFill/>
        </p:spPr>
        <p:txBody>
          <a:bodyPr wrap="square" rtlCol="0">
            <a:spAutoFit/>
          </a:bodyPr>
          <a:lstStyle/>
          <a:p>
            <a:r>
              <a:rPr lang="vi-VN" sz="4000" dirty="0">
                <a:solidFill>
                  <a:srgbClr val="FF0000"/>
                </a:solidFill>
              </a:rPr>
              <a:t>120cm</a:t>
            </a:r>
            <a:endParaRPr lang="en-US" sz="4000" dirty="0">
              <a:solidFill>
                <a:srgbClr val="FF0000"/>
              </a:solidFill>
            </a:endParaRPr>
          </a:p>
        </p:txBody>
      </p:sp>
      <p:sp>
        <p:nvSpPr>
          <p:cNvPr id="8" name="TextBox 7">
            <a:extLst>
              <a:ext uri="{FF2B5EF4-FFF2-40B4-BE49-F238E27FC236}">
                <a16:creationId xmlns:a16="http://schemas.microsoft.com/office/drawing/2014/main" id="{616067CE-3C57-44F1-AF5D-52B2FB4F514D}"/>
              </a:ext>
            </a:extLst>
          </p:cNvPr>
          <p:cNvSpPr txBox="1"/>
          <p:nvPr/>
        </p:nvSpPr>
        <p:spPr>
          <a:xfrm>
            <a:off x="9427080" y="2811327"/>
            <a:ext cx="1668379" cy="707886"/>
          </a:xfrm>
          <a:prstGeom prst="rect">
            <a:avLst/>
          </a:prstGeom>
          <a:noFill/>
        </p:spPr>
        <p:txBody>
          <a:bodyPr wrap="square" rtlCol="0">
            <a:spAutoFit/>
          </a:bodyPr>
          <a:lstStyle/>
          <a:p>
            <a:r>
              <a:rPr lang="vi-VN" sz="4000" dirty="0">
                <a:solidFill>
                  <a:srgbClr val="FF0000"/>
                </a:solidFill>
              </a:rPr>
              <a:t>27cm</a:t>
            </a:r>
            <a:endParaRPr lang="en-US" sz="4000" dirty="0">
              <a:solidFill>
                <a:srgbClr val="FF0000"/>
              </a:solidFill>
            </a:endParaRPr>
          </a:p>
        </p:txBody>
      </p:sp>
      <p:sp>
        <p:nvSpPr>
          <p:cNvPr id="9" name="TextBox 8">
            <a:extLst>
              <a:ext uri="{FF2B5EF4-FFF2-40B4-BE49-F238E27FC236}">
                <a16:creationId xmlns:a16="http://schemas.microsoft.com/office/drawing/2014/main" id="{41EFF4E1-7A6E-4F44-8F97-EE58F48F46F0}"/>
              </a:ext>
            </a:extLst>
          </p:cNvPr>
          <p:cNvSpPr txBox="1"/>
          <p:nvPr/>
        </p:nvSpPr>
        <p:spPr>
          <a:xfrm>
            <a:off x="6021302" y="2811327"/>
            <a:ext cx="1668379" cy="707886"/>
          </a:xfrm>
          <a:prstGeom prst="rect">
            <a:avLst/>
          </a:prstGeom>
          <a:noFill/>
        </p:spPr>
        <p:txBody>
          <a:bodyPr wrap="square" rtlCol="0">
            <a:spAutoFit/>
          </a:bodyPr>
          <a:lstStyle/>
          <a:p>
            <a:r>
              <a:rPr lang="vi-VN" sz="4000" dirty="0">
                <a:solidFill>
                  <a:srgbClr val="FF0000"/>
                </a:solidFill>
              </a:rPr>
              <a:t>19cm</a:t>
            </a:r>
            <a:endParaRPr lang="en-US" sz="4000" dirty="0">
              <a:solidFill>
                <a:srgbClr val="FF0000"/>
              </a:solidFill>
            </a:endParaRPr>
          </a:p>
        </p:txBody>
      </p:sp>
    </p:spTree>
    <p:extLst>
      <p:ext uri="{BB962C8B-B14F-4D97-AF65-F5344CB8AC3E}">
        <p14:creationId xmlns:p14="http://schemas.microsoft.com/office/powerpoint/2010/main" val="1465902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img.loigiaihay.com/picture/2020/0108/tr93-b3-lg-vnen4-t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764" y="734291"/>
            <a:ext cx="10727962" cy="250856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41746" y="3410865"/>
            <a:ext cx="5641960" cy="2062103"/>
          </a:xfrm>
          <a:prstGeom prst="rect">
            <a:avLst/>
          </a:prstGeom>
        </p:spPr>
        <p:txBody>
          <a:bodyPr wrap="square">
            <a:spAutoFit/>
          </a:bodyPr>
          <a:lstStyle/>
          <a:p>
            <a:r>
              <a:rPr lang="en-US" sz="3200" dirty="0">
                <a:solidFill>
                  <a:srgbClr val="000000"/>
                </a:solidFill>
                <a:latin typeface="Times New Roman" panose="02020603050405020304" pitchFamily="18" charset="0"/>
                <a:cs typeface="Times New Roman" panose="02020603050405020304" pitchFamily="18" charset="0"/>
              </a:rPr>
              <a:t>b) </a:t>
            </a:r>
          </a:p>
          <a:p>
            <a:r>
              <a:rPr lang="vi-VN"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Đổi</a:t>
            </a:r>
            <a:r>
              <a:rPr lang="en-US" sz="3200" dirty="0">
                <a:solidFill>
                  <a:srgbClr val="000000"/>
                </a:solidFill>
                <a:latin typeface="Times New Roman" panose="02020603050405020304" pitchFamily="18" charset="0"/>
                <a:cs typeface="Times New Roman" panose="02020603050405020304" pitchFamily="18" charset="0"/>
              </a:rPr>
              <a:t>: 3m = 300cm</a:t>
            </a:r>
          </a:p>
          <a:p>
            <a:r>
              <a:rPr lang="en-US" sz="3200" dirty="0" err="1">
                <a:solidFill>
                  <a:srgbClr val="000000"/>
                </a:solidFill>
                <a:latin typeface="Times New Roman" panose="02020603050405020304" pitchFamily="18" charset="0"/>
                <a:cs typeface="Times New Roman" panose="02020603050405020304" pitchFamily="18" charset="0"/>
              </a:rPr>
              <a:t>Độ</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dài</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đoạn</a:t>
            </a:r>
            <a:r>
              <a:rPr lang="en-US" sz="3200" dirty="0">
                <a:solidFill>
                  <a:srgbClr val="000000"/>
                </a:solidFill>
                <a:latin typeface="Times New Roman" panose="02020603050405020304" pitchFamily="18" charset="0"/>
                <a:cs typeface="Times New Roman" panose="02020603050405020304" pitchFamily="18" charset="0"/>
              </a:rPr>
              <a:t> AB </a:t>
            </a:r>
            <a:r>
              <a:rPr lang="en-US" sz="3200" dirty="0" err="1">
                <a:solidFill>
                  <a:srgbClr val="000000"/>
                </a:solidFill>
                <a:latin typeface="Times New Roman" panose="02020603050405020304" pitchFamily="18" charset="0"/>
                <a:cs typeface="Times New Roman" panose="02020603050405020304" pitchFamily="18" charset="0"/>
              </a:rPr>
              <a:t>trên</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bản</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đồ</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là</a:t>
            </a:r>
            <a:r>
              <a:rPr lang="en-US" sz="3200" dirty="0">
                <a:solidFill>
                  <a:srgbClr val="000000"/>
                </a:solidFill>
                <a:latin typeface="Times New Roman" panose="02020603050405020304" pitchFamily="18" charset="0"/>
                <a:cs typeface="Times New Roman" panose="02020603050405020304" pitchFamily="18" charset="0"/>
              </a:rPr>
              <a:t>: </a:t>
            </a:r>
            <a:endParaRPr lang="vi-VN" sz="3200" dirty="0">
              <a:solidFill>
                <a:srgbClr val="000000"/>
              </a:solidFill>
              <a:latin typeface="Times New Roman" panose="02020603050405020304" pitchFamily="18" charset="0"/>
              <a:cs typeface="Times New Roman" panose="02020603050405020304" pitchFamily="18" charset="0"/>
            </a:endParaRPr>
          </a:p>
          <a:p>
            <a:r>
              <a:rPr lang="vi-VN" sz="3200" dirty="0">
                <a:solidFill>
                  <a:srgbClr val="000000"/>
                </a:solidFill>
                <a:latin typeface="Times New Roman" panose="02020603050405020304" pitchFamily="18" charset="0"/>
                <a:cs typeface="Times New Roman" panose="02020603050405020304" pitchFamily="18" charset="0"/>
              </a:rPr>
              <a:t>         </a:t>
            </a:r>
            <a:r>
              <a:rPr lang="en-US" sz="3200" dirty="0">
                <a:solidFill>
                  <a:srgbClr val="000000"/>
                </a:solidFill>
                <a:latin typeface="Times New Roman" panose="02020603050405020304" pitchFamily="18" charset="0"/>
                <a:cs typeface="Times New Roman" panose="02020603050405020304" pitchFamily="18" charset="0"/>
              </a:rPr>
              <a:t>300 : 100 = 3 (cm)</a:t>
            </a:r>
            <a:endParaRPr lang="en-US" sz="3200" dirty="0">
              <a:latin typeface="Times New Roman" panose="02020603050405020304" pitchFamily="18" charset="0"/>
              <a:cs typeface="Times New Roman" panose="02020603050405020304" pitchFamily="18" charset="0"/>
            </a:endParaRPr>
          </a:p>
        </p:txBody>
      </p:sp>
      <p:pic>
        <p:nvPicPr>
          <p:cNvPr id="4100" name="Picture 4" descr="https://img.loigiaihay.com/picture/2020/0108/tr93-b3-lg-b-vnen4-t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8296" y="3615143"/>
            <a:ext cx="4767407" cy="1558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6052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arn(inVertical)">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100"/>
                                        </p:tgtEl>
                                        <p:attrNameLst>
                                          <p:attrName>style.visibility</p:attrName>
                                        </p:attrNameLst>
                                      </p:cBhvr>
                                      <p:to>
                                        <p:strVal val="visible"/>
                                      </p:to>
                                    </p:set>
                                    <p:animEffect transition="in" filter="barn(inVertical)">
                                      <p:cBhvr>
                                        <p:cTn id="17"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t="-30000" b="-30000"/>
          </a:stretch>
        </a:blipFill>
        <a:effectLst/>
      </p:bgPr>
    </p:bg>
    <p:spTree>
      <p:nvGrpSpPr>
        <p:cNvPr id="1" name=""/>
        <p:cNvGrpSpPr/>
        <p:nvPr/>
      </p:nvGrpSpPr>
      <p:grpSpPr>
        <a:xfrm>
          <a:off x="0" y="0"/>
          <a:ext cx="0" cy="0"/>
          <a:chOff x="0" y="0"/>
          <a:chExt cx="0" cy="0"/>
        </a:xfrm>
      </p:grpSpPr>
      <p:sp>
        <p:nvSpPr>
          <p:cNvPr id="2" name="Rectangle 1"/>
          <p:cNvSpPr/>
          <p:nvPr/>
        </p:nvSpPr>
        <p:spPr>
          <a:xfrm>
            <a:off x="1548465" y="2838743"/>
            <a:ext cx="5466048" cy="1323439"/>
          </a:xfrm>
          <a:prstGeom prst="rect">
            <a:avLst/>
          </a:prstGeom>
          <a:noFill/>
        </p:spPr>
        <p:txBody>
          <a:bodyPr wrap="none" lIns="91440" tIns="45720" rIns="91440" bIns="45720">
            <a:spAutoFit/>
          </a:bodyPr>
          <a:lstStyle/>
          <a:p>
            <a:pPr algn="ctr"/>
            <a:r>
              <a:rPr lang="en-US" sz="8000" b="1">
                <a:ln w="0"/>
                <a:solidFill>
                  <a:schemeClr val="accent1">
                    <a:lumMod val="75000"/>
                  </a:schemeClr>
                </a:solidFill>
                <a:effectLst>
                  <a:reflection blurRad="6350" stA="53000" endA="300" endPos="35500" dir="5400000" sy="-90000" algn="bl" rotWithShape="0"/>
                </a:effectLst>
              </a:rPr>
              <a:t>THỰC HÀNH</a:t>
            </a:r>
            <a:endParaRPr lang="en-US" sz="8000" b="1" cap="none" spc="0">
              <a:ln w="0"/>
              <a:solidFill>
                <a:schemeClr val="accent1">
                  <a:lumMod val="75000"/>
                </a:schemeClr>
              </a:solidFill>
              <a:effectLst>
                <a:reflection blurRad="6350" stA="53000" endA="300" endPos="35500" dir="5400000" sy="-90000" algn="bl" rotWithShape="0"/>
              </a:effectLst>
            </a:endParaRPr>
          </a:p>
        </p:txBody>
      </p:sp>
    </p:spTree>
    <p:extLst>
      <p:ext uri="{BB962C8B-B14F-4D97-AF65-F5344CB8AC3E}">
        <p14:creationId xmlns:p14="http://schemas.microsoft.com/office/powerpoint/2010/main" val="12019593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endCondLst>
                                    <p:cond evt="onNext" delay="0">
                                      <p:tgtEl>
                                        <p:sldTgt/>
                                      </p:tgtEl>
                                    </p:cond>
                                  </p:end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485775" y="458704"/>
            <a:ext cx="11087100" cy="2862322"/>
          </a:xfrm>
          <a:prstGeom prst="rect">
            <a:avLst/>
          </a:prstGeom>
          <a:noFill/>
        </p:spPr>
        <p:txBody>
          <a:bodyPr wrap="square" rtlCol="0">
            <a:spAutoFit/>
          </a:bodyPr>
          <a:lstStyle/>
          <a:p>
            <a:pPr algn="just"/>
            <a:r>
              <a:rPr lang="vi-VN" sz="3600" b="1" dirty="0">
                <a:latin typeface="Times New Roman" panose="02020603050405020304" pitchFamily="18" charset="0"/>
                <a:cs typeface="Times New Roman" panose="02020603050405020304" pitchFamily="18" charset="0"/>
              </a:rPr>
              <a:t>1. </a:t>
            </a:r>
            <a:r>
              <a:rPr lang="en-US" sz="3600" b="1" dirty="0" err="1">
                <a:latin typeface="Times New Roman" panose="02020603050405020304" pitchFamily="18" charset="0"/>
                <a:cs typeface="Times New Roman" panose="02020603050405020304" pitchFamily="18" charset="0"/>
              </a:rPr>
              <a:t>Em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bước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đi</a:t>
            </a:r>
            <a:r>
              <a:rPr lang="en-US" sz="3600" b="1" dirty="0">
                <a:latin typeface="Times New Roman" panose="02020603050405020304" pitchFamily="18" charset="0"/>
                <a:cs typeface="Times New Roman" panose="02020603050405020304" pitchFamily="18" charset="0"/>
              </a:rPr>
              <a:t> </a:t>
            </a:r>
            <a:r>
              <a:rPr lang="vi-VN" sz="3600" b="1" dirty="0">
                <a:latin typeface="Times New Roman" panose="02020603050405020304" pitchFamily="18" charset="0"/>
                <a:cs typeface="Times New Roman" panose="02020603050405020304" pitchFamily="18" charset="0"/>
              </a:rPr>
              <a:t>5</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bước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dọc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thẳng</a:t>
            </a:r>
            <a:r>
              <a:rPr lang="en-US" sz="3600" b="1" dirty="0">
                <a:latin typeface="Times New Roman" panose="02020603050405020304" pitchFamily="18" charset="0"/>
                <a:cs typeface="Times New Roman" panose="02020603050405020304" pitchFamily="18" charset="0"/>
              </a:rPr>
              <a:t> </a:t>
            </a:r>
            <a:r>
              <a:rPr lang="vi-VN" sz="3600" b="1" dirty="0">
                <a:latin typeface="Times New Roman" panose="02020603050405020304" pitchFamily="18" charset="0"/>
                <a:cs typeface="Times New Roman" panose="02020603050405020304" pitchFamily="18" charset="0"/>
              </a:rPr>
              <a:t>trong hành lang nhà em, đánh dấu điểm đầu là A, điểm cuối là B: </a:t>
            </a:r>
          </a:p>
          <a:p>
            <a:pPr algn="just"/>
            <a:r>
              <a:rPr lang="vi-VN" sz="3600" dirty="0">
                <a:latin typeface="Times New Roman" panose="02020603050405020304" pitchFamily="18" charset="0"/>
                <a:cs typeface="Times New Roman" panose="02020603050405020304" pitchFamily="18" charset="0"/>
              </a:rPr>
              <a:t>a) </a:t>
            </a: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ước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lượng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đoạn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thẳng</a:t>
            </a:r>
            <a:r>
              <a:rPr lang="en-US" sz="3600" dirty="0">
                <a:latin typeface="Times New Roman" panose="02020603050405020304" pitchFamily="18" charset="0"/>
                <a:cs typeface="Times New Roman" panose="02020603050405020304" pitchFamily="18" charset="0"/>
              </a:rPr>
              <a:t> AB </a:t>
            </a:r>
            <a:r>
              <a:rPr lang="en-US" sz="3600" dirty="0" err="1">
                <a:latin typeface="Times New Roman" panose="02020603050405020304" pitchFamily="18" charset="0"/>
                <a:cs typeface="Times New Roman" panose="02020603050405020304" pitchFamily="18" charset="0"/>
              </a:rPr>
              <a:t>dài</a:t>
            </a:r>
            <a:r>
              <a:rPr lang="vi-VN" sz="3600" dirty="0">
                <a:latin typeface="Times New Roman" panose="02020603050405020304" pitchFamily="18" charset="0"/>
                <a:cs typeface="Times New Roman" panose="02020603050405020304" pitchFamily="18" charset="0"/>
              </a:rPr>
              <a:t> bao nhiêu?</a:t>
            </a:r>
          </a:p>
          <a:p>
            <a:pPr algn="just"/>
            <a:r>
              <a:rPr lang="vi-VN" sz="3600" dirty="0">
                <a:latin typeface="Times New Roman" panose="02020603050405020304" pitchFamily="18" charset="0"/>
                <a:cs typeface="Times New Roman" panose="02020603050405020304" pitchFamily="18" charset="0"/>
              </a:rPr>
              <a:t>b) </a:t>
            </a: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hãy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kiểm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bằng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dùng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thước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dây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dài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đoạn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thẳng</a:t>
            </a:r>
            <a:r>
              <a:rPr lang="en-US" sz="3600" dirty="0">
                <a:latin typeface="Times New Roman" panose="02020603050405020304" pitchFamily="18" charset="0"/>
                <a:cs typeface="Times New Roman" panose="02020603050405020304" pitchFamily="18" charset="0"/>
              </a:rPr>
              <a:t> AB.</a:t>
            </a:r>
          </a:p>
        </p:txBody>
      </p:sp>
      <p:sp>
        <p:nvSpPr>
          <p:cNvPr id="5" name="Rectangle 4"/>
          <p:cNvSpPr/>
          <p:nvPr/>
        </p:nvSpPr>
        <p:spPr>
          <a:xfrm>
            <a:off x="591126" y="3612185"/>
            <a:ext cx="11813310" cy="2308324"/>
          </a:xfrm>
          <a:prstGeom prst="rect">
            <a:avLst/>
          </a:prstGeom>
        </p:spPr>
        <p:txBody>
          <a:bodyPr wrap="square">
            <a:spAutoFit/>
          </a:bodyPr>
          <a:lstStyle/>
          <a:p>
            <a:r>
              <a:rPr lang="vi-VN" sz="3600" dirty="0">
                <a:solidFill>
                  <a:srgbClr val="FF0000"/>
                </a:solidFill>
                <a:latin typeface="+mj-lt"/>
              </a:rPr>
              <a:t>a) Sau khi đi 10 bước, em ước lượng đoạn thẳng AB dài khoảng 150cm.</a:t>
            </a:r>
          </a:p>
          <a:p>
            <a:r>
              <a:rPr lang="vi-VN" sz="3600" dirty="0">
                <a:solidFill>
                  <a:srgbClr val="FF0000"/>
                </a:solidFill>
                <a:latin typeface="+mj-lt"/>
              </a:rPr>
              <a:t>b) Lấy thước dây để đo kiểm tra độ dài đoạn AB, em được kết quả là ...</a:t>
            </a:r>
            <a:endParaRPr lang="en-US" sz="3600" dirty="0">
              <a:solidFill>
                <a:srgbClr val="FF0000"/>
              </a:solidFill>
              <a:latin typeface="+mj-lt"/>
            </a:endParaRPr>
          </a:p>
        </p:txBody>
      </p:sp>
    </p:spTree>
    <p:extLst>
      <p:ext uri="{BB962C8B-B14F-4D97-AF65-F5344CB8AC3E}">
        <p14:creationId xmlns:p14="http://schemas.microsoft.com/office/powerpoint/2010/main" val="2077758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5490" y="362911"/>
            <a:ext cx="12016510" cy="1754326"/>
          </a:xfrm>
          <a:prstGeom prst="rect">
            <a:avLst/>
          </a:prstGeom>
        </p:spPr>
        <p:txBody>
          <a:bodyPr wrap="square">
            <a:spAutoFit/>
          </a:bodyPr>
          <a:lstStyle/>
          <a:p>
            <a:r>
              <a:rPr lang="vi-VN" sz="3600" b="1" dirty="0">
                <a:latin typeface="Times New Roman" panose="02020603050405020304" pitchFamily="18" charset="0"/>
                <a:cs typeface="Times New Roman" panose="02020603050405020304" pitchFamily="18" charset="0"/>
              </a:rPr>
              <a:t>2. </a:t>
            </a:r>
            <a:r>
              <a:rPr lang="en-US" sz="3600" b="1" dirty="0" err="1">
                <a:latin typeface="Times New Roman" panose="02020603050405020304" pitchFamily="18" charset="0"/>
                <a:cs typeface="Times New Roman" panose="02020603050405020304" pitchFamily="18" charset="0"/>
              </a:rPr>
              <a:t>Nền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của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phòng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học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hình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chữ</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nhật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có</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chiều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dài</a:t>
            </a:r>
            <a:r>
              <a:rPr lang="en-US" sz="3600" b="1" dirty="0">
                <a:latin typeface="Times New Roman" panose="02020603050405020304" pitchFamily="18" charset="0"/>
                <a:cs typeface="Times New Roman" panose="02020603050405020304" pitchFamily="18" charset="0"/>
              </a:rPr>
              <a:t> 8m, </a:t>
            </a:r>
            <a:r>
              <a:rPr lang="en-US" sz="3600" b="1" dirty="0" err="1">
                <a:latin typeface="Times New Roman" panose="02020603050405020304" pitchFamily="18" charset="0"/>
                <a:cs typeface="Times New Roman" panose="02020603050405020304" pitchFamily="18" charset="0"/>
              </a:rPr>
              <a:t>chiều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rộng</a:t>
            </a:r>
            <a:r>
              <a:rPr lang="en-US" sz="3600" b="1" dirty="0">
                <a:latin typeface="Times New Roman" panose="02020603050405020304" pitchFamily="18" charset="0"/>
                <a:cs typeface="Times New Roman" panose="02020603050405020304" pitchFamily="18" charset="0"/>
              </a:rPr>
              <a:t> 6m. </a:t>
            </a:r>
            <a:r>
              <a:rPr lang="en-US" sz="3600" b="1" dirty="0" err="1">
                <a:latin typeface="Times New Roman" panose="02020603050405020304" pitchFamily="18" charset="0"/>
                <a:cs typeface="Times New Roman" panose="02020603050405020304" pitchFamily="18" charset="0"/>
              </a:rPr>
              <a:t>Em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hãy</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vẽ</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hình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chữ</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nhật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biểu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thị</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nền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phòng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học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đó</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theo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tỉ</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lệ</a:t>
            </a:r>
            <a:r>
              <a:rPr lang="en-US" sz="3600" b="1" dirty="0">
                <a:latin typeface="Times New Roman" panose="02020603050405020304" pitchFamily="18" charset="0"/>
                <a:cs typeface="Times New Roman" panose="02020603050405020304" pitchFamily="18" charset="0"/>
              </a:rPr>
              <a:t> 1: 200.</a:t>
            </a:r>
          </a:p>
        </p:txBody>
      </p:sp>
      <p:sp>
        <p:nvSpPr>
          <p:cNvPr id="4" name="Rectangle 3"/>
          <p:cNvSpPr/>
          <p:nvPr/>
        </p:nvSpPr>
        <p:spPr>
          <a:xfrm>
            <a:off x="336884" y="2254300"/>
            <a:ext cx="6561221" cy="3108543"/>
          </a:xfrm>
          <a:prstGeom prst="rect">
            <a:avLst/>
          </a:prstGeom>
        </p:spPr>
        <p:txBody>
          <a:bodyPr wrap="square">
            <a:spAutoFit/>
          </a:bodyPr>
          <a:lstStyle/>
          <a:p>
            <a:r>
              <a:rPr lang="vi-VN" sz="2800" dirty="0">
                <a:solidFill>
                  <a:srgbClr val="000000"/>
                </a:solidFill>
                <a:latin typeface="+mj-lt"/>
              </a:rPr>
              <a:t>                 Đổi: 8m = 800cm, 6m = 600cm</a:t>
            </a:r>
          </a:p>
          <a:p>
            <a:r>
              <a:rPr lang="vi-VN" sz="2800" dirty="0">
                <a:solidFill>
                  <a:srgbClr val="000000"/>
                </a:solidFill>
                <a:latin typeface="+mj-lt"/>
              </a:rPr>
              <a:t>            Vậy với tỉ lệ 1 : 200 thì:</a:t>
            </a:r>
          </a:p>
          <a:p>
            <a:r>
              <a:rPr lang="vi-VN" sz="2800" dirty="0">
                <a:solidFill>
                  <a:srgbClr val="000000"/>
                </a:solidFill>
                <a:latin typeface="+mj-lt"/>
              </a:rPr>
              <a:t>• Chiều dài hình chữ nhật trên bản đồ là: </a:t>
            </a:r>
          </a:p>
          <a:p>
            <a:r>
              <a:rPr lang="vi-VN" sz="2800" dirty="0">
                <a:solidFill>
                  <a:srgbClr val="000000"/>
                </a:solidFill>
                <a:latin typeface="+mj-lt"/>
              </a:rPr>
              <a:t>800 : 200 = </a:t>
            </a:r>
            <a:r>
              <a:rPr lang="vi-VN" sz="2800" b="1" dirty="0">
                <a:solidFill>
                  <a:srgbClr val="000000"/>
                </a:solidFill>
                <a:latin typeface="+mj-lt"/>
              </a:rPr>
              <a:t>4 </a:t>
            </a:r>
            <a:r>
              <a:rPr lang="vi-VN" sz="2800" dirty="0">
                <a:solidFill>
                  <a:srgbClr val="000000"/>
                </a:solidFill>
                <a:latin typeface="+mj-lt"/>
              </a:rPr>
              <a:t>(cm)</a:t>
            </a:r>
          </a:p>
          <a:p>
            <a:r>
              <a:rPr lang="vi-VN" sz="2800" dirty="0">
                <a:solidFill>
                  <a:srgbClr val="000000"/>
                </a:solidFill>
                <a:latin typeface="+mj-lt"/>
              </a:rPr>
              <a:t>• Chiều rộng hình chữ nhật trên bản đồ là: </a:t>
            </a:r>
          </a:p>
          <a:p>
            <a:r>
              <a:rPr lang="vi-VN" sz="2800" dirty="0">
                <a:solidFill>
                  <a:srgbClr val="000000"/>
                </a:solidFill>
                <a:latin typeface="+mj-lt"/>
              </a:rPr>
              <a:t>600 : 200 = </a:t>
            </a:r>
            <a:r>
              <a:rPr lang="vi-VN" sz="2800" b="1" dirty="0">
                <a:solidFill>
                  <a:srgbClr val="000000"/>
                </a:solidFill>
                <a:latin typeface="+mj-lt"/>
              </a:rPr>
              <a:t>3</a:t>
            </a:r>
            <a:r>
              <a:rPr lang="vi-VN" sz="2800" dirty="0">
                <a:solidFill>
                  <a:srgbClr val="000000"/>
                </a:solidFill>
                <a:latin typeface="+mj-lt"/>
              </a:rPr>
              <a:t> (cm)</a:t>
            </a:r>
          </a:p>
          <a:p>
            <a:r>
              <a:rPr lang="vi-VN" sz="2800" dirty="0">
                <a:solidFill>
                  <a:srgbClr val="000000"/>
                </a:solidFill>
                <a:latin typeface="+mj-lt"/>
              </a:rPr>
              <a:t>Ta có hình vẽ như sau:</a:t>
            </a:r>
          </a:p>
        </p:txBody>
      </p:sp>
      <p:grpSp>
        <p:nvGrpSpPr>
          <p:cNvPr id="8" name="Group 7">
            <a:extLst>
              <a:ext uri="{FF2B5EF4-FFF2-40B4-BE49-F238E27FC236}">
                <a16:creationId xmlns:a16="http://schemas.microsoft.com/office/drawing/2014/main" id="{6295611C-D8BE-4197-B206-C26D0488C777}"/>
              </a:ext>
            </a:extLst>
          </p:cNvPr>
          <p:cNvGrpSpPr/>
          <p:nvPr/>
        </p:nvGrpSpPr>
        <p:grpSpPr>
          <a:xfrm>
            <a:off x="8133591" y="2254489"/>
            <a:ext cx="3721525" cy="2622311"/>
            <a:chOff x="8133591" y="2254489"/>
            <a:chExt cx="3721525" cy="2622311"/>
          </a:xfrm>
        </p:grpSpPr>
        <p:sp>
          <p:nvSpPr>
            <p:cNvPr id="2" name="Rectangle 1">
              <a:extLst>
                <a:ext uri="{FF2B5EF4-FFF2-40B4-BE49-F238E27FC236}">
                  <a16:creationId xmlns:a16="http://schemas.microsoft.com/office/drawing/2014/main" id="{7C418DC3-CD55-48C4-A642-D85BAD17D6B9}"/>
                </a:ext>
              </a:extLst>
            </p:cNvPr>
            <p:cNvSpPr/>
            <p:nvPr/>
          </p:nvSpPr>
          <p:spPr>
            <a:xfrm>
              <a:off x="8903368" y="2839264"/>
              <a:ext cx="2951748" cy="2037536"/>
            </a:xfrm>
            <a:prstGeom prst="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7D9F8A7-AE58-4F0C-B333-3FF1A5702FBB}"/>
                </a:ext>
              </a:extLst>
            </p:cNvPr>
            <p:cNvSpPr txBox="1"/>
            <p:nvPr/>
          </p:nvSpPr>
          <p:spPr>
            <a:xfrm>
              <a:off x="10130346" y="2254489"/>
              <a:ext cx="834189" cy="584775"/>
            </a:xfrm>
            <a:prstGeom prst="rect">
              <a:avLst/>
            </a:prstGeom>
            <a:noFill/>
          </p:spPr>
          <p:txBody>
            <a:bodyPr wrap="square" rtlCol="0">
              <a:spAutoFit/>
            </a:bodyPr>
            <a:lstStyle/>
            <a:p>
              <a:r>
                <a:rPr lang="vi-VN" sz="3200" b="1" dirty="0">
                  <a:latin typeface="+mj-lt"/>
                </a:rPr>
                <a:t>4m</a:t>
              </a:r>
              <a:endParaRPr lang="en-US" sz="3200" b="1" dirty="0">
                <a:latin typeface="+mj-lt"/>
              </a:endParaRPr>
            </a:p>
          </p:txBody>
        </p:sp>
        <p:sp>
          <p:nvSpPr>
            <p:cNvPr id="9" name="TextBox 8">
              <a:extLst>
                <a:ext uri="{FF2B5EF4-FFF2-40B4-BE49-F238E27FC236}">
                  <a16:creationId xmlns:a16="http://schemas.microsoft.com/office/drawing/2014/main" id="{693D76FA-B696-4DF1-AA09-DB8F6A8801C9}"/>
                </a:ext>
              </a:extLst>
            </p:cNvPr>
            <p:cNvSpPr txBox="1"/>
            <p:nvPr/>
          </p:nvSpPr>
          <p:spPr>
            <a:xfrm>
              <a:off x="8133591" y="3429000"/>
              <a:ext cx="817903" cy="584775"/>
            </a:xfrm>
            <a:prstGeom prst="rect">
              <a:avLst/>
            </a:prstGeom>
            <a:noFill/>
          </p:spPr>
          <p:txBody>
            <a:bodyPr wrap="square" rtlCol="0">
              <a:spAutoFit/>
            </a:bodyPr>
            <a:lstStyle/>
            <a:p>
              <a:r>
                <a:rPr lang="vi-VN" sz="3200" b="1" dirty="0">
                  <a:latin typeface="+mj-lt"/>
                </a:rPr>
                <a:t>3m</a:t>
              </a:r>
              <a:endParaRPr lang="en-US" sz="3200" b="1" dirty="0">
                <a:latin typeface="+mj-lt"/>
              </a:endParaRPr>
            </a:p>
          </p:txBody>
        </p:sp>
      </p:grpSp>
    </p:spTree>
    <p:extLst>
      <p:ext uri="{BB962C8B-B14F-4D97-AF65-F5344CB8AC3E}">
        <p14:creationId xmlns:p14="http://schemas.microsoft.com/office/powerpoint/2010/main" val="2405543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barn(inVertical)">
                                      <p:cBhvr>
                                        <p:cTn id="20" dur="500"/>
                                        <p:tgtEl>
                                          <p:spTgt spid="4">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barn(inVertical)">
                                      <p:cBhvr>
                                        <p:cTn id="25" dur="500"/>
                                        <p:tgtEl>
                                          <p:spTgt spid="4">
                                            <p:txEl>
                                              <p:pRg st="4" end="4"/>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barn(inVertical)">
                                      <p:cBhvr>
                                        <p:cTn id="28" dur="500"/>
                                        <p:tgtEl>
                                          <p:spTgt spid="4">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animEffect transition="in" filter="barn(inVertical)">
                                      <p:cBhvr>
                                        <p:cTn id="33" dur="500"/>
                                        <p:tgtEl>
                                          <p:spTgt spid="4">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78000"/>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044407" y="157844"/>
            <a:ext cx="9811162" cy="92333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err="1">
                <a:ln/>
                <a:solidFill>
                  <a:srgbClr val="FF0000"/>
                </a:solidFill>
              </a:rPr>
              <a:t>Tôi</a:t>
            </a:r>
            <a:r>
              <a:rPr lang="en-US" sz="5400" b="1" dirty="0">
                <a:ln/>
                <a:solidFill>
                  <a:srgbClr val="FF0000"/>
                </a:solidFill>
              </a:rPr>
              <a:t> </a:t>
            </a:r>
            <a:r>
              <a:rPr lang="en-US" sz="5400" b="1" dirty="0" err="1">
                <a:ln/>
                <a:solidFill>
                  <a:srgbClr val="FF0000"/>
                </a:solidFill>
              </a:rPr>
              <a:t>là</a:t>
            </a:r>
            <a:r>
              <a:rPr lang="en-US" sz="5400" b="1" dirty="0">
                <a:ln/>
                <a:solidFill>
                  <a:srgbClr val="FF0000"/>
                </a:solidFill>
              </a:rPr>
              <a:t> </a:t>
            </a:r>
            <a:r>
              <a:rPr lang="en-US" sz="5400" b="1" dirty="0" err="1">
                <a:ln/>
                <a:solidFill>
                  <a:srgbClr val="FF0000"/>
                </a:solidFill>
              </a:rPr>
              <a:t>người</a:t>
            </a:r>
            <a:r>
              <a:rPr lang="en-US" sz="5400" b="1" dirty="0">
                <a:ln/>
                <a:solidFill>
                  <a:srgbClr val="FF0000"/>
                </a:solidFill>
              </a:rPr>
              <a:t> </a:t>
            </a:r>
            <a:r>
              <a:rPr lang="en-US" sz="5400" b="1" dirty="0" err="1">
                <a:ln/>
                <a:solidFill>
                  <a:srgbClr val="FF0000"/>
                </a:solidFill>
              </a:rPr>
              <a:t>chiến</a:t>
            </a:r>
            <a:r>
              <a:rPr lang="en-US" sz="5400" b="1" dirty="0">
                <a:ln/>
                <a:solidFill>
                  <a:srgbClr val="FF0000"/>
                </a:solidFill>
              </a:rPr>
              <a:t> </a:t>
            </a:r>
            <a:r>
              <a:rPr lang="en-US" sz="5400" b="1" dirty="0" err="1">
                <a:ln/>
                <a:solidFill>
                  <a:srgbClr val="FF0000"/>
                </a:solidFill>
              </a:rPr>
              <a:t>thắng</a:t>
            </a:r>
            <a:endParaRPr lang="en-US" sz="5400" b="1" cap="none" spc="0" dirty="0">
              <a:ln/>
              <a:solidFill>
                <a:srgbClr val="FF0000"/>
              </a:solidFill>
              <a:effectLst/>
            </a:endParaRPr>
          </a:p>
        </p:txBody>
      </p:sp>
      <p:sp>
        <p:nvSpPr>
          <p:cNvPr id="5" name="TextBox 4"/>
          <p:cNvSpPr txBox="1"/>
          <p:nvPr/>
        </p:nvSpPr>
        <p:spPr>
          <a:xfrm>
            <a:off x="1744393" y="1550689"/>
            <a:ext cx="8701421" cy="707886"/>
          </a:xfrm>
          <a:prstGeom prst="rect">
            <a:avLst/>
          </a:prstGeom>
          <a:noFill/>
        </p:spPr>
        <p:txBody>
          <a:bodyPr wrap="none" rtlCol="0">
            <a:spAutoFit/>
          </a:bodyPr>
          <a:lstStyle/>
          <a:p>
            <a:r>
              <a:rPr lang="en-US" sz="4000" b="1"/>
              <a:t>Câu 1: Chiều dài bàn học dài khoảng ….  </a:t>
            </a:r>
          </a:p>
        </p:txBody>
      </p:sp>
      <p:sp>
        <p:nvSpPr>
          <p:cNvPr id="6" name="TextBox 5"/>
          <p:cNvSpPr txBox="1"/>
          <p:nvPr/>
        </p:nvSpPr>
        <p:spPr>
          <a:xfrm>
            <a:off x="2091674" y="2949052"/>
            <a:ext cx="1370888" cy="707886"/>
          </a:xfrm>
          <a:prstGeom prst="rect">
            <a:avLst/>
          </a:prstGeom>
          <a:noFill/>
        </p:spPr>
        <p:txBody>
          <a:bodyPr wrap="none" rtlCol="0">
            <a:spAutoFit/>
          </a:bodyPr>
          <a:lstStyle/>
          <a:p>
            <a:r>
              <a:rPr lang="en-US" sz="4000"/>
              <a:t>a) 1m</a:t>
            </a:r>
          </a:p>
        </p:txBody>
      </p:sp>
      <p:sp>
        <p:nvSpPr>
          <p:cNvPr id="7" name="TextBox 6"/>
          <p:cNvSpPr txBox="1"/>
          <p:nvPr/>
        </p:nvSpPr>
        <p:spPr>
          <a:xfrm>
            <a:off x="4562739" y="2949052"/>
            <a:ext cx="1394934" cy="707886"/>
          </a:xfrm>
          <a:prstGeom prst="rect">
            <a:avLst/>
          </a:prstGeom>
          <a:noFill/>
        </p:spPr>
        <p:txBody>
          <a:bodyPr wrap="none" rtlCol="0">
            <a:spAutoFit/>
          </a:bodyPr>
          <a:lstStyle/>
          <a:p>
            <a:r>
              <a:rPr lang="en-US" sz="4000"/>
              <a:t>b) 2m</a:t>
            </a:r>
          </a:p>
        </p:txBody>
      </p:sp>
      <p:sp>
        <p:nvSpPr>
          <p:cNvPr id="8" name="TextBox 7"/>
          <p:cNvSpPr txBox="1"/>
          <p:nvPr/>
        </p:nvSpPr>
        <p:spPr>
          <a:xfrm>
            <a:off x="7605981" y="2949052"/>
            <a:ext cx="1818126" cy="707886"/>
          </a:xfrm>
          <a:prstGeom prst="rect">
            <a:avLst/>
          </a:prstGeom>
          <a:noFill/>
        </p:spPr>
        <p:txBody>
          <a:bodyPr wrap="none" rtlCol="0">
            <a:spAutoFit/>
          </a:bodyPr>
          <a:lstStyle/>
          <a:p>
            <a:r>
              <a:rPr lang="en-US" sz="4000"/>
              <a:t>c) 50cm</a:t>
            </a: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0237" y="4253470"/>
            <a:ext cx="1388027" cy="2338825"/>
          </a:xfrm>
          <a:prstGeom prst="rect">
            <a:avLst/>
          </a:prstGeom>
        </p:spPr>
      </p:pic>
      <p:pic>
        <p:nvPicPr>
          <p:cNvPr id="19" name="btnInknoeActivity">
            <a:extLst>
              <a:ext uri="{FF2B5EF4-FFF2-40B4-BE49-F238E27FC236}">
                <a16:creationId xmlns:a16="http://schemas.microsoft.com/office/drawing/2014/main" id="{61D9BE5A-7CCA-4175-AE46-8CF9E039C336}"/>
              </a:ext>
            </a:extLst>
          </p:cNvPr>
          <p:cNvPicPr>
            <a:picLocks noChangeAspect="1"/>
          </p:cNvPicPr>
          <p:nvPr>
            <p:custDataLst>
              <p:tags r:id="rId1"/>
            </p:custDataLst>
          </p:nvPr>
        </p:nvPicPr>
        <p:blipFill>
          <a:blip r:embed="rId6" r:link="rId7" cstate="print">
            <a:extLst>
              <a:ext uri="{28A0092B-C50C-407E-A947-70E740481C1C}">
                <a14:useLocalDpi xmlns:a14="http://schemas.microsoft.com/office/drawing/2010/main" val="0"/>
              </a:ext>
            </a:extLst>
          </a:blip>
          <a:stretch>
            <a:fillRect/>
          </a:stretch>
        </p:blipFill>
        <p:spPr>
          <a:xfrm>
            <a:off x="9424107" y="5422882"/>
            <a:ext cx="2219546" cy="571500"/>
          </a:xfrm>
          <a:prstGeom prst="rect">
            <a:avLst/>
          </a:prstGeom>
        </p:spPr>
      </p:pic>
    </p:spTree>
    <p:extLst>
      <p:ext uri="{BB962C8B-B14F-4D97-AF65-F5344CB8AC3E}">
        <p14:creationId xmlns:p14="http://schemas.microsoft.com/office/powerpoint/2010/main" val="2844548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iterate type="lt">
                                    <p:tmPct val="0"/>
                                  </p:iterate>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par>
                          <p:cTn id="25" fill="hold">
                            <p:stCondLst>
                              <p:cond delay="500"/>
                            </p:stCondLst>
                            <p:childTnLst>
                              <p:par>
                                <p:cTn id="26" presetID="16" presetClass="emph" presetSubtype="0" fill="hold" grpId="1" nodeType="afterEffect">
                                  <p:stCondLst>
                                    <p:cond delay="0"/>
                                  </p:stCondLst>
                                  <p:iterate type="lt">
                                    <p:tmPct val="4000"/>
                                  </p:iterate>
                                  <p:childTnLst>
                                    <p:set>
                                      <p:cBhvr override="childStyle">
                                        <p:cTn id="27" dur="500" fill="hold"/>
                                        <p:tgtEl>
                                          <p:spTgt spid="6"/>
                                        </p:tgtEl>
                                        <p:attrNameLst>
                                          <p:attrName>style.color</p:attrName>
                                        </p:attrNameLst>
                                      </p:cBhvr>
                                      <p:to>
                                        <p:clrVal>
                                          <a:srgbClr val="FF0000"/>
                                        </p:clrVal>
                                      </p:to>
                                    </p:set>
                                    <p:set>
                                      <p:cBhvr>
                                        <p:cTn id="28" dur="500" fill="hold"/>
                                        <p:tgtEl>
                                          <p:spTgt spid="6"/>
                                        </p:tgtEl>
                                        <p:attrNameLst>
                                          <p:attrName>fillcolor</p:attrName>
                                        </p:attrNameLst>
                                      </p:cBhvr>
                                      <p:to>
                                        <p:clrVal>
                                          <a:srgbClr val="FF0000"/>
                                        </p:clrVal>
                                      </p:to>
                                    </p:set>
                                    <p:set>
                                      <p:cBhvr>
                                        <p:cTn id="29" dur="5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6" grpId="1"/>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5">
            <a:alphaModFix amt="70000"/>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044407" y="157844"/>
            <a:ext cx="9811162" cy="92333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err="1">
                <a:ln/>
                <a:solidFill>
                  <a:srgbClr val="FF0000"/>
                </a:solidFill>
              </a:rPr>
              <a:t>Tôi</a:t>
            </a:r>
            <a:r>
              <a:rPr lang="en-US" sz="5400" b="1" dirty="0">
                <a:ln/>
                <a:solidFill>
                  <a:srgbClr val="FF0000"/>
                </a:solidFill>
              </a:rPr>
              <a:t> </a:t>
            </a:r>
            <a:r>
              <a:rPr lang="en-US" sz="5400" b="1" dirty="0" err="1">
                <a:ln/>
                <a:solidFill>
                  <a:srgbClr val="FF0000"/>
                </a:solidFill>
              </a:rPr>
              <a:t>là</a:t>
            </a:r>
            <a:r>
              <a:rPr lang="en-US" sz="5400" b="1" dirty="0">
                <a:ln/>
                <a:solidFill>
                  <a:srgbClr val="FF0000"/>
                </a:solidFill>
              </a:rPr>
              <a:t> </a:t>
            </a:r>
            <a:r>
              <a:rPr lang="en-US" sz="5400" b="1" dirty="0" err="1">
                <a:ln/>
                <a:solidFill>
                  <a:srgbClr val="FF0000"/>
                </a:solidFill>
              </a:rPr>
              <a:t>người</a:t>
            </a:r>
            <a:r>
              <a:rPr lang="en-US" sz="5400" b="1" dirty="0">
                <a:ln/>
                <a:solidFill>
                  <a:srgbClr val="FF0000"/>
                </a:solidFill>
              </a:rPr>
              <a:t> </a:t>
            </a:r>
            <a:r>
              <a:rPr lang="en-US" sz="5400" b="1" dirty="0" err="1">
                <a:ln/>
                <a:solidFill>
                  <a:srgbClr val="FF0000"/>
                </a:solidFill>
              </a:rPr>
              <a:t>chiến</a:t>
            </a:r>
            <a:r>
              <a:rPr lang="en-US" sz="5400" b="1" dirty="0">
                <a:ln/>
                <a:solidFill>
                  <a:srgbClr val="FF0000"/>
                </a:solidFill>
              </a:rPr>
              <a:t> </a:t>
            </a:r>
            <a:r>
              <a:rPr lang="en-US" sz="5400" b="1" dirty="0" err="1">
                <a:ln/>
                <a:solidFill>
                  <a:srgbClr val="FF0000"/>
                </a:solidFill>
              </a:rPr>
              <a:t>thắng</a:t>
            </a:r>
            <a:endParaRPr lang="en-US" sz="5400" b="1" cap="none" spc="0" dirty="0">
              <a:ln/>
              <a:solidFill>
                <a:srgbClr val="FF0000"/>
              </a:solidFill>
              <a:effectLst/>
            </a:endParaRPr>
          </a:p>
        </p:txBody>
      </p:sp>
      <p:sp>
        <p:nvSpPr>
          <p:cNvPr id="5" name="TextBox 4"/>
          <p:cNvSpPr txBox="1"/>
          <p:nvPr/>
        </p:nvSpPr>
        <p:spPr>
          <a:xfrm>
            <a:off x="1744393" y="1550689"/>
            <a:ext cx="8701421" cy="707886"/>
          </a:xfrm>
          <a:prstGeom prst="rect">
            <a:avLst/>
          </a:prstGeom>
          <a:noFill/>
        </p:spPr>
        <p:txBody>
          <a:bodyPr wrap="none" rtlCol="0">
            <a:spAutoFit/>
          </a:bodyPr>
          <a:lstStyle/>
          <a:p>
            <a:r>
              <a:rPr lang="en-US" sz="4000" b="1"/>
              <a:t>Câu 1: Chiều dài bàn học dài khoảng ….  </a:t>
            </a:r>
          </a:p>
        </p:txBody>
      </p:sp>
      <p:sp>
        <p:nvSpPr>
          <p:cNvPr id="6" name="TextBox 5"/>
          <p:cNvSpPr txBox="1"/>
          <p:nvPr/>
        </p:nvSpPr>
        <p:spPr>
          <a:xfrm>
            <a:off x="2091674" y="2949052"/>
            <a:ext cx="1370888" cy="707886"/>
          </a:xfrm>
          <a:prstGeom prst="rect">
            <a:avLst/>
          </a:prstGeom>
          <a:noFill/>
        </p:spPr>
        <p:txBody>
          <a:bodyPr wrap="none" rtlCol="0">
            <a:spAutoFit/>
          </a:bodyPr>
          <a:lstStyle/>
          <a:p>
            <a:r>
              <a:rPr lang="en-US" sz="4000"/>
              <a:t>a) 1m</a:t>
            </a:r>
          </a:p>
        </p:txBody>
      </p:sp>
      <p:sp>
        <p:nvSpPr>
          <p:cNvPr id="7" name="TextBox 6"/>
          <p:cNvSpPr txBox="1"/>
          <p:nvPr/>
        </p:nvSpPr>
        <p:spPr>
          <a:xfrm>
            <a:off x="4562739" y="2949052"/>
            <a:ext cx="1394934" cy="707886"/>
          </a:xfrm>
          <a:prstGeom prst="rect">
            <a:avLst/>
          </a:prstGeom>
          <a:noFill/>
        </p:spPr>
        <p:txBody>
          <a:bodyPr wrap="none" rtlCol="0">
            <a:spAutoFit/>
          </a:bodyPr>
          <a:lstStyle/>
          <a:p>
            <a:r>
              <a:rPr lang="en-US" sz="4000"/>
              <a:t>b) 2m</a:t>
            </a:r>
          </a:p>
        </p:txBody>
      </p:sp>
      <p:sp>
        <p:nvSpPr>
          <p:cNvPr id="8" name="TextBox 7"/>
          <p:cNvSpPr txBox="1"/>
          <p:nvPr/>
        </p:nvSpPr>
        <p:spPr>
          <a:xfrm>
            <a:off x="7605981" y="2949052"/>
            <a:ext cx="1818126" cy="707886"/>
          </a:xfrm>
          <a:prstGeom prst="rect">
            <a:avLst/>
          </a:prstGeom>
          <a:noFill/>
        </p:spPr>
        <p:txBody>
          <a:bodyPr wrap="none" rtlCol="0">
            <a:spAutoFit/>
          </a:bodyPr>
          <a:lstStyle/>
          <a:p>
            <a:r>
              <a:rPr lang="en-US" sz="4000"/>
              <a:t>c) 50cm</a:t>
            </a:r>
          </a:p>
        </p:txBody>
      </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0237" y="4253470"/>
            <a:ext cx="1388027" cy="2338825"/>
          </a:xfrm>
          <a:prstGeom prst="rect">
            <a:avLst/>
          </a:prstGeom>
        </p:spPr>
      </p:pic>
      <p:pic>
        <p:nvPicPr>
          <p:cNvPr id="10" name="TiengVoTay-DangCapNhat_49xap">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855569" y="6226966"/>
            <a:ext cx="609600" cy="609600"/>
          </a:xfrm>
          <a:prstGeom prst="rect">
            <a:avLst/>
          </a:prstGeom>
        </p:spPr>
      </p:pic>
      <p:sp>
        <p:nvSpPr>
          <p:cNvPr id="2" name="7-Point Star 1"/>
          <p:cNvSpPr/>
          <p:nvPr/>
        </p:nvSpPr>
        <p:spPr>
          <a:xfrm>
            <a:off x="10452772" y="4272260"/>
            <a:ext cx="1363906" cy="1781642"/>
          </a:xfrm>
          <a:prstGeom prst="star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800" b="1"/>
              <a:t>5</a:t>
            </a:r>
          </a:p>
        </p:txBody>
      </p:sp>
      <p:sp>
        <p:nvSpPr>
          <p:cNvPr id="11" name="7-Point Star 10"/>
          <p:cNvSpPr/>
          <p:nvPr/>
        </p:nvSpPr>
        <p:spPr>
          <a:xfrm>
            <a:off x="10464500" y="4277698"/>
            <a:ext cx="1363906" cy="1781642"/>
          </a:xfrm>
          <a:prstGeom prst="star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800" b="1"/>
              <a:t>4</a:t>
            </a:r>
          </a:p>
        </p:txBody>
      </p:sp>
      <p:sp>
        <p:nvSpPr>
          <p:cNvPr id="12" name="7-Point Star 11"/>
          <p:cNvSpPr/>
          <p:nvPr/>
        </p:nvSpPr>
        <p:spPr>
          <a:xfrm>
            <a:off x="10463206" y="4275808"/>
            <a:ext cx="1363906" cy="1781642"/>
          </a:xfrm>
          <a:prstGeom prst="star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800" b="1"/>
              <a:t>3</a:t>
            </a:r>
          </a:p>
        </p:txBody>
      </p:sp>
      <p:sp>
        <p:nvSpPr>
          <p:cNvPr id="13" name="7-Point Star 12"/>
          <p:cNvSpPr/>
          <p:nvPr/>
        </p:nvSpPr>
        <p:spPr>
          <a:xfrm>
            <a:off x="10451672" y="4260667"/>
            <a:ext cx="1363906" cy="1781642"/>
          </a:xfrm>
          <a:prstGeom prst="star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800" b="1"/>
              <a:t>2</a:t>
            </a:r>
          </a:p>
        </p:txBody>
      </p:sp>
      <p:sp>
        <p:nvSpPr>
          <p:cNvPr id="14" name="7-Point Star 13"/>
          <p:cNvSpPr/>
          <p:nvPr/>
        </p:nvSpPr>
        <p:spPr>
          <a:xfrm>
            <a:off x="10445814" y="4255138"/>
            <a:ext cx="1363906" cy="1781642"/>
          </a:xfrm>
          <a:prstGeom prst="star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800" b="1"/>
              <a:t>1</a:t>
            </a:r>
          </a:p>
        </p:txBody>
      </p:sp>
      <p:sp>
        <p:nvSpPr>
          <p:cNvPr id="15" name="7-Point Star 14"/>
          <p:cNvSpPr/>
          <p:nvPr/>
        </p:nvSpPr>
        <p:spPr>
          <a:xfrm>
            <a:off x="10452398" y="4263888"/>
            <a:ext cx="1363906" cy="1781642"/>
          </a:xfrm>
          <a:prstGeom prst="star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800" b="1"/>
              <a:t>0</a:t>
            </a:r>
          </a:p>
        </p:txBody>
      </p:sp>
      <p:sp>
        <p:nvSpPr>
          <p:cNvPr id="16" name="TextBox 15"/>
          <p:cNvSpPr txBox="1"/>
          <p:nvPr/>
        </p:nvSpPr>
        <p:spPr>
          <a:xfrm>
            <a:off x="5609784" y="5873023"/>
            <a:ext cx="1794081" cy="707886"/>
          </a:xfrm>
          <a:prstGeom prst="rect">
            <a:avLst/>
          </a:prstGeom>
          <a:noFill/>
        </p:spPr>
        <p:txBody>
          <a:bodyPr wrap="none" rtlCol="0">
            <a:spAutoFit/>
          </a:bodyPr>
          <a:lstStyle/>
          <a:p>
            <a:r>
              <a:rPr lang="en-US" sz="4000" b="1" i="1" dirty="0" err="1">
                <a:solidFill>
                  <a:srgbClr val="FF0000"/>
                </a:solidFill>
                <a:latin typeface="Times New Roman" panose="02020603050405020304" pitchFamily="18" charset="0"/>
                <a:cs typeface="Times New Roman" panose="02020603050405020304" pitchFamily="18" charset="0"/>
              </a:rPr>
              <a:t>Hết</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giờ</a:t>
            </a:r>
            <a:endParaRPr lang="en-US" sz="40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283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iterate type="lt">
                                    <p:tmPct val="0"/>
                                  </p:iterate>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childTnLst>
                                </p:cTn>
                              </p:par>
                            </p:childTnLst>
                          </p:cTn>
                        </p:par>
                        <p:par>
                          <p:cTn id="37" fill="hold">
                            <p:stCondLst>
                              <p:cond delay="3500"/>
                            </p:stCondLst>
                            <p:childTnLst>
                              <p:par>
                                <p:cTn id="38" presetID="10" presetClass="entr" presetSubtype="0"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childTnLst>
                                </p:cTn>
                              </p:par>
                            </p:childTnLst>
                          </p:cTn>
                        </p:par>
                        <p:par>
                          <p:cTn id="41" fill="hold">
                            <p:stCondLst>
                              <p:cond delay="4500"/>
                            </p:stCondLst>
                            <p:childTnLst>
                              <p:par>
                                <p:cTn id="42" presetID="10" presetClass="entr" presetSubtype="0"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1000"/>
                                        <p:tgtEl>
                                          <p:spTgt spid="15"/>
                                        </p:tgtEl>
                                      </p:cBhvr>
                                    </p:animEffect>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500" fill="hold"/>
                                        <p:tgtEl>
                                          <p:spTgt spid="16"/>
                                        </p:tgtEl>
                                        <p:attrNameLst>
                                          <p:attrName>ppt_w</p:attrName>
                                        </p:attrNameLst>
                                      </p:cBhvr>
                                      <p:tavLst>
                                        <p:tav tm="0">
                                          <p:val>
                                            <p:fltVal val="0"/>
                                          </p:val>
                                        </p:tav>
                                        <p:tav tm="100000">
                                          <p:val>
                                            <p:strVal val="#ppt_w"/>
                                          </p:val>
                                        </p:tav>
                                      </p:tavLst>
                                    </p:anim>
                                    <p:anim calcmode="lin" valueType="num">
                                      <p:cBhvr>
                                        <p:cTn id="49" dur="500" fill="hold"/>
                                        <p:tgtEl>
                                          <p:spTgt spid="16"/>
                                        </p:tgtEl>
                                        <p:attrNameLst>
                                          <p:attrName>ppt_h</p:attrName>
                                        </p:attrNameLst>
                                      </p:cBhvr>
                                      <p:tavLst>
                                        <p:tav tm="0">
                                          <p:val>
                                            <p:fltVal val="0"/>
                                          </p:val>
                                        </p:tav>
                                        <p:tav tm="100000">
                                          <p:val>
                                            <p:strVal val="#ppt_h"/>
                                          </p:val>
                                        </p:tav>
                                      </p:tavLst>
                                    </p:anim>
                                    <p:animEffect transition="in" filter="fade">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500"/>
                                        <p:tgtEl>
                                          <p:spTgt spid="9"/>
                                        </p:tgtEl>
                                      </p:cBhvr>
                                    </p:animEffect>
                                  </p:childTnLst>
                                </p:cTn>
                              </p:par>
                            </p:childTnLst>
                          </p:cTn>
                        </p:par>
                        <p:par>
                          <p:cTn id="56" fill="hold">
                            <p:stCondLst>
                              <p:cond delay="500"/>
                            </p:stCondLst>
                            <p:childTnLst>
                              <p:par>
                                <p:cTn id="57" presetID="16" presetClass="emph" presetSubtype="0" fill="hold" grpId="1" nodeType="afterEffect">
                                  <p:stCondLst>
                                    <p:cond delay="0"/>
                                  </p:stCondLst>
                                  <p:iterate type="lt">
                                    <p:tmPct val="4000"/>
                                  </p:iterate>
                                  <p:childTnLst>
                                    <p:set>
                                      <p:cBhvr override="childStyle">
                                        <p:cTn id="58" dur="500" fill="hold"/>
                                        <p:tgtEl>
                                          <p:spTgt spid="6"/>
                                        </p:tgtEl>
                                        <p:attrNameLst>
                                          <p:attrName>style.color</p:attrName>
                                        </p:attrNameLst>
                                      </p:cBhvr>
                                      <p:to>
                                        <p:clrVal>
                                          <a:srgbClr val="FF0000"/>
                                        </p:clrVal>
                                      </p:to>
                                    </p:set>
                                    <p:set>
                                      <p:cBhvr>
                                        <p:cTn id="59" dur="500" fill="hold"/>
                                        <p:tgtEl>
                                          <p:spTgt spid="6"/>
                                        </p:tgtEl>
                                        <p:attrNameLst>
                                          <p:attrName>fillcolor</p:attrName>
                                        </p:attrNameLst>
                                      </p:cBhvr>
                                      <p:to>
                                        <p:clrVal>
                                          <a:srgbClr val="FF0000"/>
                                        </p:clrVal>
                                      </p:to>
                                    </p:set>
                                    <p:set>
                                      <p:cBhvr>
                                        <p:cTn id="60" dur="500" fill="hold"/>
                                        <p:tgtEl>
                                          <p:spTgt spid="6"/>
                                        </p:tgtEl>
                                        <p:attrNameLst>
                                          <p:attrName>fill.type</p:attrName>
                                        </p:attrNameLst>
                                      </p:cBhvr>
                                      <p:to>
                                        <p:strVal val="solid"/>
                                      </p:to>
                                    </p:set>
                                  </p:childTnLst>
                                </p:cTn>
                              </p:par>
                              <p:par>
                                <p:cTn id="61" presetID="1" presetClass="mediacall" presetSubtype="0" fill="hold" nodeType="withEffect">
                                  <p:stCondLst>
                                    <p:cond delay="0"/>
                                  </p:stCondLst>
                                  <p:childTnLst>
                                    <p:cmd type="call" cmd="playFrom(0.0)">
                                      <p:cBhvr>
                                        <p:cTn id="62"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63" fill="hold" display="0">
                  <p:stCondLst>
                    <p:cond delay="indefinite"/>
                  </p:stCondLst>
                  <p:endCondLst>
                    <p:cond evt="onStopAudio" delay="0">
                      <p:tgtEl>
                        <p:sldTgt/>
                      </p:tgtEl>
                    </p:cond>
                  </p:endCondLst>
                </p:cTn>
                <p:tgtEl>
                  <p:spTgt spid="10"/>
                </p:tgtEl>
              </p:cMediaNode>
            </p:audio>
          </p:childTnLst>
        </p:cTn>
      </p:par>
    </p:tnLst>
    <p:bldLst>
      <p:bldP spid="5" grpId="0"/>
      <p:bldP spid="6" grpId="0"/>
      <p:bldP spid="6" grpId="1"/>
      <p:bldP spid="7" grpId="0"/>
      <p:bldP spid="8" grpId="0"/>
      <p:bldP spid="2" grpId="0" animBg="1"/>
      <p:bldP spid="11" grpId="0" animBg="1"/>
      <p:bldP spid="12" grpId="0" animBg="1"/>
      <p:bldP spid="13" grpId="0" animBg="1"/>
      <p:bldP spid="14" grpId="0" animBg="1"/>
      <p:bldP spid="15" grpId="0" animBg="1"/>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6">
            <a:alphaModFix amt="78000"/>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882740" y="138410"/>
            <a:ext cx="7112332"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a:ln/>
                <a:solidFill>
                  <a:srgbClr val="FF0000"/>
                </a:solidFill>
              </a:rPr>
              <a:t>Tôi là người chiến thắng</a:t>
            </a:r>
            <a:endParaRPr lang="en-US" sz="5400" b="1" cap="none" spc="0">
              <a:ln/>
              <a:solidFill>
                <a:srgbClr val="FF0000"/>
              </a:solidFill>
              <a:effectLst/>
            </a:endParaRPr>
          </a:p>
        </p:txBody>
      </p:sp>
      <p:sp>
        <p:nvSpPr>
          <p:cNvPr id="5" name="TextBox 4"/>
          <p:cNvSpPr txBox="1"/>
          <p:nvPr/>
        </p:nvSpPr>
        <p:spPr>
          <a:xfrm>
            <a:off x="680330" y="1237487"/>
            <a:ext cx="11147347" cy="707886"/>
          </a:xfrm>
          <a:prstGeom prst="rect">
            <a:avLst/>
          </a:prstGeom>
          <a:noFill/>
        </p:spPr>
        <p:txBody>
          <a:bodyPr wrap="none" rtlCol="0">
            <a:spAutoFit/>
          </a:bodyPr>
          <a:lstStyle/>
          <a:p>
            <a:r>
              <a:rPr lang="en-US" sz="4000" b="1" dirty="0" err="1">
                <a:latin typeface="Times New Roman" panose="02020603050405020304" pitchFamily="18" charset="0"/>
                <a:cs typeface="Times New Roman" panose="02020603050405020304" pitchFamily="18" charset="0"/>
              </a:rPr>
              <a:t>Câu</a:t>
            </a:r>
            <a:r>
              <a:rPr lang="en-US" sz="4000" b="1" dirty="0">
                <a:latin typeface="Times New Roman" panose="02020603050405020304" pitchFamily="18" charset="0"/>
                <a:cs typeface="Times New Roman" panose="02020603050405020304" pitchFamily="18" charset="0"/>
              </a:rPr>
              <a:t> 2: </a:t>
            </a:r>
            <a:r>
              <a:rPr lang="vi-VN" sz="4000" b="1" dirty="0">
                <a:latin typeface="Times New Roman" panose="02020603050405020304" pitchFamily="18" charset="0"/>
                <a:cs typeface="Times New Roman" panose="02020603050405020304" pitchFamily="18" charset="0"/>
              </a:rPr>
              <a:t>Chiều dài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quyển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sách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Toán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dài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khoảng</a:t>
            </a:r>
            <a:r>
              <a:rPr lang="en-US" sz="4000" b="1" dirty="0">
                <a:latin typeface="Times New Roman" panose="02020603050405020304" pitchFamily="18" charset="0"/>
                <a:cs typeface="Times New Roman" panose="02020603050405020304" pitchFamily="18" charset="0"/>
              </a:rPr>
              <a:t> …..</a:t>
            </a:r>
          </a:p>
        </p:txBody>
      </p:sp>
      <p:sp>
        <p:nvSpPr>
          <p:cNvPr id="6" name="TextBox 5"/>
          <p:cNvSpPr txBox="1"/>
          <p:nvPr/>
        </p:nvSpPr>
        <p:spPr>
          <a:xfrm>
            <a:off x="1860657" y="2589946"/>
            <a:ext cx="1681871" cy="707886"/>
          </a:xfrm>
          <a:prstGeom prst="rect">
            <a:avLst/>
          </a:prstGeom>
          <a:noFill/>
        </p:spPr>
        <p:txBody>
          <a:bodyPr wrap="none" rtlCol="0">
            <a:spAutoFit/>
          </a:bodyPr>
          <a:lstStyle/>
          <a:p>
            <a:r>
              <a:rPr lang="en-US" sz="4000" dirty="0"/>
              <a:t>a) </a:t>
            </a:r>
            <a:r>
              <a:rPr lang="vi-VN" sz="4000" dirty="0"/>
              <a:t>27</a:t>
            </a:r>
            <a:r>
              <a:rPr lang="en-US" sz="4000" dirty="0"/>
              <a:t>m</a:t>
            </a:r>
          </a:p>
        </p:txBody>
      </p:sp>
      <p:sp>
        <p:nvSpPr>
          <p:cNvPr id="7" name="TextBox 6"/>
          <p:cNvSpPr txBox="1"/>
          <p:nvPr/>
        </p:nvSpPr>
        <p:spPr>
          <a:xfrm>
            <a:off x="1856462" y="3481710"/>
            <a:ext cx="1922321" cy="707886"/>
          </a:xfrm>
          <a:prstGeom prst="rect">
            <a:avLst/>
          </a:prstGeom>
          <a:noFill/>
        </p:spPr>
        <p:txBody>
          <a:bodyPr wrap="none" rtlCol="0">
            <a:spAutoFit/>
          </a:bodyPr>
          <a:lstStyle/>
          <a:p>
            <a:r>
              <a:rPr lang="en-US" sz="4000" dirty="0"/>
              <a:t>b) </a:t>
            </a:r>
            <a:r>
              <a:rPr lang="vi-VN" sz="4000" dirty="0"/>
              <a:t>27</a:t>
            </a:r>
            <a:r>
              <a:rPr lang="en-US" sz="4000" dirty="0"/>
              <a:t>cm</a:t>
            </a:r>
          </a:p>
        </p:txBody>
      </p:sp>
      <p:sp>
        <p:nvSpPr>
          <p:cNvPr id="8" name="TextBox 7"/>
          <p:cNvSpPr txBox="1"/>
          <p:nvPr/>
        </p:nvSpPr>
        <p:spPr>
          <a:xfrm>
            <a:off x="1856462" y="4373474"/>
            <a:ext cx="1938351" cy="707886"/>
          </a:xfrm>
          <a:prstGeom prst="rect">
            <a:avLst/>
          </a:prstGeom>
          <a:noFill/>
        </p:spPr>
        <p:txBody>
          <a:bodyPr wrap="none" rtlCol="0">
            <a:spAutoFit/>
          </a:bodyPr>
          <a:lstStyle/>
          <a:p>
            <a:r>
              <a:rPr lang="en-US" sz="4000" dirty="0"/>
              <a:t>c) </a:t>
            </a:r>
            <a:r>
              <a:rPr lang="vi-VN" sz="4000" dirty="0"/>
              <a:t>27d</a:t>
            </a:r>
            <a:r>
              <a:rPr lang="en-US" sz="4000" dirty="0"/>
              <a:t>m</a:t>
            </a:r>
          </a:p>
        </p:txBody>
      </p:sp>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6415" y="3797191"/>
            <a:ext cx="1285604" cy="2166242"/>
          </a:xfrm>
          <a:prstGeom prst="rect">
            <a:avLst/>
          </a:prstGeom>
        </p:spPr>
      </p:pic>
      <p:pic>
        <p:nvPicPr>
          <p:cNvPr id="2" name="TiengVoTay-DangCapNhat_49xap">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218077" y="6120618"/>
            <a:ext cx="609600" cy="609600"/>
          </a:xfrm>
          <a:prstGeom prst="rect">
            <a:avLst/>
          </a:prstGeom>
        </p:spPr>
      </p:pic>
      <p:grpSp>
        <p:nvGrpSpPr>
          <p:cNvPr id="19" name="Group 18"/>
          <p:cNvGrpSpPr/>
          <p:nvPr/>
        </p:nvGrpSpPr>
        <p:grpSpPr>
          <a:xfrm>
            <a:off x="6654018" y="2368652"/>
            <a:ext cx="647114" cy="3627821"/>
            <a:chOff x="6654018" y="2368652"/>
            <a:chExt cx="647114" cy="3627821"/>
          </a:xfrm>
        </p:grpSpPr>
        <p:cxnSp>
          <p:nvCxnSpPr>
            <p:cNvPr id="13" name="Straight Connector 12"/>
            <p:cNvCxnSpPr/>
            <p:nvPr/>
          </p:nvCxnSpPr>
          <p:spPr>
            <a:xfrm flipH="1">
              <a:off x="6921305" y="2368652"/>
              <a:ext cx="379827" cy="0"/>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p:cNvCxnSpPr/>
            <p:nvPr/>
          </p:nvCxnSpPr>
          <p:spPr>
            <a:xfrm flipH="1">
              <a:off x="6883922" y="5996473"/>
              <a:ext cx="379827"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Arrow Connector 16"/>
            <p:cNvCxnSpPr/>
            <p:nvPr/>
          </p:nvCxnSpPr>
          <p:spPr>
            <a:xfrm>
              <a:off x="7111218" y="2368652"/>
              <a:ext cx="0" cy="3594781"/>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18" name="TextBox 17"/>
            <p:cNvSpPr txBox="1"/>
            <p:nvPr/>
          </p:nvSpPr>
          <p:spPr>
            <a:xfrm>
              <a:off x="6654018" y="3795698"/>
              <a:ext cx="397866" cy="646331"/>
            </a:xfrm>
            <a:prstGeom prst="rect">
              <a:avLst/>
            </a:prstGeom>
            <a:noFill/>
          </p:spPr>
          <p:txBody>
            <a:bodyPr wrap="none" rtlCol="0">
              <a:spAutoFit/>
            </a:bodyPr>
            <a:lstStyle/>
            <a:p>
              <a:r>
                <a:rPr lang="en-US" sz="3600"/>
                <a:t>?</a:t>
              </a:r>
            </a:p>
          </p:txBody>
        </p:sp>
      </p:grpSp>
      <p:pic>
        <p:nvPicPr>
          <p:cNvPr id="26" name="Picture 25">
            <a:extLst>
              <a:ext uri="{FF2B5EF4-FFF2-40B4-BE49-F238E27FC236}">
                <a16:creationId xmlns:a16="http://schemas.microsoft.com/office/drawing/2014/main" id="{2EAE77FB-F7BD-442E-8FF7-E0329F4F45F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14412" y="2348651"/>
            <a:ext cx="2617011" cy="3647821"/>
          </a:xfrm>
          <a:prstGeom prst="rect">
            <a:avLst/>
          </a:prstGeom>
        </p:spPr>
      </p:pic>
      <p:pic>
        <p:nvPicPr>
          <p:cNvPr id="27" name="btnInknoeActivity">
            <a:extLst>
              <a:ext uri="{FF2B5EF4-FFF2-40B4-BE49-F238E27FC236}">
                <a16:creationId xmlns:a16="http://schemas.microsoft.com/office/drawing/2014/main" id="{22555120-654F-48CF-B0D1-01DE3CE5C220}"/>
              </a:ext>
            </a:extLst>
          </p:cNvPr>
          <p:cNvPicPr>
            <a:picLocks noChangeAspect="1"/>
          </p:cNvPicPr>
          <p:nvPr>
            <p:custDataLst>
              <p:tags r:id="rId3"/>
            </p:custDataLst>
          </p:nvPr>
        </p:nvPicPr>
        <p:blipFill>
          <a:blip r:embed="rId10" r:link="rId11" cstate="print">
            <a:extLst>
              <a:ext uri="{28A0092B-C50C-407E-A947-70E740481C1C}">
                <a14:useLocalDpi xmlns:a14="http://schemas.microsoft.com/office/drawing/2010/main" val="0"/>
              </a:ext>
            </a:extLst>
          </a:blip>
          <a:stretch>
            <a:fillRect/>
          </a:stretch>
        </p:blipFill>
        <p:spPr>
          <a:xfrm>
            <a:off x="0" y="6286500"/>
            <a:ext cx="2219546" cy="571500"/>
          </a:xfrm>
          <a:prstGeom prst="rect">
            <a:avLst/>
          </a:prstGeom>
        </p:spPr>
      </p:pic>
    </p:spTree>
    <p:extLst>
      <p:ext uri="{BB962C8B-B14F-4D97-AF65-F5344CB8AC3E}">
        <p14:creationId xmlns:p14="http://schemas.microsoft.com/office/powerpoint/2010/main" val="3694119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iterate type="lt">
                                    <p:tmPct val="0"/>
                                  </p:iterate>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par>
                          <p:cTn id="20" fill="hold">
                            <p:stCondLst>
                              <p:cond delay="2000"/>
                            </p:stCondLst>
                            <p:childTnLst>
                              <p:par>
                                <p:cTn id="21" presetID="22" presetClass="entr" presetSubtype="4" fill="hold" grpId="0" nodeType="afterEffect">
                                  <p:stCondLst>
                                    <p:cond delay="0"/>
                                  </p:stCondLst>
                                  <p:iterate type="lt">
                                    <p:tmPct val="0"/>
                                  </p:iterate>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par>
                          <p:cTn id="29" fill="hold">
                            <p:stCondLst>
                              <p:cond delay="500"/>
                            </p:stCondLst>
                            <p:childTnLst>
                              <p:par>
                                <p:cTn id="30" presetID="16" presetClass="emph" presetSubtype="0" fill="hold" grpId="1" nodeType="afterEffect">
                                  <p:stCondLst>
                                    <p:cond delay="0"/>
                                  </p:stCondLst>
                                  <p:iterate type="lt">
                                    <p:tmPct val="4000"/>
                                  </p:iterate>
                                  <p:childTnLst>
                                    <p:set>
                                      <p:cBhvr override="childStyle">
                                        <p:cTn id="31" dur="500" fill="hold"/>
                                        <p:tgtEl>
                                          <p:spTgt spid="8"/>
                                        </p:tgtEl>
                                        <p:attrNameLst>
                                          <p:attrName>style.color</p:attrName>
                                        </p:attrNameLst>
                                      </p:cBhvr>
                                      <p:to>
                                        <p:clrVal>
                                          <a:srgbClr val="FF0000"/>
                                        </p:clrVal>
                                      </p:to>
                                    </p:set>
                                    <p:set>
                                      <p:cBhvr>
                                        <p:cTn id="32" dur="500" fill="hold"/>
                                        <p:tgtEl>
                                          <p:spTgt spid="8"/>
                                        </p:tgtEl>
                                        <p:attrNameLst>
                                          <p:attrName>fillcolor</p:attrName>
                                        </p:attrNameLst>
                                      </p:cBhvr>
                                      <p:to>
                                        <p:clrVal>
                                          <a:srgbClr val="FF0000"/>
                                        </p:clrVal>
                                      </p:to>
                                    </p:set>
                                    <p:set>
                                      <p:cBhvr>
                                        <p:cTn id="33" dur="500" fill="hold"/>
                                        <p:tgtEl>
                                          <p:spTgt spid="8"/>
                                        </p:tgtEl>
                                        <p:attrNameLst>
                                          <p:attrName>fill.type</p:attrName>
                                        </p:attrNameLst>
                                      </p:cBhvr>
                                      <p:to>
                                        <p:strVal val="solid"/>
                                      </p:to>
                                    </p:set>
                                  </p:childTnLst>
                                </p:cTn>
                              </p:par>
                              <p:par>
                                <p:cTn id="34" presetID="1" presetClass="mediacall" presetSubtype="0" fill="hold" nodeType="withEffect">
                                  <p:stCondLst>
                                    <p:cond delay="0"/>
                                  </p:stCondLst>
                                  <p:childTnLst>
                                    <p:cmd type="call" cmd="playFrom(0.0)">
                                      <p:cBhvr>
                                        <p:cTn id="35"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6" fill="hold" display="0">
                  <p:stCondLst>
                    <p:cond delay="indefinite"/>
                  </p:stCondLst>
                  <p:endCondLst>
                    <p:cond evt="onStopAudio" delay="0">
                      <p:tgtEl>
                        <p:sldTgt/>
                      </p:tgtEl>
                    </p:cond>
                  </p:endCondLst>
                </p:cTn>
                <p:tgtEl>
                  <p:spTgt spid="2"/>
                </p:tgtEl>
              </p:cMediaNode>
            </p:audio>
          </p:childTnLst>
        </p:cTn>
      </p:par>
    </p:tnLst>
    <p:bldLst>
      <p:bldP spid="5" grpId="0"/>
      <p:bldP spid="6" grpId="0"/>
      <p:bldP spid="7" grpId="0"/>
      <p:bldP spid="8" grpId="0"/>
      <p:bldP spid="8" grpId="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5">
            <a:alphaModFix amt="70000"/>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882740" y="138410"/>
            <a:ext cx="7112332"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a:ln/>
                <a:solidFill>
                  <a:srgbClr val="FF0000"/>
                </a:solidFill>
              </a:rPr>
              <a:t>Tôi là người chiến thắng</a:t>
            </a:r>
            <a:endParaRPr lang="en-US" sz="5400" b="1" cap="none" spc="0">
              <a:ln/>
              <a:solidFill>
                <a:srgbClr val="FF0000"/>
              </a:solidFill>
              <a:effectLst/>
            </a:endParaRPr>
          </a:p>
        </p:txBody>
      </p:sp>
      <p:sp>
        <p:nvSpPr>
          <p:cNvPr id="5" name="TextBox 4"/>
          <p:cNvSpPr txBox="1"/>
          <p:nvPr/>
        </p:nvSpPr>
        <p:spPr>
          <a:xfrm>
            <a:off x="680330" y="1237487"/>
            <a:ext cx="11147347" cy="707886"/>
          </a:xfrm>
          <a:prstGeom prst="rect">
            <a:avLst/>
          </a:prstGeom>
          <a:noFill/>
        </p:spPr>
        <p:txBody>
          <a:bodyPr wrap="none" rtlCol="0">
            <a:spAutoFit/>
          </a:bodyPr>
          <a:lstStyle/>
          <a:p>
            <a:r>
              <a:rPr lang="en-US" sz="4000" b="1" dirty="0" err="1">
                <a:latin typeface="Times New Roman" panose="02020603050405020304" pitchFamily="18" charset="0"/>
                <a:cs typeface="Times New Roman" panose="02020603050405020304" pitchFamily="18" charset="0"/>
              </a:rPr>
              <a:t>Câu</a:t>
            </a:r>
            <a:r>
              <a:rPr lang="en-US" sz="4000" b="1" dirty="0">
                <a:latin typeface="Times New Roman" panose="02020603050405020304" pitchFamily="18" charset="0"/>
                <a:cs typeface="Times New Roman" panose="02020603050405020304" pitchFamily="18" charset="0"/>
              </a:rPr>
              <a:t> 2: </a:t>
            </a:r>
            <a:r>
              <a:rPr lang="vi-VN" sz="4000" b="1" dirty="0">
                <a:latin typeface="Times New Roman" panose="02020603050405020304" pitchFamily="18" charset="0"/>
                <a:cs typeface="Times New Roman" panose="02020603050405020304" pitchFamily="18" charset="0"/>
              </a:rPr>
              <a:t>Chiều dài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quyển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sách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Toán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dài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khoảng</a:t>
            </a:r>
            <a:r>
              <a:rPr lang="en-US" sz="4000" b="1" dirty="0">
                <a:latin typeface="Times New Roman" panose="02020603050405020304" pitchFamily="18" charset="0"/>
                <a:cs typeface="Times New Roman" panose="02020603050405020304" pitchFamily="18" charset="0"/>
              </a:rPr>
              <a:t> …..</a:t>
            </a:r>
          </a:p>
        </p:txBody>
      </p:sp>
      <p:sp>
        <p:nvSpPr>
          <p:cNvPr id="6" name="TextBox 5"/>
          <p:cNvSpPr txBox="1"/>
          <p:nvPr/>
        </p:nvSpPr>
        <p:spPr>
          <a:xfrm>
            <a:off x="1860657" y="2589946"/>
            <a:ext cx="1681871" cy="707886"/>
          </a:xfrm>
          <a:prstGeom prst="rect">
            <a:avLst/>
          </a:prstGeom>
          <a:noFill/>
        </p:spPr>
        <p:txBody>
          <a:bodyPr wrap="none" rtlCol="0">
            <a:spAutoFit/>
          </a:bodyPr>
          <a:lstStyle/>
          <a:p>
            <a:r>
              <a:rPr lang="en-US" sz="4000" dirty="0"/>
              <a:t>a) </a:t>
            </a:r>
            <a:r>
              <a:rPr lang="vi-VN" sz="4000" dirty="0"/>
              <a:t>27</a:t>
            </a:r>
            <a:r>
              <a:rPr lang="en-US" sz="4000" dirty="0"/>
              <a:t>m</a:t>
            </a:r>
          </a:p>
        </p:txBody>
      </p:sp>
      <p:sp>
        <p:nvSpPr>
          <p:cNvPr id="7" name="TextBox 6"/>
          <p:cNvSpPr txBox="1"/>
          <p:nvPr/>
        </p:nvSpPr>
        <p:spPr>
          <a:xfrm>
            <a:off x="1856462" y="3481710"/>
            <a:ext cx="1922321" cy="707886"/>
          </a:xfrm>
          <a:prstGeom prst="rect">
            <a:avLst/>
          </a:prstGeom>
          <a:noFill/>
        </p:spPr>
        <p:txBody>
          <a:bodyPr wrap="none" rtlCol="0">
            <a:spAutoFit/>
          </a:bodyPr>
          <a:lstStyle/>
          <a:p>
            <a:r>
              <a:rPr lang="en-US" sz="4000" dirty="0"/>
              <a:t>b) </a:t>
            </a:r>
            <a:r>
              <a:rPr lang="vi-VN" sz="4000" dirty="0"/>
              <a:t>27</a:t>
            </a:r>
            <a:r>
              <a:rPr lang="en-US" sz="4000" dirty="0"/>
              <a:t>cm</a:t>
            </a:r>
          </a:p>
        </p:txBody>
      </p:sp>
      <p:sp>
        <p:nvSpPr>
          <p:cNvPr id="8" name="TextBox 7"/>
          <p:cNvSpPr txBox="1"/>
          <p:nvPr/>
        </p:nvSpPr>
        <p:spPr>
          <a:xfrm>
            <a:off x="1856462" y="4373474"/>
            <a:ext cx="1938351" cy="707886"/>
          </a:xfrm>
          <a:prstGeom prst="rect">
            <a:avLst/>
          </a:prstGeom>
          <a:noFill/>
        </p:spPr>
        <p:txBody>
          <a:bodyPr wrap="none" rtlCol="0">
            <a:spAutoFit/>
          </a:bodyPr>
          <a:lstStyle/>
          <a:p>
            <a:r>
              <a:rPr lang="en-US" sz="4000" dirty="0"/>
              <a:t>c) </a:t>
            </a:r>
            <a:r>
              <a:rPr lang="vi-VN" sz="4000" dirty="0"/>
              <a:t>27d</a:t>
            </a:r>
            <a:r>
              <a:rPr lang="en-US" sz="4000" dirty="0"/>
              <a:t>m</a:t>
            </a:r>
          </a:p>
        </p:txBody>
      </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6415" y="3797191"/>
            <a:ext cx="1285604" cy="2166242"/>
          </a:xfrm>
          <a:prstGeom prst="rect">
            <a:avLst/>
          </a:prstGeom>
        </p:spPr>
      </p:pic>
      <p:pic>
        <p:nvPicPr>
          <p:cNvPr id="2" name="TiengVoTay-DangCapNhat_49xap">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218077" y="6120618"/>
            <a:ext cx="609600" cy="609600"/>
          </a:xfrm>
          <a:prstGeom prst="rect">
            <a:avLst/>
          </a:prstGeom>
        </p:spPr>
      </p:pic>
      <p:grpSp>
        <p:nvGrpSpPr>
          <p:cNvPr id="19" name="Group 18"/>
          <p:cNvGrpSpPr/>
          <p:nvPr/>
        </p:nvGrpSpPr>
        <p:grpSpPr>
          <a:xfrm>
            <a:off x="6654018" y="2368652"/>
            <a:ext cx="647114" cy="3627821"/>
            <a:chOff x="6654018" y="2368652"/>
            <a:chExt cx="647114" cy="3627821"/>
          </a:xfrm>
        </p:grpSpPr>
        <p:cxnSp>
          <p:nvCxnSpPr>
            <p:cNvPr id="13" name="Straight Connector 12"/>
            <p:cNvCxnSpPr/>
            <p:nvPr/>
          </p:nvCxnSpPr>
          <p:spPr>
            <a:xfrm flipH="1">
              <a:off x="6921305" y="2368652"/>
              <a:ext cx="379827" cy="0"/>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p:cNvCxnSpPr/>
            <p:nvPr/>
          </p:nvCxnSpPr>
          <p:spPr>
            <a:xfrm flipH="1">
              <a:off x="6883922" y="5996473"/>
              <a:ext cx="379827"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Arrow Connector 16"/>
            <p:cNvCxnSpPr/>
            <p:nvPr/>
          </p:nvCxnSpPr>
          <p:spPr>
            <a:xfrm>
              <a:off x="7111218" y="2368652"/>
              <a:ext cx="0" cy="3594781"/>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18" name="TextBox 17"/>
            <p:cNvSpPr txBox="1"/>
            <p:nvPr/>
          </p:nvSpPr>
          <p:spPr>
            <a:xfrm>
              <a:off x="6654018" y="3795698"/>
              <a:ext cx="397866" cy="646331"/>
            </a:xfrm>
            <a:prstGeom prst="rect">
              <a:avLst/>
            </a:prstGeom>
            <a:noFill/>
          </p:spPr>
          <p:txBody>
            <a:bodyPr wrap="none" rtlCol="0">
              <a:spAutoFit/>
            </a:bodyPr>
            <a:lstStyle/>
            <a:p>
              <a:r>
                <a:rPr lang="en-US" sz="3600"/>
                <a:t>?</a:t>
              </a:r>
            </a:p>
          </p:txBody>
        </p:sp>
      </p:grpSp>
      <p:sp>
        <p:nvSpPr>
          <p:cNvPr id="16" name="7-Point Star 15"/>
          <p:cNvSpPr/>
          <p:nvPr/>
        </p:nvSpPr>
        <p:spPr>
          <a:xfrm>
            <a:off x="10620948" y="4190163"/>
            <a:ext cx="1363906" cy="1781642"/>
          </a:xfrm>
          <a:prstGeom prst="star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800" b="1"/>
              <a:t>5</a:t>
            </a:r>
          </a:p>
        </p:txBody>
      </p:sp>
      <p:sp>
        <p:nvSpPr>
          <p:cNvPr id="20" name="7-Point Star 19"/>
          <p:cNvSpPr/>
          <p:nvPr/>
        </p:nvSpPr>
        <p:spPr>
          <a:xfrm>
            <a:off x="10632676" y="4195601"/>
            <a:ext cx="1363906" cy="1781642"/>
          </a:xfrm>
          <a:prstGeom prst="star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800" b="1"/>
              <a:t>4</a:t>
            </a:r>
          </a:p>
        </p:txBody>
      </p:sp>
      <p:sp>
        <p:nvSpPr>
          <p:cNvPr id="21" name="7-Point Star 20"/>
          <p:cNvSpPr/>
          <p:nvPr/>
        </p:nvSpPr>
        <p:spPr>
          <a:xfrm>
            <a:off x="10631382" y="4193711"/>
            <a:ext cx="1363906" cy="1781642"/>
          </a:xfrm>
          <a:prstGeom prst="star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800" b="1"/>
              <a:t>3</a:t>
            </a:r>
          </a:p>
        </p:txBody>
      </p:sp>
      <p:sp>
        <p:nvSpPr>
          <p:cNvPr id="22" name="7-Point Star 21"/>
          <p:cNvSpPr/>
          <p:nvPr/>
        </p:nvSpPr>
        <p:spPr>
          <a:xfrm>
            <a:off x="10619848" y="4178570"/>
            <a:ext cx="1363906" cy="1781642"/>
          </a:xfrm>
          <a:prstGeom prst="star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800" b="1"/>
              <a:t>2</a:t>
            </a:r>
          </a:p>
        </p:txBody>
      </p:sp>
      <p:sp>
        <p:nvSpPr>
          <p:cNvPr id="23" name="7-Point Star 22"/>
          <p:cNvSpPr/>
          <p:nvPr/>
        </p:nvSpPr>
        <p:spPr>
          <a:xfrm>
            <a:off x="10613990" y="4173041"/>
            <a:ext cx="1363906" cy="1781642"/>
          </a:xfrm>
          <a:prstGeom prst="star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800" b="1"/>
              <a:t>1</a:t>
            </a:r>
          </a:p>
        </p:txBody>
      </p:sp>
      <p:sp>
        <p:nvSpPr>
          <p:cNvPr id="24" name="7-Point Star 23"/>
          <p:cNvSpPr/>
          <p:nvPr/>
        </p:nvSpPr>
        <p:spPr>
          <a:xfrm>
            <a:off x="10620574" y="4181791"/>
            <a:ext cx="1363906" cy="1781642"/>
          </a:xfrm>
          <a:prstGeom prst="star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800" b="1" dirty="0"/>
              <a:t>0</a:t>
            </a:r>
          </a:p>
        </p:txBody>
      </p:sp>
      <p:sp>
        <p:nvSpPr>
          <p:cNvPr id="25" name="TextBox 24"/>
          <p:cNvSpPr txBox="1"/>
          <p:nvPr/>
        </p:nvSpPr>
        <p:spPr>
          <a:xfrm>
            <a:off x="4650419" y="6011704"/>
            <a:ext cx="1794081" cy="707886"/>
          </a:xfrm>
          <a:prstGeom prst="rect">
            <a:avLst/>
          </a:prstGeom>
          <a:noFill/>
        </p:spPr>
        <p:txBody>
          <a:bodyPr wrap="none" rtlCol="0">
            <a:spAutoFit/>
          </a:bodyPr>
          <a:lstStyle/>
          <a:p>
            <a:r>
              <a:rPr lang="en-US" sz="4000" b="1" dirty="0" err="1">
                <a:solidFill>
                  <a:srgbClr val="FF0000"/>
                </a:solidFill>
                <a:latin typeface="Times New Roman" panose="02020603050405020304" pitchFamily="18" charset="0"/>
                <a:cs typeface="Times New Roman" panose="02020603050405020304" pitchFamily="18" charset="0"/>
              </a:rPr>
              <a:t>Hết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giờ</a:t>
            </a:r>
            <a:endParaRPr lang="en-US" sz="4000" b="1" dirty="0">
              <a:solidFill>
                <a:srgbClr val="FF0000"/>
              </a:solidFill>
              <a:latin typeface="Times New Roman" panose="02020603050405020304" pitchFamily="18" charset="0"/>
              <a:cs typeface="Times New Roman" panose="02020603050405020304" pitchFamily="18" charset="0"/>
            </a:endParaRPr>
          </a:p>
        </p:txBody>
      </p:sp>
      <p:pic>
        <p:nvPicPr>
          <p:cNvPr id="26" name="Picture 25">
            <a:extLst>
              <a:ext uri="{FF2B5EF4-FFF2-40B4-BE49-F238E27FC236}">
                <a16:creationId xmlns:a16="http://schemas.microsoft.com/office/drawing/2014/main" id="{2EAE77FB-F7BD-442E-8FF7-E0329F4F45F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14412" y="2348651"/>
            <a:ext cx="2617011" cy="3647821"/>
          </a:xfrm>
          <a:prstGeom prst="rect">
            <a:avLst/>
          </a:prstGeom>
        </p:spPr>
      </p:pic>
    </p:spTree>
    <p:extLst>
      <p:ext uri="{BB962C8B-B14F-4D97-AF65-F5344CB8AC3E}">
        <p14:creationId xmlns:p14="http://schemas.microsoft.com/office/powerpoint/2010/main" val="222716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iterate type="lt">
                                    <p:tmPct val="0"/>
                                  </p:iterate>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par>
                          <p:cTn id="20" fill="hold">
                            <p:stCondLst>
                              <p:cond delay="2000"/>
                            </p:stCondLst>
                            <p:childTnLst>
                              <p:par>
                                <p:cTn id="21" presetID="22" presetClass="entr" presetSubtype="4" fill="hold" grpId="0" nodeType="afterEffect">
                                  <p:stCondLst>
                                    <p:cond delay="0"/>
                                  </p:stCondLst>
                                  <p:iterate type="lt">
                                    <p:tmPct val="0"/>
                                  </p:iterate>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1000"/>
                                        <p:tgtEl>
                                          <p:spTgt spid="20"/>
                                        </p:tgtEl>
                                      </p:cBhvr>
                                    </p:animEffect>
                                  </p:childTnLst>
                                </p:cTn>
                              </p:par>
                            </p:childTnLst>
                          </p:cTn>
                        </p:par>
                        <p:par>
                          <p:cTn id="33" fill="hold">
                            <p:stCondLst>
                              <p:cond delay="1500"/>
                            </p:stCondLst>
                            <p:childTnLst>
                              <p:par>
                                <p:cTn id="34" presetID="10" presetClass="entr" presetSubtype="0"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1000"/>
                                        <p:tgtEl>
                                          <p:spTgt spid="21"/>
                                        </p:tgtEl>
                                      </p:cBhvr>
                                    </p:animEffect>
                                  </p:childTnLst>
                                </p:cTn>
                              </p:par>
                            </p:childTnLst>
                          </p:cTn>
                        </p:par>
                        <p:par>
                          <p:cTn id="37" fill="hold">
                            <p:stCondLst>
                              <p:cond delay="2500"/>
                            </p:stCondLst>
                            <p:childTnLst>
                              <p:par>
                                <p:cTn id="38" presetID="10" presetClass="entr" presetSubtype="0"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1000"/>
                                        <p:tgtEl>
                                          <p:spTgt spid="22"/>
                                        </p:tgtEl>
                                      </p:cBhvr>
                                    </p:animEffect>
                                  </p:childTnLst>
                                </p:cTn>
                              </p:par>
                            </p:childTnLst>
                          </p:cTn>
                        </p:par>
                        <p:par>
                          <p:cTn id="41" fill="hold">
                            <p:stCondLst>
                              <p:cond delay="3500"/>
                            </p:stCondLst>
                            <p:childTnLst>
                              <p:par>
                                <p:cTn id="42" presetID="10" presetClass="entr" presetSubtype="0" fill="hold" grpId="0" nodeType="after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1000"/>
                                        <p:tgtEl>
                                          <p:spTgt spid="23"/>
                                        </p:tgtEl>
                                      </p:cBhvr>
                                    </p:animEffect>
                                  </p:childTnLst>
                                </p:cTn>
                              </p:par>
                            </p:childTnLst>
                          </p:cTn>
                        </p:par>
                        <p:par>
                          <p:cTn id="45" fill="hold">
                            <p:stCondLst>
                              <p:cond delay="4500"/>
                            </p:stCondLst>
                            <p:childTnLst>
                              <p:par>
                                <p:cTn id="46" presetID="10" presetClass="entr" presetSubtype="0"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1000"/>
                                        <p:tgtEl>
                                          <p:spTgt spid="24"/>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25"/>
                                        </p:tgtEl>
                                        <p:attrNameLst>
                                          <p:attrName>style.visibility</p:attrName>
                                        </p:attrNameLst>
                                      </p:cBhvr>
                                      <p:to>
                                        <p:strVal val="visible"/>
                                      </p:to>
                                    </p:set>
                                    <p:anim calcmode="lin" valueType="num">
                                      <p:cBhvr>
                                        <p:cTn id="52" dur="500" fill="hold"/>
                                        <p:tgtEl>
                                          <p:spTgt spid="25"/>
                                        </p:tgtEl>
                                        <p:attrNameLst>
                                          <p:attrName>ppt_w</p:attrName>
                                        </p:attrNameLst>
                                      </p:cBhvr>
                                      <p:tavLst>
                                        <p:tav tm="0">
                                          <p:val>
                                            <p:fltVal val="0"/>
                                          </p:val>
                                        </p:tav>
                                        <p:tav tm="100000">
                                          <p:val>
                                            <p:strVal val="#ppt_w"/>
                                          </p:val>
                                        </p:tav>
                                      </p:tavLst>
                                    </p:anim>
                                    <p:anim calcmode="lin" valueType="num">
                                      <p:cBhvr>
                                        <p:cTn id="53" dur="500" fill="hold"/>
                                        <p:tgtEl>
                                          <p:spTgt spid="25"/>
                                        </p:tgtEl>
                                        <p:attrNameLst>
                                          <p:attrName>ppt_h</p:attrName>
                                        </p:attrNameLst>
                                      </p:cBhvr>
                                      <p:tavLst>
                                        <p:tav tm="0">
                                          <p:val>
                                            <p:fltVal val="0"/>
                                          </p:val>
                                        </p:tav>
                                        <p:tav tm="100000">
                                          <p:val>
                                            <p:strVal val="#ppt_h"/>
                                          </p:val>
                                        </p:tav>
                                      </p:tavLst>
                                    </p:anim>
                                    <p:animEffect transition="in" filter="fade">
                                      <p:cBhvr>
                                        <p:cTn id="54" dur="500"/>
                                        <p:tgtEl>
                                          <p:spTgt spid="25"/>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500"/>
                                        <p:tgtEl>
                                          <p:spTgt spid="9"/>
                                        </p:tgtEl>
                                      </p:cBhvr>
                                    </p:animEffect>
                                  </p:childTnLst>
                                </p:cTn>
                              </p:par>
                            </p:childTnLst>
                          </p:cTn>
                        </p:par>
                        <p:par>
                          <p:cTn id="60" fill="hold">
                            <p:stCondLst>
                              <p:cond delay="500"/>
                            </p:stCondLst>
                            <p:childTnLst>
                              <p:par>
                                <p:cTn id="61" presetID="16" presetClass="emph" presetSubtype="0" fill="hold" grpId="1" nodeType="afterEffect">
                                  <p:stCondLst>
                                    <p:cond delay="0"/>
                                  </p:stCondLst>
                                  <p:iterate type="lt">
                                    <p:tmPct val="4000"/>
                                  </p:iterate>
                                  <p:childTnLst>
                                    <p:set>
                                      <p:cBhvr override="childStyle">
                                        <p:cTn id="62" dur="500" fill="hold"/>
                                        <p:tgtEl>
                                          <p:spTgt spid="8"/>
                                        </p:tgtEl>
                                        <p:attrNameLst>
                                          <p:attrName>style.color</p:attrName>
                                        </p:attrNameLst>
                                      </p:cBhvr>
                                      <p:to>
                                        <p:clrVal>
                                          <a:srgbClr val="FF0000"/>
                                        </p:clrVal>
                                      </p:to>
                                    </p:set>
                                    <p:set>
                                      <p:cBhvr>
                                        <p:cTn id="63" dur="500" fill="hold"/>
                                        <p:tgtEl>
                                          <p:spTgt spid="8"/>
                                        </p:tgtEl>
                                        <p:attrNameLst>
                                          <p:attrName>fillcolor</p:attrName>
                                        </p:attrNameLst>
                                      </p:cBhvr>
                                      <p:to>
                                        <p:clrVal>
                                          <a:srgbClr val="FF0000"/>
                                        </p:clrVal>
                                      </p:to>
                                    </p:set>
                                    <p:set>
                                      <p:cBhvr>
                                        <p:cTn id="64" dur="500" fill="hold"/>
                                        <p:tgtEl>
                                          <p:spTgt spid="8"/>
                                        </p:tgtEl>
                                        <p:attrNameLst>
                                          <p:attrName>fill.type</p:attrName>
                                        </p:attrNameLst>
                                      </p:cBhvr>
                                      <p:to>
                                        <p:strVal val="solid"/>
                                      </p:to>
                                    </p:set>
                                  </p:childTnLst>
                                </p:cTn>
                              </p:par>
                              <p:par>
                                <p:cTn id="65" presetID="1" presetClass="mediacall" presetSubtype="0" fill="hold" nodeType="withEffect">
                                  <p:stCondLst>
                                    <p:cond delay="0"/>
                                  </p:stCondLst>
                                  <p:childTnLst>
                                    <p:cmd type="call" cmd="playFrom(0.0)">
                                      <p:cBhvr>
                                        <p:cTn id="6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67" fill="hold" display="0">
                  <p:stCondLst>
                    <p:cond delay="indefinite"/>
                  </p:stCondLst>
                  <p:endCondLst>
                    <p:cond evt="onStopAudio" delay="0">
                      <p:tgtEl>
                        <p:sldTgt/>
                      </p:tgtEl>
                    </p:cond>
                  </p:endCondLst>
                </p:cTn>
                <p:tgtEl>
                  <p:spTgt spid="2"/>
                </p:tgtEl>
              </p:cMediaNode>
            </p:audio>
          </p:childTnLst>
        </p:cTn>
      </p:par>
    </p:tnLst>
    <p:bldLst>
      <p:bldP spid="5" grpId="0"/>
      <p:bldP spid="6" grpId="0"/>
      <p:bldP spid="7" grpId="0"/>
      <p:bldP spid="8" grpId="0"/>
      <p:bldP spid="8" grpId="1"/>
      <p:bldP spid="16" grpId="0" animBg="1"/>
      <p:bldP spid="20" grpId="0" animBg="1"/>
      <p:bldP spid="21" grpId="0" animBg="1"/>
      <p:bldP spid="22" grpId="0" animBg="1"/>
      <p:bldP spid="23" grpId="0" animBg="1"/>
      <p:bldP spid="24" grpId="0" animBg="1"/>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8000"/>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735306"/>
            <a:ext cx="10363200" cy="1323439"/>
          </a:xfrm>
          <a:prstGeom prst="rect">
            <a:avLst/>
          </a:prstGeom>
          <a:noFill/>
        </p:spPr>
        <p:txBody>
          <a:bodyPr wrap="square" rtlCol="0">
            <a:spAutoFit/>
          </a:bodyPr>
          <a:lstStyle/>
          <a:p>
            <a:pPr algn="ctr"/>
            <a:r>
              <a:rPr lang="vi-VN" sz="4000" dirty="0"/>
              <a:t>Để đo độ dài của một vật (ví dụ mặt bàn học), ta </a:t>
            </a:r>
            <a:r>
              <a:rPr lang="vi-VN" sz="4000" b="1" dirty="0"/>
              <a:t>không</a:t>
            </a:r>
            <a:r>
              <a:rPr lang="vi-VN" sz="4000" dirty="0"/>
              <a:t> sử dụng các công cụ nào?</a:t>
            </a:r>
            <a:endParaRPr lang="en-US" sz="4000" dirty="0"/>
          </a:p>
        </p:txBody>
      </p:sp>
      <p:sp>
        <p:nvSpPr>
          <p:cNvPr id="3" name="Rectangle 2"/>
          <p:cNvSpPr/>
          <p:nvPr/>
        </p:nvSpPr>
        <p:spPr>
          <a:xfrm>
            <a:off x="882970" y="174755"/>
            <a:ext cx="4160113" cy="1200329"/>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7200" b="1" cap="none" spc="0" dirty="0" err="1">
                <a:ln/>
                <a:solidFill>
                  <a:srgbClr val="FF0000"/>
                </a:solidFill>
                <a:effectLst/>
              </a:rPr>
              <a:t>Khởi</a:t>
            </a:r>
            <a:r>
              <a:rPr lang="en-US" sz="7200" b="1" cap="none" spc="0" dirty="0">
                <a:ln/>
                <a:solidFill>
                  <a:srgbClr val="FF0000"/>
                </a:solidFill>
                <a:effectLst/>
              </a:rPr>
              <a:t> </a:t>
            </a:r>
            <a:r>
              <a:rPr lang="en-US" sz="7200" b="1" cap="none" spc="0" dirty="0" err="1">
                <a:ln/>
                <a:solidFill>
                  <a:srgbClr val="FF0000"/>
                </a:solidFill>
                <a:effectLst/>
              </a:rPr>
              <a:t>động</a:t>
            </a:r>
            <a:endParaRPr lang="en-US" sz="7200" b="1" cap="none" spc="0" dirty="0">
              <a:ln/>
              <a:solidFill>
                <a:srgbClr val="FF0000"/>
              </a:solidFill>
              <a:effectLst/>
            </a:endParaRPr>
          </a:p>
        </p:txBody>
      </p:sp>
      <p:sp>
        <p:nvSpPr>
          <p:cNvPr id="4" name="Arrow: Pentagon 3">
            <a:extLst>
              <a:ext uri="{FF2B5EF4-FFF2-40B4-BE49-F238E27FC236}">
                <a16:creationId xmlns:a16="http://schemas.microsoft.com/office/drawing/2014/main" id="{4CC15437-8685-4F95-9099-B52803722552}"/>
              </a:ext>
            </a:extLst>
          </p:cNvPr>
          <p:cNvSpPr/>
          <p:nvPr/>
        </p:nvSpPr>
        <p:spPr>
          <a:xfrm>
            <a:off x="1337357" y="3649579"/>
            <a:ext cx="3705727" cy="1010652"/>
          </a:xfrm>
          <a:prstGeom prst="homePlat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latin typeface="Times New Roman" panose="02020603050405020304" pitchFamily="18" charset="0"/>
                <a:cs typeface="Times New Roman" panose="02020603050405020304" pitchFamily="18" charset="0"/>
              </a:rPr>
              <a:t>A. THƯỚC DÂY</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5" name="Arrow: Pentagon 4">
            <a:extLst>
              <a:ext uri="{FF2B5EF4-FFF2-40B4-BE49-F238E27FC236}">
                <a16:creationId xmlns:a16="http://schemas.microsoft.com/office/drawing/2014/main" id="{07233C40-F4B0-4585-AB78-AF8A77CDAC84}"/>
              </a:ext>
            </a:extLst>
          </p:cNvPr>
          <p:cNvSpPr/>
          <p:nvPr/>
        </p:nvSpPr>
        <p:spPr>
          <a:xfrm>
            <a:off x="6096000" y="3649579"/>
            <a:ext cx="3705727" cy="1010652"/>
          </a:xfrm>
          <a:prstGeom prst="homePlat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latin typeface="Times New Roman" panose="02020603050405020304" pitchFamily="18" charset="0"/>
                <a:cs typeface="Times New Roman" panose="02020603050405020304" pitchFamily="18" charset="0"/>
              </a:rPr>
              <a:t>B. THƯỚC THẲNG</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7" name="Arrow: Pentagon 6">
            <a:extLst>
              <a:ext uri="{FF2B5EF4-FFF2-40B4-BE49-F238E27FC236}">
                <a16:creationId xmlns:a16="http://schemas.microsoft.com/office/drawing/2014/main" id="{F12B71CA-CCFF-4F1A-9165-94E841FE2097}"/>
              </a:ext>
            </a:extLst>
          </p:cNvPr>
          <p:cNvSpPr/>
          <p:nvPr/>
        </p:nvSpPr>
        <p:spPr>
          <a:xfrm>
            <a:off x="1337356" y="5227002"/>
            <a:ext cx="3705727" cy="101065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latin typeface="Times New Roman" panose="02020603050405020304" pitchFamily="18" charset="0"/>
                <a:cs typeface="Times New Roman" panose="02020603050405020304" pitchFamily="18" charset="0"/>
              </a:rPr>
              <a:t>C. GANG TAY</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8" name="Arrow: Pentagon 7">
            <a:extLst>
              <a:ext uri="{FF2B5EF4-FFF2-40B4-BE49-F238E27FC236}">
                <a16:creationId xmlns:a16="http://schemas.microsoft.com/office/drawing/2014/main" id="{65F0060A-B945-4FA0-A13E-739B5065DCCA}"/>
              </a:ext>
            </a:extLst>
          </p:cNvPr>
          <p:cNvSpPr/>
          <p:nvPr/>
        </p:nvSpPr>
        <p:spPr>
          <a:xfrm>
            <a:off x="6063915" y="5202939"/>
            <a:ext cx="3705727" cy="1010652"/>
          </a:xfrm>
          <a:prstGeom prst="homePlat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latin typeface="Times New Roman" panose="02020603050405020304" pitchFamily="18" charset="0"/>
                <a:cs typeface="Times New Roman" panose="02020603050405020304" pitchFamily="18" charset="0"/>
              </a:rPr>
              <a:t>D. CÂN</a:t>
            </a: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12" name="btnInknoeActivity">
            <a:extLst>
              <a:ext uri="{FF2B5EF4-FFF2-40B4-BE49-F238E27FC236}">
                <a16:creationId xmlns:a16="http://schemas.microsoft.com/office/drawing/2014/main" id="{99B9D795-D343-486E-954A-AF1F2EBC5AF6}"/>
              </a:ext>
            </a:extLst>
          </p:cNvPr>
          <p:cNvPicPr>
            <a:picLocks noChangeAspect="1"/>
          </p:cNvPicPr>
          <p:nvPr>
            <p:custDataLst>
              <p:tags r:id="rId1"/>
            </p:custDataLst>
          </p:nvPr>
        </p:nvPicPr>
        <p:blipFill>
          <a:blip r:embed="rId4" r:link="rId5" cstate="print">
            <a:extLst>
              <a:ext uri="{28A0092B-C50C-407E-A947-70E740481C1C}">
                <a14:useLocalDpi xmlns:a14="http://schemas.microsoft.com/office/drawing/2010/main" val="0"/>
              </a:ext>
            </a:extLst>
          </a:blip>
          <a:stretch>
            <a:fillRect/>
          </a:stretch>
        </p:blipFill>
        <p:spPr>
          <a:xfrm>
            <a:off x="7550096" y="621098"/>
            <a:ext cx="2219546" cy="571500"/>
          </a:xfrm>
          <a:prstGeom prst="rect">
            <a:avLst/>
          </a:prstGeom>
        </p:spPr>
      </p:pic>
    </p:spTree>
    <p:extLst>
      <p:ext uri="{BB962C8B-B14F-4D97-AF65-F5344CB8AC3E}">
        <p14:creationId xmlns:p14="http://schemas.microsoft.com/office/powerpoint/2010/main" val="4176201920"/>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6" presetClass="emph" presetSubtype="0" repeatCount="2000" accel="9000" autoRev="1" fill="hold" grpId="1" nodeType="clickEffect" p14:presetBounceEnd="5000">
                                      <p:stCondLst>
                                        <p:cond delay="0"/>
                                      </p:stCondLst>
                                      <p:childTnLst>
                                        <p:animScale p14:bounceEnd="5000">
                                          <p:cBhvr>
                                            <p:cTn id="20" dur="3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7" grpId="0" animBg="1"/>
          <p:bldP spid="8" grpId="0" animBg="1"/>
          <p:bldP spid="8" grpId="1"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6" presetClass="emph" presetSubtype="0" repeatCount="2000" accel="9000" autoRev="1" fill="hold" grpId="1" nodeType="clickEffect">
                                      <p:stCondLst>
                                        <p:cond delay="0"/>
                                      </p:stCondLst>
                                      <p:childTnLst>
                                        <p:animScale>
                                          <p:cBhvr>
                                            <p:cTn id="20" dur="3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7" grpId="0" animBg="1"/>
          <p:bldP spid="8" grpId="0" animBg="1"/>
          <p:bldP spid="8" grpId="1"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6">
            <a:alphaModFix amt="70000"/>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882740" y="138410"/>
            <a:ext cx="7112332"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a:ln/>
                <a:solidFill>
                  <a:srgbClr val="FF0000"/>
                </a:solidFill>
              </a:rPr>
              <a:t>Tôi là người chiến thắng</a:t>
            </a:r>
            <a:endParaRPr lang="en-US" sz="5400" b="1" cap="none" spc="0">
              <a:ln/>
              <a:solidFill>
                <a:srgbClr val="FF0000"/>
              </a:solidFill>
              <a:effectLst/>
            </a:endParaRPr>
          </a:p>
        </p:txBody>
      </p:sp>
      <p:sp>
        <p:nvSpPr>
          <p:cNvPr id="5" name="TextBox 4"/>
          <p:cNvSpPr txBox="1"/>
          <p:nvPr/>
        </p:nvSpPr>
        <p:spPr>
          <a:xfrm>
            <a:off x="1744393" y="1550689"/>
            <a:ext cx="9106404" cy="707886"/>
          </a:xfrm>
          <a:prstGeom prst="rect">
            <a:avLst/>
          </a:prstGeom>
          <a:noFill/>
        </p:spPr>
        <p:txBody>
          <a:bodyPr wrap="none" rtlCol="0">
            <a:spAutoFit/>
          </a:bodyPr>
          <a:lstStyle/>
          <a:p>
            <a:r>
              <a:rPr lang="en-US" sz="4000" b="1"/>
              <a:t>Câu 3: Cây bút mực có chiều dài khoảng …</a:t>
            </a:r>
          </a:p>
        </p:txBody>
      </p:sp>
      <p:sp>
        <p:nvSpPr>
          <p:cNvPr id="6" name="TextBox 5"/>
          <p:cNvSpPr txBox="1"/>
          <p:nvPr/>
        </p:nvSpPr>
        <p:spPr>
          <a:xfrm>
            <a:off x="1528965" y="2949052"/>
            <a:ext cx="2040943" cy="707886"/>
          </a:xfrm>
          <a:prstGeom prst="rect">
            <a:avLst/>
          </a:prstGeom>
          <a:noFill/>
        </p:spPr>
        <p:txBody>
          <a:bodyPr wrap="none" rtlCol="0">
            <a:spAutoFit/>
          </a:bodyPr>
          <a:lstStyle/>
          <a:p>
            <a:r>
              <a:rPr lang="en-US" sz="4000"/>
              <a:t>a) 15mm</a:t>
            </a:r>
          </a:p>
        </p:txBody>
      </p:sp>
      <p:sp>
        <p:nvSpPr>
          <p:cNvPr id="7" name="TextBox 6"/>
          <p:cNvSpPr txBox="1"/>
          <p:nvPr/>
        </p:nvSpPr>
        <p:spPr>
          <a:xfrm>
            <a:off x="4946969" y="2949052"/>
            <a:ext cx="1871025" cy="707886"/>
          </a:xfrm>
          <a:prstGeom prst="rect">
            <a:avLst/>
          </a:prstGeom>
          <a:noFill/>
        </p:spPr>
        <p:txBody>
          <a:bodyPr wrap="none" rtlCol="0">
            <a:spAutoFit/>
          </a:bodyPr>
          <a:lstStyle/>
          <a:p>
            <a:r>
              <a:rPr lang="en-US" sz="4000"/>
              <a:t>b) 15cm</a:t>
            </a:r>
          </a:p>
        </p:txBody>
      </p:sp>
      <p:sp>
        <p:nvSpPr>
          <p:cNvPr id="8" name="TextBox 7"/>
          <p:cNvSpPr txBox="1"/>
          <p:nvPr/>
        </p:nvSpPr>
        <p:spPr>
          <a:xfrm>
            <a:off x="8717328" y="2949052"/>
            <a:ext cx="1601721" cy="707886"/>
          </a:xfrm>
          <a:prstGeom prst="rect">
            <a:avLst/>
          </a:prstGeom>
          <a:noFill/>
        </p:spPr>
        <p:txBody>
          <a:bodyPr wrap="none" rtlCol="0">
            <a:spAutoFit/>
          </a:bodyPr>
          <a:lstStyle/>
          <a:p>
            <a:r>
              <a:rPr lang="en-US" sz="4000"/>
              <a:t>c) 15m</a:t>
            </a:r>
          </a:p>
        </p:txBody>
      </p:sp>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8941" y="3899580"/>
            <a:ext cx="1285604" cy="2166242"/>
          </a:xfrm>
          <a:prstGeom prst="rect">
            <a:avLst/>
          </a:prstGeom>
        </p:spPr>
      </p:pic>
      <p:pic>
        <p:nvPicPr>
          <p:cNvPr id="2" name="TiengVoTay-DangCapNhat_49xap">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218077" y="6120618"/>
            <a:ext cx="609600" cy="609600"/>
          </a:xfrm>
          <a:prstGeom prst="rect">
            <a:avLst/>
          </a:prstGeom>
        </p:spPr>
      </p:pic>
      <p:grpSp>
        <p:nvGrpSpPr>
          <p:cNvPr id="16" name="Group 15"/>
          <p:cNvGrpSpPr/>
          <p:nvPr/>
        </p:nvGrpSpPr>
        <p:grpSpPr>
          <a:xfrm>
            <a:off x="2454861" y="4110587"/>
            <a:ext cx="7409152" cy="1796697"/>
            <a:chOff x="2882740" y="4110587"/>
            <a:chExt cx="7409152" cy="1796697"/>
          </a:xfrm>
        </p:grpSpPr>
        <p:pic>
          <p:nvPicPr>
            <p:cNvPr id="4" name="Picture 3"/>
            <p:cNvPicPr>
              <a:picLocks noChangeAspect="1"/>
            </p:cNvPicPr>
            <p:nvPr/>
          </p:nvPicPr>
          <p:blipFill rotWithShape="1">
            <a:blip r:embed="rId9">
              <a:extLst>
                <a:ext uri="{28A0092B-C50C-407E-A947-70E740481C1C}">
                  <a14:useLocalDpi xmlns:a14="http://schemas.microsoft.com/office/drawing/2010/main" val="0"/>
                </a:ext>
              </a:extLst>
            </a:blip>
            <a:srcRect l="34205" r="46949"/>
            <a:stretch/>
          </p:blipFill>
          <p:spPr>
            <a:xfrm rot="5400000">
              <a:off x="5889146" y="1104181"/>
              <a:ext cx="1396340" cy="7409152"/>
            </a:xfrm>
            <a:prstGeom prst="rect">
              <a:avLst/>
            </a:prstGeom>
          </p:spPr>
        </p:pic>
        <p:cxnSp>
          <p:nvCxnSpPr>
            <p:cNvPr id="11" name="Straight Connector 10"/>
            <p:cNvCxnSpPr/>
            <p:nvPr/>
          </p:nvCxnSpPr>
          <p:spPr>
            <a:xfrm>
              <a:off x="3457366" y="4825218"/>
              <a:ext cx="0" cy="54864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9644805" y="4825218"/>
              <a:ext cx="0" cy="548640"/>
            </a:xfrm>
            <a:prstGeom prst="line">
              <a:avLst/>
            </a:prstGeom>
          </p:spPr>
          <p:style>
            <a:lnRef idx="3">
              <a:schemeClr val="dk1"/>
            </a:lnRef>
            <a:fillRef idx="0">
              <a:schemeClr val="dk1"/>
            </a:fillRef>
            <a:effectRef idx="2">
              <a:schemeClr val="dk1"/>
            </a:effectRef>
            <a:fontRef idx="minor">
              <a:schemeClr val="tx1"/>
            </a:fontRef>
          </p:style>
        </p:cxnSp>
        <p:cxnSp>
          <p:nvCxnSpPr>
            <p:cNvPr id="14" name="Straight Arrow Connector 13"/>
            <p:cNvCxnSpPr/>
            <p:nvPr/>
          </p:nvCxnSpPr>
          <p:spPr>
            <a:xfrm>
              <a:off x="3457366" y="5205046"/>
              <a:ext cx="6193071" cy="0"/>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15" name="TextBox 14"/>
            <p:cNvSpPr txBox="1"/>
            <p:nvPr/>
          </p:nvSpPr>
          <p:spPr>
            <a:xfrm>
              <a:off x="6388383" y="5260953"/>
              <a:ext cx="397866" cy="646331"/>
            </a:xfrm>
            <a:prstGeom prst="rect">
              <a:avLst/>
            </a:prstGeom>
            <a:noFill/>
          </p:spPr>
          <p:txBody>
            <a:bodyPr wrap="none" rtlCol="0">
              <a:spAutoFit/>
            </a:bodyPr>
            <a:lstStyle/>
            <a:p>
              <a:r>
                <a:rPr lang="en-US" sz="3600"/>
                <a:t>?</a:t>
              </a:r>
            </a:p>
          </p:txBody>
        </p:sp>
      </p:grpSp>
      <p:sp>
        <p:nvSpPr>
          <p:cNvPr id="17" name="7-Point Star 16"/>
          <p:cNvSpPr/>
          <p:nvPr/>
        </p:nvSpPr>
        <p:spPr>
          <a:xfrm>
            <a:off x="10737714" y="4269122"/>
            <a:ext cx="1363906" cy="1781642"/>
          </a:xfrm>
          <a:prstGeom prst="star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800" b="1"/>
              <a:t>5</a:t>
            </a:r>
          </a:p>
        </p:txBody>
      </p:sp>
      <p:sp>
        <p:nvSpPr>
          <p:cNvPr id="18" name="7-Point Star 17"/>
          <p:cNvSpPr/>
          <p:nvPr/>
        </p:nvSpPr>
        <p:spPr>
          <a:xfrm>
            <a:off x="10749442" y="4274560"/>
            <a:ext cx="1363906" cy="1781642"/>
          </a:xfrm>
          <a:prstGeom prst="star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800" b="1"/>
              <a:t>4</a:t>
            </a:r>
          </a:p>
        </p:txBody>
      </p:sp>
      <p:sp>
        <p:nvSpPr>
          <p:cNvPr id="19" name="7-Point Star 18"/>
          <p:cNvSpPr/>
          <p:nvPr/>
        </p:nvSpPr>
        <p:spPr>
          <a:xfrm>
            <a:off x="10748148" y="4272670"/>
            <a:ext cx="1363906" cy="1781642"/>
          </a:xfrm>
          <a:prstGeom prst="star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800" b="1"/>
              <a:t>3</a:t>
            </a:r>
          </a:p>
        </p:txBody>
      </p:sp>
      <p:sp>
        <p:nvSpPr>
          <p:cNvPr id="20" name="7-Point Star 19"/>
          <p:cNvSpPr/>
          <p:nvPr/>
        </p:nvSpPr>
        <p:spPr>
          <a:xfrm>
            <a:off x="10736614" y="4257529"/>
            <a:ext cx="1363906" cy="1781642"/>
          </a:xfrm>
          <a:prstGeom prst="star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800" b="1"/>
              <a:t>2</a:t>
            </a:r>
          </a:p>
        </p:txBody>
      </p:sp>
      <p:sp>
        <p:nvSpPr>
          <p:cNvPr id="21" name="7-Point Star 20"/>
          <p:cNvSpPr/>
          <p:nvPr/>
        </p:nvSpPr>
        <p:spPr>
          <a:xfrm>
            <a:off x="10730756" y="4252000"/>
            <a:ext cx="1363906" cy="1781642"/>
          </a:xfrm>
          <a:prstGeom prst="star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800" b="1"/>
              <a:t>1</a:t>
            </a:r>
          </a:p>
        </p:txBody>
      </p:sp>
      <p:sp>
        <p:nvSpPr>
          <p:cNvPr id="22" name="7-Point Star 21"/>
          <p:cNvSpPr/>
          <p:nvPr/>
        </p:nvSpPr>
        <p:spPr>
          <a:xfrm>
            <a:off x="10737340" y="4260750"/>
            <a:ext cx="1363906" cy="1781642"/>
          </a:xfrm>
          <a:prstGeom prst="star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800" b="1"/>
              <a:t>0</a:t>
            </a:r>
          </a:p>
        </p:txBody>
      </p:sp>
      <p:sp>
        <p:nvSpPr>
          <p:cNvPr id="23" name="TextBox 22"/>
          <p:cNvSpPr txBox="1"/>
          <p:nvPr/>
        </p:nvSpPr>
        <p:spPr>
          <a:xfrm>
            <a:off x="5623327" y="5711879"/>
            <a:ext cx="1794081" cy="707886"/>
          </a:xfrm>
          <a:prstGeom prst="rect">
            <a:avLst/>
          </a:prstGeom>
          <a:noFill/>
        </p:spPr>
        <p:txBody>
          <a:bodyPr wrap="none" rtlCol="0">
            <a:spAutoFit/>
          </a:bodyPr>
          <a:lstStyle/>
          <a:p>
            <a:r>
              <a:rPr lang="en-US" sz="4000" b="1" dirty="0" err="1">
                <a:solidFill>
                  <a:srgbClr val="FF0000"/>
                </a:solidFill>
                <a:latin typeface="Times New Roman" panose="02020603050405020304" pitchFamily="18" charset="0"/>
                <a:cs typeface="Times New Roman" panose="02020603050405020304" pitchFamily="18" charset="0"/>
              </a:rPr>
              <a:t>Hết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giờ</a:t>
            </a:r>
            <a:endParaRPr lang="en-US" sz="4000" b="1" dirty="0">
              <a:solidFill>
                <a:srgbClr val="FF0000"/>
              </a:solidFill>
              <a:latin typeface="Times New Roman" panose="02020603050405020304" pitchFamily="18" charset="0"/>
              <a:cs typeface="Times New Roman" panose="02020603050405020304" pitchFamily="18" charset="0"/>
            </a:endParaRPr>
          </a:p>
        </p:txBody>
      </p:sp>
      <p:pic>
        <p:nvPicPr>
          <p:cNvPr id="24" name="btnInknoeActivity">
            <a:extLst>
              <a:ext uri="{FF2B5EF4-FFF2-40B4-BE49-F238E27FC236}">
                <a16:creationId xmlns:a16="http://schemas.microsoft.com/office/drawing/2014/main" id="{657A5904-8034-4B71-BBED-BA10765CCE0D}"/>
              </a:ext>
            </a:extLst>
          </p:cNvPr>
          <p:cNvPicPr>
            <a:picLocks noChangeAspect="1"/>
          </p:cNvPicPr>
          <p:nvPr>
            <p:custDataLst>
              <p:tags r:id="rId3"/>
            </p:custDataLst>
          </p:nvPr>
        </p:nvPicPr>
        <p:blipFill>
          <a:blip r:embed="rId10" r:link="rId11" cstate="print">
            <a:extLst>
              <a:ext uri="{28A0092B-C50C-407E-A947-70E740481C1C}">
                <a14:useLocalDpi xmlns:a14="http://schemas.microsoft.com/office/drawing/2010/main" val="0"/>
              </a:ext>
            </a:extLst>
          </a:blip>
          <a:stretch>
            <a:fillRect/>
          </a:stretch>
        </p:blipFill>
        <p:spPr>
          <a:xfrm>
            <a:off x="0" y="6286500"/>
            <a:ext cx="2219546" cy="571500"/>
          </a:xfrm>
          <a:prstGeom prst="rect">
            <a:avLst/>
          </a:prstGeom>
        </p:spPr>
      </p:pic>
    </p:spTree>
    <p:extLst>
      <p:ext uri="{BB962C8B-B14F-4D97-AF65-F5344CB8AC3E}">
        <p14:creationId xmlns:p14="http://schemas.microsoft.com/office/powerpoint/2010/main" val="2237396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22" presetClass="entr" presetSubtype="4" fill="hold" grpId="0" nodeType="afterEffect">
                                  <p:stCondLst>
                                    <p:cond delay="0"/>
                                  </p:stCondLst>
                                  <p:iterate type="lt">
                                    <p:tmPct val="0"/>
                                  </p:iterate>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par>
                          <p:cTn id="16" fill="hold">
                            <p:stCondLst>
                              <p:cond delay="1500"/>
                            </p:stCondLst>
                            <p:childTnLst>
                              <p:par>
                                <p:cTn id="17" presetID="22" presetClass="entr" presetSubtype="4" fill="hold" grpId="0" nodeType="afterEffect">
                                  <p:stCondLst>
                                    <p:cond delay="0"/>
                                  </p:stCondLst>
                                  <p:iterate type="lt">
                                    <p:tmPct val="0"/>
                                  </p:iterate>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par>
                          <p:cTn id="20" fill="hold">
                            <p:stCondLst>
                              <p:cond delay="2000"/>
                            </p:stCondLst>
                            <p:childTnLst>
                              <p:par>
                                <p:cTn id="21" presetID="22" presetClass="entr" presetSubtype="4" fill="hold" grpId="0" nodeType="afterEffect">
                                  <p:stCondLst>
                                    <p:cond delay="0"/>
                                  </p:stCondLst>
                                  <p:iterate type="lt">
                                    <p:tmPct val="0"/>
                                  </p:iterate>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16"/>
                                        </p:tgtEl>
                                      </p:cBhvr>
                                    </p:animEffect>
                                    <p:set>
                                      <p:cBhvr>
                                        <p:cTn id="28" dur="1" fill="hold">
                                          <p:stCondLst>
                                            <p:cond delay="499"/>
                                          </p:stCondLst>
                                        </p:cTn>
                                        <p:tgtEl>
                                          <p:spTgt spid="16"/>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childTnLst>
                                </p:cTn>
                              </p:par>
                            </p:childTnLst>
                          </p:cTn>
                        </p:par>
                        <p:par>
                          <p:cTn id="37" fill="hold">
                            <p:stCondLst>
                              <p:cond delay="2000"/>
                            </p:stCondLst>
                            <p:childTnLst>
                              <p:par>
                                <p:cTn id="38" presetID="10"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childTnLst>
                                </p:cTn>
                              </p:par>
                            </p:childTnLst>
                          </p:cTn>
                        </p:par>
                        <p:par>
                          <p:cTn id="41" fill="hold">
                            <p:stCondLst>
                              <p:cond delay="3000"/>
                            </p:stCondLst>
                            <p:childTnLst>
                              <p:par>
                                <p:cTn id="42" presetID="10" presetClass="entr" presetSubtype="0"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1000"/>
                                        <p:tgtEl>
                                          <p:spTgt spid="20"/>
                                        </p:tgtEl>
                                      </p:cBhvr>
                                    </p:animEffect>
                                  </p:childTnLst>
                                </p:cTn>
                              </p:par>
                            </p:childTnLst>
                          </p:cTn>
                        </p:par>
                        <p:par>
                          <p:cTn id="45" fill="hold">
                            <p:stCondLst>
                              <p:cond delay="4000"/>
                            </p:stCondLst>
                            <p:childTnLst>
                              <p:par>
                                <p:cTn id="46" presetID="10" presetClass="entr" presetSubtype="0"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childTnLst>
                                </p:cTn>
                              </p:par>
                            </p:childTnLst>
                          </p:cTn>
                        </p:par>
                        <p:par>
                          <p:cTn id="49" fill="hold">
                            <p:stCondLst>
                              <p:cond delay="5000"/>
                            </p:stCondLst>
                            <p:childTnLst>
                              <p:par>
                                <p:cTn id="50" presetID="10" presetClass="entr" presetSubtype="0"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1000"/>
                                        <p:tgtEl>
                                          <p:spTgt spid="22"/>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fade">
                                      <p:cBhvr>
                                        <p:cTn id="63" dur="500"/>
                                        <p:tgtEl>
                                          <p:spTgt spid="9"/>
                                        </p:tgtEl>
                                      </p:cBhvr>
                                    </p:animEffect>
                                  </p:childTnLst>
                                </p:cTn>
                              </p:par>
                            </p:childTnLst>
                          </p:cTn>
                        </p:par>
                        <p:par>
                          <p:cTn id="64" fill="hold">
                            <p:stCondLst>
                              <p:cond delay="500"/>
                            </p:stCondLst>
                            <p:childTnLst>
                              <p:par>
                                <p:cTn id="65" presetID="16" presetClass="emph" presetSubtype="0" fill="hold" grpId="1" nodeType="afterEffect">
                                  <p:stCondLst>
                                    <p:cond delay="0"/>
                                  </p:stCondLst>
                                  <p:iterate type="lt">
                                    <p:tmPct val="4000"/>
                                  </p:iterate>
                                  <p:childTnLst>
                                    <p:set>
                                      <p:cBhvr override="childStyle">
                                        <p:cTn id="66" dur="500" fill="hold"/>
                                        <p:tgtEl>
                                          <p:spTgt spid="7"/>
                                        </p:tgtEl>
                                        <p:attrNameLst>
                                          <p:attrName>style.color</p:attrName>
                                        </p:attrNameLst>
                                      </p:cBhvr>
                                      <p:to>
                                        <p:clrVal>
                                          <a:srgbClr val="FF0000"/>
                                        </p:clrVal>
                                      </p:to>
                                    </p:set>
                                    <p:set>
                                      <p:cBhvr>
                                        <p:cTn id="67" dur="500" fill="hold"/>
                                        <p:tgtEl>
                                          <p:spTgt spid="7"/>
                                        </p:tgtEl>
                                        <p:attrNameLst>
                                          <p:attrName>fillcolor</p:attrName>
                                        </p:attrNameLst>
                                      </p:cBhvr>
                                      <p:to>
                                        <p:clrVal>
                                          <a:srgbClr val="FF0000"/>
                                        </p:clrVal>
                                      </p:to>
                                    </p:set>
                                    <p:set>
                                      <p:cBhvr>
                                        <p:cTn id="68" dur="500" fill="hold"/>
                                        <p:tgtEl>
                                          <p:spTgt spid="7"/>
                                        </p:tgtEl>
                                        <p:attrNameLst>
                                          <p:attrName>fill.type</p:attrName>
                                        </p:attrNameLst>
                                      </p:cBhvr>
                                      <p:to>
                                        <p:strVal val="solid"/>
                                      </p:to>
                                    </p:set>
                                  </p:childTnLst>
                                </p:cTn>
                              </p:par>
                              <p:par>
                                <p:cTn id="69" presetID="1" presetClass="mediacall" presetSubtype="0" fill="hold" nodeType="withEffect">
                                  <p:stCondLst>
                                    <p:cond delay="0"/>
                                  </p:stCondLst>
                                  <p:childTnLst>
                                    <p:cmd type="call" cmd="playFrom(0.0)">
                                      <p:cBhvr>
                                        <p:cTn id="70"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1" fill="hold" display="0">
                  <p:stCondLst>
                    <p:cond delay="indefinite"/>
                  </p:stCondLst>
                  <p:endCondLst>
                    <p:cond evt="onStopAudio" delay="0">
                      <p:tgtEl>
                        <p:sldTgt/>
                      </p:tgtEl>
                    </p:cond>
                  </p:endCondLst>
                </p:cTn>
                <p:tgtEl>
                  <p:spTgt spid="2"/>
                </p:tgtEl>
              </p:cMediaNode>
            </p:audio>
          </p:childTnLst>
        </p:cTn>
      </p:par>
    </p:tnLst>
    <p:bldLst>
      <p:bldP spid="5" grpId="0"/>
      <p:bldP spid="6" grpId="0"/>
      <p:bldP spid="7" grpId="0"/>
      <p:bldP spid="7" grpId="1"/>
      <p:bldP spid="8" grpId="0"/>
      <p:bldP spid="17" grpId="0" animBg="1"/>
      <p:bldP spid="18" grpId="0" animBg="1"/>
      <p:bldP spid="19" grpId="0" animBg="1"/>
      <p:bldP spid="20" grpId="0" animBg="1"/>
      <p:bldP spid="21" grpId="0" animBg="1"/>
      <p:bldP spid="22" grpId="0" animBg="1"/>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685800" cy="196215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06200" y="0"/>
            <a:ext cx="685800" cy="196215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4763068"/>
            <a:ext cx="3142397" cy="209493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67250" y="4763067"/>
            <a:ext cx="3142397" cy="209493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4501" y="4763066"/>
            <a:ext cx="3142397" cy="2094931"/>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01752" y="4763065"/>
            <a:ext cx="3290248" cy="2094931"/>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9574" y="-1"/>
            <a:ext cx="2991420" cy="190500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98831" y="0"/>
            <a:ext cx="2991420" cy="190500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8088" y="1"/>
            <a:ext cx="2991420" cy="1905000"/>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37345" y="2"/>
            <a:ext cx="2991420" cy="1905000"/>
          </a:xfrm>
          <a:prstGeom prst="rect">
            <a:avLst/>
          </a:prstGeom>
        </p:spPr>
      </p:pic>
      <p:sp>
        <p:nvSpPr>
          <p:cNvPr id="14" name="WordArt 39"/>
          <p:cNvSpPr>
            <a:spLocks noChangeArrowheads="1" noChangeShapeType="1" noTextEdit="1"/>
          </p:cNvSpPr>
          <p:nvPr/>
        </p:nvSpPr>
        <p:spPr bwMode="auto">
          <a:xfrm>
            <a:off x="1264932" y="1657871"/>
            <a:ext cx="9205507" cy="1771129"/>
          </a:xfrm>
          <a:prstGeom prst="rect">
            <a:avLst/>
          </a:prstGeom>
        </p:spPr>
        <p:txBody>
          <a:bodyPr spcFirstLastPara="1" wrap="none" fromWordArt="1">
            <a:prstTxWarp prst="textWave1">
              <a:avLst>
                <a:gd name="adj1" fmla="val 12500"/>
                <a:gd name="adj2" fmla="val 1927"/>
              </a:avLst>
            </a:prstTxWarp>
          </a:bodyPr>
          <a:lstStyle/>
          <a:p>
            <a:pPr algn="ctr"/>
            <a:r>
              <a:rPr lang="en-US" sz="2000" b="1" kern="10" dirty="0" err="1">
                <a:ln w="9525">
                  <a:solidFill>
                    <a:srgbClr val="0000FF"/>
                  </a:solidFill>
                  <a:round/>
                  <a:headEnd/>
                  <a:tailEnd/>
                </a:ln>
                <a:solidFill>
                  <a:srgbClr val="6600FF"/>
                </a:solidFill>
                <a:cs typeface="Times New Roman" panose="02020603050405020304" pitchFamily="18" charset="0"/>
              </a:rPr>
              <a:t>Tiết</a:t>
            </a:r>
            <a:r>
              <a:rPr lang="en-US" sz="2000" b="1" kern="10" dirty="0">
                <a:ln w="9525">
                  <a:solidFill>
                    <a:srgbClr val="0000FF"/>
                  </a:solidFill>
                  <a:round/>
                  <a:headEnd/>
                  <a:tailEnd/>
                </a:ln>
                <a:solidFill>
                  <a:srgbClr val="6600FF"/>
                </a:solidFill>
                <a:cs typeface="Times New Roman" panose="02020603050405020304" pitchFamily="18" charset="0"/>
              </a:rPr>
              <a:t> </a:t>
            </a:r>
            <a:r>
              <a:rPr lang="en-US" sz="2000" b="1" kern="10" dirty="0" err="1">
                <a:ln w="9525">
                  <a:solidFill>
                    <a:srgbClr val="0000FF"/>
                  </a:solidFill>
                  <a:round/>
                  <a:headEnd/>
                  <a:tailEnd/>
                </a:ln>
                <a:solidFill>
                  <a:srgbClr val="6600FF"/>
                </a:solidFill>
                <a:cs typeface="Times New Roman" panose="02020603050405020304" pitchFamily="18" charset="0"/>
              </a:rPr>
              <a:t>học</a:t>
            </a:r>
            <a:r>
              <a:rPr lang="en-US" sz="2000" b="1" kern="10" dirty="0">
                <a:ln w="9525">
                  <a:solidFill>
                    <a:srgbClr val="0000FF"/>
                  </a:solidFill>
                  <a:round/>
                  <a:headEnd/>
                  <a:tailEnd/>
                </a:ln>
                <a:solidFill>
                  <a:srgbClr val="6600FF"/>
                </a:solidFill>
                <a:cs typeface="Times New Roman" panose="02020603050405020304" pitchFamily="18" charset="0"/>
              </a:rPr>
              <a:t> </a:t>
            </a:r>
            <a:r>
              <a:rPr lang="en-US" sz="2000" b="1" kern="10" dirty="0" err="1">
                <a:ln w="9525">
                  <a:solidFill>
                    <a:srgbClr val="0000FF"/>
                  </a:solidFill>
                  <a:round/>
                  <a:headEnd/>
                  <a:tailEnd/>
                </a:ln>
                <a:solidFill>
                  <a:srgbClr val="6600FF"/>
                </a:solidFill>
                <a:cs typeface="Times New Roman" panose="02020603050405020304" pitchFamily="18" charset="0"/>
              </a:rPr>
              <a:t>đến</a:t>
            </a:r>
            <a:r>
              <a:rPr lang="en-US" sz="2000" b="1" kern="10" dirty="0">
                <a:ln w="9525">
                  <a:solidFill>
                    <a:srgbClr val="0000FF"/>
                  </a:solidFill>
                  <a:round/>
                  <a:headEnd/>
                  <a:tailEnd/>
                </a:ln>
                <a:solidFill>
                  <a:srgbClr val="6600FF"/>
                </a:solidFill>
                <a:cs typeface="Times New Roman" panose="02020603050405020304" pitchFamily="18" charset="0"/>
              </a:rPr>
              <a:t> </a:t>
            </a:r>
            <a:r>
              <a:rPr lang="en-US" sz="2000" b="1" kern="10" dirty="0" err="1">
                <a:ln w="9525">
                  <a:solidFill>
                    <a:srgbClr val="0000FF"/>
                  </a:solidFill>
                  <a:round/>
                  <a:headEnd/>
                  <a:tailEnd/>
                </a:ln>
                <a:solidFill>
                  <a:srgbClr val="6600FF"/>
                </a:solidFill>
                <a:cs typeface="Times New Roman" panose="02020603050405020304" pitchFamily="18" charset="0"/>
              </a:rPr>
              <a:t>đây</a:t>
            </a:r>
            <a:r>
              <a:rPr lang="en-US" sz="2000" b="1" kern="10" dirty="0">
                <a:ln w="9525">
                  <a:solidFill>
                    <a:srgbClr val="0000FF"/>
                  </a:solidFill>
                  <a:round/>
                  <a:headEnd/>
                  <a:tailEnd/>
                </a:ln>
                <a:solidFill>
                  <a:srgbClr val="6600FF"/>
                </a:solidFill>
                <a:cs typeface="Times New Roman" panose="02020603050405020304" pitchFamily="18" charset="0"/>
              </a:rPr>
              <a:t> </a:t>
            </a:r>
            <a:r>
              <a:rPr lang="en-US" sz="2000" b="1" kern="10" dirty="0" err="1">
                <a:ln w="9525">
                  <a:solidFill>
                    <a:srgbClr val="0000FF"/>
                  </a:solidFill>
                  <a:round/>
                  <a:headEnd/>
                  <a:tailEnd/>
                </a:ln>
                <a:solidFill>
                  <a:srgbClr val="6600FF"/>
                </a:solidFill>
                <a:cs typeface="Times New Roman" panose="02020603050405020304" pitchFamily="18" charset="0"/>
              </a:rPr>
              <a:t>là</a:t>
            </a:r>
            <a:r>
              <a:rPr lang="en-US" sz="2000" b="1" kern="10" dirty="0">
                <a:ln w="9525">
                  <a:solidFill>
                    <a:srgbClr val="0000FF"/>
                  </a:solidFill>
                  <a:round/>
                  <a:headEnd/>
                  <a:tailEnd/>
                </a:ln>
                <a:solidFill>
                  <a:srgbClr val="6600FF"/>
                </a:solidFill>
                <a:cs typeface="Times New Roman" panose="02020603050405020304" pitchFamily="18" charset="0"/>
              </a:rPr>
              <a:t> </a:t>
            </a:r>
            <a:r>
              <a:rPr lang="en-US" sz="2000" b="1" kern="10" dirty="0" err="1">
                <a:ln w="9525">
                  <a:solidFill>
                    <a:srgbClr val="0000FF"/>
                  </a:solidFill>
                  <a:round/>
                  <a:headEnd/>
                  <a:tailEnd/>
                </a:ln>
                <a:solidFill>
                  <a:srgbClr val="6600FF"/>
                </a:solidFill>
                <a:cs typeface="Times New Roman" panose="02020603050405020304" pitchFamily="18" charset="0"/>
              </a:rPr>
              <a:t>kết</a:t>
            </a:r>
            <a:r>
              <a:rPr lang="en-US" sz="2000" b="1" kern="10" dirty="0">
                <a:ln w="9525">
                  <a:solidFill>
                    <a:srgbClr val="0000FF"/>
                  </a:solidFill>
                  <a:round/>
                  <a:headEnd/>
                  <a:tailEnd/>
                </a:ln>
                <a:solidFill>
                  <a:srgbClr val="6600FF"/>
                </a:solidFill>
                <a:cs typeface="Times New Roman" panose="02020603050405020304" pitchFamily="18" charset="0"/>
              </a:rPr>
              <a:t> </a:t>
            </a:r>
            <a:r>
              <a:rPr lang="en-US" sz="2000" b="1" kern="10" dirty="0" err="1">
                <a:ln w="9525">
                  <a:solidFill>
                    <a:srgbClr val="0000FF"/>
                  </a:solidFill>
                  <a:round/>
                  <a:headEnd/>
                  <a:tailEnd/>
                </a:ln>
                <a:solidFill>
                  <a:srgbClr val="6600FF"/>
                </a:solidFill>
                <a:cs typeface="Times New Roman" panose="02020603050405020304" pitchFamily="18" charset="0"/>
              </a:rPr>
              <a:t>thúc</a:t>
            </a:r>
            <a:r>
              <a:rPr lang="en-US" sz="2000" b="1" kern="10" dirty="0">
                <a:ln w="9525">
                  <a:solidFill>
                    <a:srgbClr val="0000FF"/>
                  </a:solidFill>
                  <a:round/>
                  <a:headEnd/>
                  <a:tailEnd/>
                </a:ln>
                <a:solidFill>
                  <a:srgbClr val="6600FF"/>
                </a:solidFill>
                <a:cs typeface="Times New Roman" panose="02020603050405020304" pitchFamily="18" charset="0"/>
              </a:rPr>
              <a:t>.</a:t>
            </a:r>
          </a:p>
        </p:txBody>
      </p:sp>
    </p:spTree>
    <p:extLst>
      <p:ext uri="{BB962C8B-B14F-4D97-AF65-F5344CB8AC3E}">
        <p14:creationId xmlns:p14="http://schemas.microsoft.com/office/powerpoint/2010/main" val="3196727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9040" y="281816"/>
            <a:ext cx="7938411" cy="584775"/>
          </a:xfrm>
          <a:prstGeom prst="rect">
            <a:avLst/>
          </a:prstGeom>
        </p:spPr>
        <p:txBody>
          <a:bodyPr wrap="square">
            <a:spAutoFit/>
          </a:bodyPr>
          <a:lstStyle/>
          <a:p>
            <a:r>
              <a:rPr lang="vi-VN" sz="3200" b="1" dirty="0">
                <a:latin typeface="+mj-lt"/>
              </a:rPr>
              <a:t>1. Trong hình dưới đây, em hãy:</a:t>
            </a:r>
            <a:endParaRPr lang="en-US" sz="3200" dirty="0">
              <a:latin typeface="+mj-lt"/>
            </a:endParaRPr>
          </a:p>
        </p:txBody>
      </p:sp>
      <p:sp>
        <p:nvSpPr>
          <p:cNvPr id="3" name="Rectangle 2"/>
          <p:cNvSpPr/>
          <p:nvPr/>
        </p:nvSpPr>
        <p:spPr>
          <a:xfrm>
            <a:off x="348551" y="930415"/>
            <a:ext cx="11227043" cy="2062103"/>
          </a:xfrm>
          <a:prstGeom prst="rect">
            <a:avLst/>
          </a:prstGeom>
        </p:spPr>
        <p:txBody>
          <a:bodyPr wrap="square">
            <a:spAutoFit/>
          </a:bodyPr>
          <a:lstStyle/>
          <a:p>
            <a:r>
              <a:rPr lang="en-US" sz="32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a. </a:t>
            </a:r>
            <a:r>
              <a:rPr lang="en-US" sz="3200"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rPr>
              <a:t>Vẽ</a:t>
            </a:r>
            <a:r>
              <a:rPr lang="en-US" sz="32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rPr>
              <a:t>các</a:t>
            </a:r>
            <a:r>
              <a:rPr lang="en-US" sz="32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rPr>
              <a:t>đoạn</a:t>
            </a:r>
            <a:r>
              <a:rPr lang="en-US" sz="32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rPr>
              <a:t>thẳng</a:t>
            </a:r>
            <a:r>
              <a:rPr lang="en-US" sz="32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AB, CD</a:t>
            </a:r>
          </a:p>
          <a:p>
            <a:r>
              <a:rPr lang="en-US" sz="32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b. </a:t>
            </a:r>
            <a:r>
              <a:rPr lang="en-US" sz="3200"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rPr>
              <a:t>Đo</a:t>
            </a:r>
            <a:r>
              <a:rPr lang="en-US" sz="32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rPr>
              <a:t>độ</a:t>
            </a:r>
            <a:r>
              <a:rPr lang="en-US" sz="32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rPr>
              <a:t>dài</a:t>
            </a:r>
            <a:r>
              <a:rPr lang="en-US" sz="32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rPr>
              <a:t>các</a:t>
            </a:r>
            <a:r>
              <a:rPr lang="en-US" sz="32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rPr>
              <a:t>đoạn</a:t>
            </a:r>
            <a:r>
              <a:rPr lang="en-US" sz="32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rPr>
              <a:t>thẳng</a:t>
            </a:r>
            <a:r>
              <a:rPr lang="en-US" sz="32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rPr>
              <a:t>đó</a:t>
            </a:r>
            <a:endParaRPr lang="en-US" sz="32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endParaRPr>
          </a:p>
          <a:p>
            <a:r>
              <a:rPr lang="en-US" sz="32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c. </a:t>
            </a:r>
            <a:r>
              <a:rPr lang="en-US" sz="3200"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rPr>
              <a:t>Kéo</a:t>
            </a:r>
            <a:r>
              <a:rPr lang="en-US" sz="32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rPr>
              <a:t>dài</a:t>
            </a:r>
            <a:r>
              <a:rPr lang="en-US" sz="32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rPr>
              <a:t>đoạn</a:t>
            </a:r>
            <a:r>
              <a:rPr lang="en-US" sz="32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rPr>
              <a:t>thẳng</a:t>
            </a:r>
            <a:r>
              <a:rPr lang="en-US" sz="32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AB </a:t>
            </a:r>
            <a:r>
              <a:rPr lang="en-US" sz="3200"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rPr>
              <a:t>về</a:t>
            </a:r>
            <a:r>
              <a:rPr lang="en-US" sz="32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rPr>
              <a:t>phía</a:t>
            </a:r>
            <a:r>
              <a:rPr lang="en-US" sz="32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rPr>
              <a:t>điểm</a:t>
            </a:r>
            <a:r>
              <a:rPr lang="en-US" sz="32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B, </a:t>
            </a:r>
            <a:r>
              <a:rPr lang="en-US" sz="3200"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rPr>
              <a:t>trên</a:t>
            </a:r>
            <a:r>
              <a:rPr lang="en-US" sz="32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rPr>
              <a:t>đó</a:t>
            </a:r>
            <a:r>
              <a:rPr lang="en-US" sz="32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rPr>
              <a:t>lấy</a:t>
            </a:r>
            <a:r>
              <a:rPr lang="en-US" sz="32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rPr>
              <a:t>một</a:t>
            </a:r>
            <a:r>
              <a:rPr lang="en-US" sz="32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rPr>
              <a:t>điểm</a:t>
            </a:r>
            <a:r>
              <a:rPr lang="en-US" sz="32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E. </a:t>
            </a:r>
            <a:r>
              <a:rPr lang="en-US" sz="3200"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rPr>
              <a:t>Em</a:t>
            </a:r>
            <a:r>
              <a:rPr lang="en-US" sz="32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rPr>
              <a:t>nhận</a:t>
            </a:r>
            <a:r>
              <a:rPr lang="en-US" sz="32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rPr>
              <a:t>xét</a:t>
            </a:r>
            <a:r>
              <a:rPr lang="en-US" sz="32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rPr>
              <a:t>gì</a:t>
            </a:r>
            <a:r>
              <a:rPr lang="en-US" sz="32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rPr>
              <a:t>về</a:t>
            </a:r>
            <a:r>
              <a:rPr lang="en-US" sz="32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rPr>
              <a:t>ba</a:t>
            </a:r>
            <a:r>
              <a:rPr lang="en-US" sz="32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rPr>
              <a:t>điểm</a:t>
            </a:r>
            <a:r>
              <a:rPr lang="en-US" sz="32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A, B, E?</a:t>
            </a:r>
            <a:endParaRPr lang="en-US" sz="3200" b="0" i="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026" name="Picture 2" descr="https://img.loigiaihay.com/picture/2020/0108/tr92-b1-vnen4-t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8848" y="3067121"/>
            <a:ext cx="6365297" cy="2141539"/>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flipV="1">
            <a:off x="3263900" y="4064821"/>
            <a:ext cx="2253673" cy="9236"/>
          </a:xfrm>
          <a:prstGeom prst="line">
            <a:avLst/>
          </a:prstGeom>
        </p:spPr>
        <p:style>
          <a:lnRef idx="3">
            <a:schemeClr val="accent5"/>
          </a:lnRef>
          <a:fillRef idx="0">
            <a:schemeClr val="accent5"/>
          </a:fillRef>
          <a:effectRef idx="2">
            <a:schemeClr val="accent5"/>
          </a:effectRef>
          <a:fontRef idx="minor">
            <a:schemeClr val="tx1"/>
          </a:fontRef>
        </p:style>
      </p:cxnSp>
      <p:cxnSp>
        <p:nvCxnSpPr>
          <p:cNvPr id="7" name="Straight Connector 6"/>
          <p:cNvCxnSpPr/>
          <p:nvPr/>
        </p:nvCxnSpPr>
        <p:spPr>
          <a:xfrm>
            <a:off x="7356763" y="3198090"/>
            <a:ext cx="1667164" cy="1879600"/>
          </a:xfrm>
          <a:prstGeom prst="line">
            <a:avLst/>
          </a:prstGeom>
        </p:spPr>
        <p:style>
          <a:lnRef idx="3">
            <a:schemeClr val="accent5"/>
          </a:lnRef>
          <a:fillRef idx="0">
            <a:schemeClr val="accent5"/>
          </a:fillRef>
          <a:effectRef idx="2">
            <a:schemeClr val="accent5"/>
          </a:effectRef>
          <a:fontRef idx="minor">
            <a:schemeClr val="tx1"/>
          </a:fontRef>
        </p:style>
      </p:cxnSp>
      <p:sp>
        <p:nvSpPr>
          <p:cNvPr id="8" name="Rectangle 7"/>
          <p:cNvSpPr/>
          <p:nvPr/>
        </p:nvSpPr>
        <p:spPr>
          <a:xfrm>
            <a:off x="652379" y="4973105"/>
            <a:ext cx="10280072" cy="584775"/>
          </a:xfrm>
          <a:prstGeom prst="rect">
            <a:avLst/>
          </a:prstGeom>
        </p:spPr>
        <p:txBody>
          <a:bodyPr wrap="square">
            <a:spAutoFit/>
          </a:bodyPr>
          <a:lstStyle/>
          <a:p>
            <a:r>
              <a:rPr lang="vi-VN" sz="3200" dirty="0">
                <a:solidFill>
                  <a:srgbClr val="000000"/>
                </a:solidFill>
                <a:latin typeface="+mj-lt"/>
              </a:rPr>
              <a:t>b) Đo được độ dài đoạn thẳng AB = 5,1 cm ; CD =3,4 cm.</a:t>
            </a:r>
            <a:endParaRPr lang="en-US" sz="3200" dirty="0">
              <a:latin typeface="+mj-lt"/>
            </a:endParaRPr>
          </a:p>
        </p:txBody>
      </p:sp>
      <p:cxnSp>
        <p:nvCxnSpPr>
          <p:cNvPr id="10" name="Straight Connector 9"/>
          <p:cNvCxnSpPr/>
          <p:nvPr/>
        </p:nvCxnSpPr>
        <p:spPr>
          <a:xfrm>
            <a:off x="5504873" y="4064821"/>
            <a:ext cx="914400" cy="0"/>
          </a:xfrm>
          <a:prstGeom prst="line">
            <a:avLst/>
          </a:prstGeom>
        </p:spPr>
        <p:style>
          <a:lnRef idx="3">
            <a:schemeClr val="accent4"/>
          </a:lnRef>
          <a:fillRef idx="0">
            <a:schemeClr val="accent4"/>
          </a:fillRef>
          <a:effectRef idx="2">
            <a:schemeClr val="accent4"/>
          </a:effectRef>
          <a:fontRef idx="minor">
            <a:schemeClr val="tx1"/>
          </a:fontRef>
        </p:style>
      </p:cxnSp>
      <p:sp>
        <p:nvSpPr>
          <p:cNvPr id="11" name="Rectangle 10"/>
          <p:cNvSpPr/>
          <p:nvPr/>
        </p:nvSpPr>
        <p:spPr>
          <a:xfrm>
            <a:off x="6239164" y="4068233"/>
            <a:ext cx="471054" cy="3786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E</a:t>
            </a:r>
          </a:p>
        </p:txBody>
      </p:sp>
      <p:sp>
        <p:nvSpPr>
          <p:cNvPr id="12" name="Rectangle 11"/>
          <p:cNvSpPr/>
          <p:nvPr/>
        </p:nvSpPr>
        <p:spPr>
          <a:xfrm>
            <a:off x="489040" y="5621773"/>
            <a:ext cx="10729251" cy="1200329"/>
          </a:xfrm>
          <a:prstGeom prst="rect">
            <a:avLst/>
          </a:prstGeom>
        </p:spPr>
        <p:txBody>
          <a:bodyPr wrap="square">
            <a:spAutoFit/>
          </a:bodyPr>
          <a:lstStyle/>
          <a:p>
            <a:r>
              <a:rPr lang="en-US" sz="3600" dirty="0">
                <a:solidFill>
                  <a:srgbClr val="FF0000"/>
                </a:solidFill>
                <a:latin typeface="Times New Roman" panose="02020603050405020304" pitchFamily="18" charset="0"/>
                <a:cs typeface="Times New Roman" panose="02020603050405020304" pitchFamily="18" charset="0"/>
              </a:rPr>
              <a:t>Ba </a:t>
            </a:r>
            <a:r>
              <a:rPr lang="en-US" sz="3600" dirty="0" err="1">
                <a:solidFill>
                  <a:srgbClr val="FF0000"/>
                </a:solidFill>
                <a:latin typeface="Times New Roman" panose="02020603050405020304" pitchFamily="18" charset="0"/>
                <a:cs typeface="Times New Roman" panose="02020603050405020304" pitchFamily="18" charset="0"/>
              </a:rPr>
              <a:t>điểm</a:t>
            </a:r>
            <a:r>
              <a:rPr lang="en-US" sz="3600" dirty="0">
                <a:solidFill>
                  <a:srgbClr val="FF0000"/>
                </a:solidFill>
                <a:latin typeface="Times New Roman" panose="02020603050405020304" pitchFamily="18" charset="0"/>
                <a:cs typeface="Times New Roman" panose="02020603050405020304" pitchFamily="18" charset="0"/>
              </a:rPr>
              <a:t> A, B, E </a:t>
            </a:r>
            <a:r>
              <a:rPr lang="en-US" sz="3600" dirty="0" err="1">
                <a:solidFill>
                  <a:srgbClr val="FF0000"/>
                </a:solidFill>
                <a:latin typeface="Times New Roman" panose="02020603050405020304" pitchFamily="18" charset="0"/>
                <a:cs typeface="Times New Roman" panose="02020603050405020304" pitchFamily="18" charset="0"/>
              </a:rPr>
              <a:t>thẳng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hàng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vì</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cùng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nằm</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trên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một</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đoạn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thẳng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theo</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cách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vẽ</a:t>
            </a:r>
            <a:r>
              <a:rPr lang="en-US" sz="36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07502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barn(inVertical)">
                                      <p:cBhvr>
                                        <p:cTn id="32" dur="5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6493" y="1809513"/>
            <a:ext cx="5086345" cy="2742206"/>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2694" y="1821435"/>
            <a:ext cx="5300662" cy="2735741"/>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5137863" y="2016917"/>
            <a:ext cx="2108784" cy="7507703"/>
          </a:xfrm>
          <a:prstGeom prst="rect">
            <a:avLst/>
          </a:prstGeom>
        </p:spPr>
      </p:pic>
      <p:sp>
        <p:nvSpPr>
          <p:cNvPr id="5" name="TextBox 4"/>
          <p:cNvSpPr txBox="1"/>
          <p:nvPr/>
        </p:nvSpPr>
        <p:spPr>
          <a:xfrm>
            <a:off x="1754355" y="303022"/>
            <a:ext cx="6021841" cy="646331"/>
          </a:xfrm>
          <a:prstGeom prst="rect">
            <a:avLst/>
          </a:prstGeom>
          <a:noFill/>
        </p:spPr>
        <p:txBody>
          <a:bodyPr wrap="none" rtlCol="0">
            <a:spAutoFit/>
          </a:bodyPr>
          <a:lstStyle/>
          <a:p>
            <a:r>
              <a:rPr lang="en-US" sz="3600" b="1" dirty="0"/>
              <a:t>a) </a:t>
            </a:r>
            <a:r>
              <a:rPr lang="en-US" sz="3600" b="1" dirty="0" err="1"/>
              <a:t>Đo</a:t>
            </a:r>
            <a:r>
              <a:rPr lang="en-US" sz="3600" b="1" dirty="0"/>
              <a:t> </a:t>
            </a:r>
            <a:r>
              <a:rPr lang="en-US" sz="3600" b="1" dirty="0" err="1"/>
              <a:t>đoạn</a:t>
            </a:r>
            <a:r>
              <a:rPr lang="en-US" sz="3600" b="1" dirty="0"/>
              <a:t> </a:t>
            </a:r>
            <a:r>
              <a:rPr lang="en-US" sz="3600" b="1" dirty="0" err="1"/>
              <a:t>thẳng</a:t>
            </a:r>
            <a:r>
              <a:rPr lang="en-US" sz="3600" b="1" dirty="0"/>
              <a:t> </a:t>
            </a:r>
            <a:r>
              <a:rPr lang="en-US" sz="3600" b="1" dirty="0" err="1"/>
              <a:t>trên</a:t>
            </a:r>
            <a:r>
              <a:rPr lang="en-US" sz="3600" b="1" dirty="0"/>
              <a:t> </a:t>
            </a:r>
            <a:r>
              <a:rPr lang="en-US" sz="3600" b="1" dirty="0" err="1"/>
              <a:t>mặt</a:t>
            </a:r>
            <a:r>
              <a:rPr lang="en-US" sz="3600" b="1" dirty="0"/>
              <a:t> </a:t>
            </a:r>
            <a:r>
              <a:rPr lang="en-US" sz="3600" b="1" dirty="0" err="1"/>
              <a:t>đất</a:t>
            </a:r>
            <a:endParaRPr lang="en-US" sz="3600" b="1" dirty="0"/>
          </a:p>
        </p:txBody>
      </p:sp>
      <p:sp>
        <p:nvSpPr>
          <p:cNvPr id="6" name="Rectangle 5"/>
          <p:cNvSpPr/>
          <p:nvPr/>
        </p:nvSpPr>
        <p:spPr>
          <a:xfrm>
            <a:off x="452694" y="949353"/>
            <a:ext cx="11065538" cy="954107"/>
          </a:xfrm>
          <a:prstGeom prst="rect">
            <a:avLst/>
          </a:prstGeom>
        </p:spPr>
        <p:txBody>
          <a:bodyPr wrap="square">
            <a:spAutoFit/>
          </a:bodyPr>
          <a:lstStyle/>
          <a:p>
            <a:r>
              <a:rPr lang="vi-VN" sz="2800" dirty="0">
                <a:solidFill>
                  <a:srgbClr val="000000"/>
                </a:solidFill>
                <a:latin typeface="+mj-lt"/>
              </a:rPr>
              <a:t>Muốn đo độ dài một đoạn thẳng (không quá dài) trên mặt đất, người ta thường dùng thước dây.</a:t>
            </a:r>
            <a:endParaRPr lang="en-US" sz="2800" dirty="0">
              <a:latin typeface="+mj-lt"/>
            </a:endParaRPr>
          </a:p>
        </p:txBody>
      </p:sp>
    </p:spTree>
    <p:extLst>
      <p:ext uri="{BB962C8B-B14F-4D97-AF65-F5344CB8AC3E}">
        <p14:creationId xmlns:p14="http://schemas.microsoft.com/office/powerpoint/2010/main" val="37385403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out)">
                                      <p:cBhvr>
                                        <p:cTn id="12" dur="2000"/>
                                        <p:tgtEl>
                                          <p:spTgt spid="3"/>
                                        </p:tgtEl>
                                      </p:cBhvr>
                                    </p:animEffect>
                                  </p:childTnLst>
                                </p:cTn>
                              </p:par>
                              <p:par>
                                <p:cTn id="13" presetID="6" presetClass="entr" presetSubtype="32"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ircle(out)">
                                      <p:cBhvr>
                                        <p:cTn id="15" dur="2000"/>
                                        <p:tgtEl>
                                          <p:spTgt spid="2"/>
                                        </p:tgtEl>
                                      </p:cBhvr>
                                    </p:animEffect>
                                  </p:childTnLst>
                                </p:cTn>
                              </p:par>
                              <p:par>
                                <p:cTn id="16" presetID="6" presetClass="entr" presetSubtype="32"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out)">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608920" y="337259"/>
            <a:ext cx="6021841" cy="646331"/>
          </a:xfrm>
          <a:prstGeom prst="rect">
            <a:avLst/>
          </a:prstGeom>
          <a:noFill/>
        </p:spPr>
        <p:txBody>
          <a:bodyPr wrap="none" rtlCol="0">
            <a:spAutoFit/>
          </a:bodyPr>
          <a:lstStyle/>
          <a:p>
            <a:r>
              <a:rPr lang="en-US" sz="3600" b="1" dirty="0"/>
              <a:t>a) </a:t>
            </a:r>
            <a:r>
              <a:rPr lang="en-US" sz="3600" b="1" dirty="0" err="1"/>
              <a:t>Đo</a:t>
            </a:r>
            <a:r>
              <a:rPr lang="en-US" sz="3600" b="1" dirty="0"/>
              <a:t> </a:t>
            </a:r>
            <a:r>
              <a:rPr lang="en-US" sz="3600" b="1" dirty="0" err="1"/>
              <a:t>đoạn</a:t>
            </a:r>
            <a:r>
              <a:rPr lang="en-US" sz="3600" b="1" dirty="0"/>
              <a:t> </a:t>
            </a:r>
            <a:r>
              <a:rPr lang="en-US" sz="3600" b="1" dirty="0" err="1"/>
              <a:t>thẳng</a:t>
            </a:r>
            <a:r>
              <a:rPr lang="en-US" sz="3600" b="1" dirty="0"/>
              <a:t> </a:t>
            </a:r>
            <a:r>
              <a:rPr lang="en-US" sz="3600" b="1" dirty="0" err="1"/>
              <a:t>trên</a:t>
            </a:r>
            <a:r>
              <a:rPr lang="en-US" sz="3600" b="1" dirty="0"/>
              <a:t> </a:t>
            </a:r>
            <a:r>
              <a:rPr lang="en-US" sz="3600" b="1" dirty="0" err="1"/>
              <a:t>mặt</a:t>
            </a:r>
            <a:r>
              <a:rPr lang="en-US" sz="3600" b="1" dirty="0"/>
              <a:t> </a:t>
            </a:r>
            <a:r>
              <a:rPr lang="en-US" sz="3600" b="1" dirty="0" err="1"/>
              <a:t>đất</a:t>
            </a:r>
            <a:endParaRPr lang="en-US" sz="3600" b="1" dirty="0"/>
          </a:p>
        </p:txBody>
      </p:sp>
      <p:grpSp>
        <p:nvGrpSpPr>
          <p:cNvPr id="109" name="Group 108"/>
          <p:cNvGrpSpPr/>
          <p:nvPr/>
        </p:nvGrpSpPr>
        <p:grpSpPr>
          <a:xfrm>
            <a:off x="951514" y="3407637"/>
            <a:ext cx="8847959" cy="1189818"/>
            <a:chOff x="951514" y="2637619"/>
            <a:chExt cx="8847959" cy="1189818"/>
          </a:xfrm>
        </p:grpSpPr>
        <p:sp>
          <p:nvSpPr>
            <p:cNvPr id="3" name="Oval 2"/>
            <p:cNvSpPr/>
            <p:nvPr/>
          </p:nvSpPr>
          <p:spPr>
            <a:xfrm>
              <a:off x="988925" y="3279339"/>
              <a:ext cx="397957" cy="54809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9191101" y="3264921"/>
              <a:ext cx="397957" cy="54809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51514" y="2637619"/>
              <a:ext cx="657406" cy="707886"/>
            </a:xfrm>
            <a:prstGeom prst="rect">
              <a:avLst/>
            </a:prstGeom>
            <a:noFill/>
          </p:spPr>
          <p:txBody>
            <a:bodyPr wrap="square" rtlCol="0">
              <a:spAutoFit/>
            </a:bodyPr>
            <a:lstStyle/>
            <a:p>
              <a:r>
                <a:rPr lang="en-US" sz="4000" b="1"/>
                <a:t>A</a:t>
              </a:r>
            </a:p>
          </p:txBody>
        </p:sp>
        <p:sp>
          <p:nvSpPr>
            <p:cNvPr id="6" name="TextBox 5"/>
            <p:cNvSpPr txBox="1"/>
            <p:nvPr/>
          </p:nvSpPr>
          <p:spPr>
            <a:xfrm>
              <a:off x="9173959" y="2694769"/>
              <a:ext cx="625514" cy="707886"/>
            </a:xfrm>
            <a:prstGeom prst="rect">
              <a:avLst/>
            </a:prstGeom>
            <a:noFill/>
          </p:spPr>
          <p:txBody>
            <a:bodyPr wrap="square" rtlCol="0">
              <a:spAutoFit/>
            </a:bodyPr>
            <a:lstStyle/>
            <a:p>
              <a:r>
                <a:rPr lang="en-US" sz="4000" b="1"/>
                <a:t>B</a:t>
              </a:r>
            </a:p>
          </p:txBody>
        </p:sp>
      </p:grpSp>
      <p:grpSp>
        <p:nvGrpSpPr>
          <p:cNvPr id="113" name="Group 112"/>
          <p:cNvGrpSpPr/>
          <p:nvPr/>
        </p:nvGrpSpPr>
        <p:grpSpPr>
          <a:xfrm>
            <a:off x="475048" y="4701106"/>
            <a:ext cx="10236544" cy="676205"/>
            <a:chOff x="475048" y="3931088"/>
            <a:chExt cx="10236544" cy="676205"/>
          </a:xfrm>
        </p:grpSpPr>
        <p:grpSp>
          <p:nvGrpSpPr>
            <p:cNvPr id="16" name="Group 15"/>
            <p:cNvGrpSpPr/>
            <p:nvPr/>
          </p:nvGrpSpPr>
          <p:grpSpPr>
            <a:xfrm>
              <a:off x="475048" y="3931088"/>
              <a:ext cx="10236544" cy="562294"/>
              <a:chOff x="2026269" y="3788612"/>
              <a:chExt cx="7091538" cy="307809"/>
            </a:xfrm>
          </p:grpSpPr>
          <p:sp>
            <p:nvSpPr>
              <p:cNvPr id="12" name="Rectangle 11"/>
              <p:cNvSpPr/>
              <p:nvPr/>
            </p:nvSpPr>
            <p:spPr>
              <a:xfrm>
                <a:off x="2507456" y="3800479"/>
                <a:ext cx="6610351" cy="28574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grpSp>
            <p:nvGrpSpPr>
              <p:cNvPr id="15" name="Group 14"/>
              <p:cNvGrpSpPr/>
              <p:nvPr/>
            </p:nvGrpSpPr>
            <p:grpSpPr>
              <a:xfrm>
                <a:off x="2026269" y="3788612"/>
                <a:ext cx="466726" cy="307809"/>
                <a:chOff x="1219200" y="2055291"/>
                <a:chExt cx="466726" cy="307809"/>
              </a:xfrm>
            </p:grpSpPr>
            <p:sp>
              <p:nvSpPr>
                <p:cNvPr id="13" name="Oval 12"/>
                <p:cNvSpPr/>
                <p:nvPr/>
              </p:nvSpPr>
              <p:spPr>
                <a:xfrm>
                  <a:off x="1219200" y="2055291"/>
                  <a:ext cx="466725" cy="30780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 name="Rectangle 13"/>
                <p:cNvSpPr/>
                <p:nvPr/>
              </p:nvSpPr>
              <p:spPr>
                <a:xfrm>
                  <a:off x="1457326" y="2074341"/>
                  <a:ext cx="228600" cy="26862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sp>
          <p:nvSpPr>
            <p:cNvPr id="18" name="TextBox 17"/>
            <p:cNvSpPr txBox="1"/>
            <p:nvPr/>
          </p:nvSpPr>
          <p:spPr>
            <a:xfrm>
              <a:off x="1121305" y="4053238"/>
              <a:ext cx="367408" cy="523220"/>
            </a:xfrm>
            <a:prstGeom prst="rect">
              <a:avLst/>
            </a:prstGeom>
            <a:noFill/>
          </p:spPr>
          <p:txBody>
            <a:bodyPr wrap="none" rtlCol="0">
              <a:spAutoFit/>
            </a:bodyPr>
            <a:lstStyle/>
            <a:p>
              <a:r>
                <a:rPr lang="en-US" sz="2800"/>
                <a:t>0</a:t>
              </a:r>
            </a:p>
          </p:txBody>
        </p:sp>
        <p:sp>
          <p:nvSpPr>
            <p:cNvPr id="97" name="TextBox 96"/>
            <p:cNvSpPr txBox="1"/>
            <p:nvPr/>
          </p:nvSpPr>
          <p:spPr>
            <a:xfrm>
              <a:off x="1688771" y="4050056"/>
              <a:ext cx="702448" cy="523220"/>
            </a:xfrm>
            <a:prstGeom prst="rect">
              <a:avLst/>
            </a:prstGeom>
            <a:noFill/>
          </p:spPr>
          <p:txBody>
            <a:bodyPr wrap="square" rtlCol="0">
              <a:spAutoFit/>
            </a:bodyPr>
            <a:lstStyle/>
            <a:p>
              <a:r>
                <a:rPr lang="en-US" sz="2800"/>
                <a:t>10</a:t>
              </a:r>
            </a:p>
          </p:txBody>
        </p:sp>
        <p:sp>
          <p:nvSpPr>
            <p:cNvPr id="98" name="TextBox 97"/>
            <p:cNvSpPr txBox="1"/>
            <p:nvPr/>
          </p:nvSpPr>
          <p:spPr>
            <a:xfrm>
              <a:off x="2507752" y="4040752"/>
              <a:ext cx="550151" cy="523220"/>
            </a:xfrm>
            <a:prstGeom prst="rect">
              <a:avLst/>
            </a:prstGeom>
            <a:noFill/>
          </p:spPr>
          <p:txBody>
            <a:bodyPr wrap="none" rtlCol="0">
              <a:spAutoFit/>
            </a:bodyPr>
            <a:lstStyle/>
            <a:p>
              <a:r>
                <a:rPr lang="en-US" sz="2800"/>
                <a:t>20</a:t>
              </a:r>
            </a:p>
          </p:txBody>
        </p:sp>
        <p:sp>
          <p:nvSpPr>
            <p:cNvPr id="99" name="TextBox 98"/>
            <p:cNvSpPr txBox="1"/>
            <p:nvPr/>
          </p:nvSpPr>
          <p:spPr>
            <a:xfrm>
              <a:off x="3341676" y="4053913"/>
              <a:ext cx="550151" cy="523220"/>
            </a:xfrm>
            <a:prstGeom prst="rect">
              <a:avLst/>
            </a:prstGeom>
            <a:noFill/>
          </p:spPr>
          <p:txBody>
            <a:bodyPr wrap="none" rtlCol="0">
              <a:spAutoFit/>
            </a:bodyPr>
            <a:lstStyle/>
            <a:p>
              <a:r>
                <a:rPr lang="en-US" sz="2800"/>
                <a:t>30</a:t>
              </a:r>
            </a:p>
          </p:txBody>
        </p:sp>
        <p:sp>
          <p:nvSpPr>
            <p:cNvPr id="100" name="TextBox 99"/>
            <p:cNvSpPr txBox="1"/>
            <p:nvPr/>
          </p:nvSpPr>
          <p:spPr>
            <a:xfrm>
              <a:off x="5815733" y="4067178"/>
              <a:ext cx="550151" cy="523220"/>
            </a:xfrm>
            <a:prstGeom prst="rect">
              <a:avLst/>
            </a:prstGeom>
            <a:noFill/>
          </p:spPr>
          <p:txBody>
            <a:bodyPr wrap="none" rtlCol="0">
              <a:spAutoFit/>
            </a:bodyPr>
            <a:lstStyle/>
            <a:p>
              <a:r>
                <a:rPr lang="en-US" sz="2800"/>
                <a:t>60</a:t>
              </a:r>
            </a:p>
          </p:txBody>
        </p:sp>
        <p:sp>
          <p:nvSpPr>
            <p:cNvPr id="101" name="TextBox 100"/>
            <p:cNvSpPr txBox="1"/>
            <p:nvPr/>
          </p:nvSpPr>
          <p:spPr>
            <a:xfrm>
              <a:off x="4159834" y="4066419"/>
              <a:ext cx="550151" cy="523220"/>
            </a:xfrm>
            <a:prstGeom prst="rect">
              <a:avLst/>
            </a:prstGeom>
            <a:noFill/>
          </p:spPr>
          <p:txBody>
            <a:bodyPr wrap="none" rtlCol="0">
              <a:spAutoFit/>
            </a:bodyPr>
            <a:lstStyle/>
            <a:p>
              <a:r>
                <a:rPr lang="en-US" sz="2800"/>
                <a:t>40</a:t>
              </a:r>
            </a:p>
          </p:txBody>
        </p:sp>
        <p:sp>
          <p:nvSpPr>
            <p:cNvPr id="102" name="TextBox 101"/>
            <p:cNvSpPr txBox="1"/>
            <p:nvPr/>
          </p:nvSpPr>
          <p:spPr>
            <a:xfrm>
              <a:off x="4987182" y="4069145"/>
              <a:ext cx="550151" cy="523220"/>
            </a:xfrm>
            <a:prstGeom prst="rect">
              <a:avLst/>
            </a:prstGeom>
            <a:noFill/>
          </p:spPr>
          <p:txBody>
            <a:bodyPr wrap="none" rtlCol="0">
              <a:spAutoFit/>
            </a:bodyPr>
            <a:lstStyle/>
            <a:p>
              <a:r>
                <a:rPr lang="en-US" sz="2800"/>
                <a:t>50</a:t>
              </a:r>
            </a:p>
          </p:txBody>
        </p:sp>
        <p:sp>
          <p:nvSpPr>
            <p:cNvPr id="103" name="TextBox 102"/>
            <p:cNvSpPr txBox="1"/>
            <p:nvPr/>
          </p:nvSpPr>
          <p:spPr>
            <a:xfrm>
              <a:off x="8993578" y="4080739"/>
              <a:ext cx="732893" cy="523220"/>
            </a:xfrm>
            <a:prstGeom prst="rect">
              <a:avLst/>
            </a:prstGeom>
            <a:noFill/>
          </p:spPr>
          <p:txBody>
            <a:bodyPr wrap="none" rtlCol="0">
              <a:spAutoFit/>
            </a:bodyPr>
            <a:lstStyle/>
            <a:p>
              <a:r>
                <a:rPr lang="en-US" sz="2800">
                  <a:solidFill>
                    <a:srgbClr val="FF0000"/>
                  </a:solidFill>
                </a:rPr>
                <a:t>100</a:t>
              </a:r>
            </a:p>
          </p:txBody>
        </p:sp>
        <p:sp>
          <p:nvSpPr>
            <p:cNvPr id="104" name="TextBox 103"/>
            <p:cNvSpPr txBox="1"/>
            <p:nvPr/>
          </p:nvSpPr>
          <p:spPr>
            <a:xfrm>
              <a:off x="8277870" y="4065443"/>
              <a:ext cx="550151" cy="523220"/>
            </a:xfrm>
            <a:prstGeom prst="rect">
              <a:avLst/>
            </a:prstGeom>
            <a:noFill/>
          </p:spPr>
          <p:txBody>
            <a:bodyPr wrap="none" rtlCol="0">
              <a:spAutoFit/>
            </a:bodyPr>
            <a:lstStyle/>
            <a:p>
              <a:r>
                <a:rPr lang="en-US" sz="2800"/>
                <a:t>90</a:t>
              </a:r>
            </a:p>
          </p:txBody>
        </p:sp>
        <p:sp>
          <p:nvSpPr>
            <p:cNvPr id="105" name="TextBox 104"/>
            <p:cNvSpPr txBox="1"/>
            <p:nvPr/>
          </p:nvSpPr>
          <p:spPr>
            <a:xfrm>
              <a:off x="7457186" y="4084073"/>
              <a:ext cx="550151" cy="523220"/>
            </a:xfrm>
            <a:prstGeom prst="rect">
              <a:avLst/>
            </a:prstGeom>
            <a:noFill/>
          </p:spPr>
          <p:txBody>
            <a:bodyPr wrap="none" rtlCol="0">
              <a:spAutoFit/>
            </a:bodyPr>
            <a:lstStyle/>
            <a:p>
              <a:r>
                <a:rPr lang="en-US" sz="2800"/>
                <a:t>80</a:t>
              </a:r>
            </a:p>
          </p:txBody>
        </p:sp>
        <p:sp>
          <p:nvSpPr>
            <p:cNvPr id="106" name="TextBox 105"/>
            <p:cNvSpPr txBox="1"/>
            <p:nvPr/>
          </p:nvSpPr>
          <p:spPr>
            <a:xfrm>
              <a:off x="6637767" y="4064051"/>
              <a:ext cx="550151" cy="523220"/>
            </a:xfrm>
            <a:prstGeom prst="rect">
              <a:avLst/>
            </a:prstGeom>
            <a:noFill/>
          </p:spPr>
          <p:txBody>
            <a:bodyPr wrap="none" rtlCol="0">
              <a:spAutoFit/>
            </a:bodyPr>
            <a:lstStyle/>
            <a:p>
              <a:r>
                <a:rPr lang="en-US" sz="2800"/>
                <a:t>70</a:t>
              </a:r>
            </a:p>
          </p:txBody>
        </p:sp>
        <p:cxnSp>
          <p:nvCxnSpPr>
            <p:cNvPr id="22" name="Straight Connector 21"/>
            <p:cNvCxnSpPr/>
            <p:nvPr/>
          </p:nvCxnSpPr>
          <p:spPr>
            <a:xfrm>
              <a:off x="1181902" y="3964126"/>
              <a:ext cx="0" cy="325724"/>
            </a:xfrm>
            <a:prstGeom prst="line">
              <a:avLst/>
            </a:prstGeom>
          </p:spPr>
          <p:style>
            <a:lnRef idx="3">
              <a:schemeClr val="dk1"/>
            </a:lnRef>
            <a:fillRef idx="0">
              <a:schemeClr val="dk1"/>
            </a:fillRef>
            <a:effectRef idx="2">
              <a:schemeClr val="dk1"/>
            </a:effectRef>
            <a:fontRef idx="minor">
              <a:schemeClr val="tx1"/>
            </a:fontRef>
          </p:style>
        </p:cxnSp>
        <p:grpSp>
          <p:nvGrpSpPr>
            <p:cNvPr id="29" name="Group 28"/>
            <p:cNvGrpSpPr/>
            <p:nvPr/>
          </p:nvGrpSpPr>
          <p:grpSpPr>
            <a:xfrm>
              <a:off x="1303077" y="3962809"/>
              <a:ext cx="652921" cy="325725"/>
              <a:chOff x="2574035" y="3807661"/>
              <a:chExt cx="492267" cy="178307"/>
            </a:xfrm>
          </p:grpSpPr>
          <p:cxnSp>
            <p:nvCxnSpPr>
              <p:cNvPr id="23" name="Straight Connector 22"/>
              <p:cNvCxnSpPr/>
              <p:nvPr/>
            </p:nvCxnSpPr>
            <p:spPr>
              <a:xfrm>
                <a:off x="3066302" y="3807661"/>
                <a:ext cx="0" cy="178307"/>
              </a:xfrm>
              <a:prstGeom prst="line">
                <a:avLst/>
              </a:prstGeom>
            </p:spPr>
            <p:style>
              <a:lnRef idx="3">
                <a:schemeClr val="dk1"/>
              </a:lnRef>
              <a:fillRef idx="0">
                <a:schemeClr val="dk1"/>
              </a:fillRef>
              <a:effectRef idx="2">
                <a:schemeClr val="dk1"/>
              </a:effectRef>
              <a:fontRef idx="minor">
                <a:schemeClr val="tx1"/>
              </a:fontRef>
            </p:style>
          </p:cxnSp>
          <p:cxnSp>
            <p:nvCxnSpPr>
              <p:cNvPr id="25" name="Straight Connector 24"/>
              <p:cNvCxnSpPr/>
              <p:nvPr/>
            </p:nvCxnSpPr>
            <p:spPr>
              <a:xfrm>
                <a:off x="2574035" y="3814029"/>
                <a:ext cx="0" cy="82786"/>
              </a:xfrm>
              <a:prstGeom prst="line">
                <a:avLst/>
              </a:prstGeom>
            </p:spPr>
            <p:style>
              <a:lnRef idx="3">
                <a:schemeClr val="dk1"/>
              </a:lnRef>
              <a:fillRef idx="0">
                <a:schemeClr val="dk1"/>
              </a:fillRef>
              <a:effectRef idx="2">
                <a:schemeClr val="dk1"/>
              </a:effectRef>
              <a:fontRef idx="minor">
                <a:schemeClr val="tx1"/>
              </a:fontRef>
            </p:style>
          </p:cxnSp>
          <p:cxnSp>
            <p:nvCxnSpPr>
              <p:cNvPr id="26" name="Straight Connector 25"/>
              <p:cNvCxnSpPr/>
              <p:nvPr/>
            </p:nvCxnSpPr>
            <p:spPr>
              <a:xfrm>
                <a:off x="2702183" y="3814029"/>
                <a:ext cx="0" cy="82786"/>
              </a:xfrm>
              <a:prstGeom prst="line">
                <a:avLst/>
              </a:prstGeom>
            </p:spPr>
            <p:style>
              <a:lnRef idx="3">
                <a:schemeClr val="dk1"/>
              </a:lnRef>
              <a:fillRef idx="0">
                <a:schemeClr val="dk1"/>
              </a:fillRef>
              <a:effectRef idx="2">
                <a:schemeClr val="dk1"/>
              </a:effectRef>
              <a:fontRef idx="minor">
                <a:schemeClr val="tx1"/>
              </a:fontRef>
            </p:style>
          </p:cxnSp>
          <p:cxnSp>
            <p:nvCxnSpPr>
              <p:cNvPr id="27" name="Straight Connector 26"/>
              <p:cNvCxnSpPr/>
              <p:nvPr/>
            </p:nvCxnSpPr>
            <p:spPr>
              <a:xfrm>
                <a:off x="2828244" y="3814029"/>
                <a:ext cx="0" cy="82786"/>
              </a:xfrm>
              <a:prstGeom prst="line">
                <a:avLst/>
              </a:prstGeom>
            </p:spPr>
            <p:style>
              <a:lnRef idx="3">
                <a:schemeClr val="dk1"/>
              </a:lnRef>
              <a:fillRef idx="0">
                <a:schemeClr val="dk1"/>
              </a:fillRef>
              <a:effectRef idx="2">
                <a:schemeClr val="dk1"/>
              </a:effectRef>
              <a:fontRef idx="minor">
                <a:schemeClr val="tx1"/>
              </a:fontRef>
            </p:style>
          </p:cxnSp>
          <p:cxnSp>
            <p:nvCxnSpPr>
              <p:cNvPr id="28" name="Straight Connector 27"/>
              <p:cNvCxnSpPr/>
              <p:nvPr/>
            </p:nvCxnSpPr>
            <p:spPr>
              <a:xfrm>
                <a:off x="2949908" y="3814029"/>
                <a:ext cx="0" cy="82786"/>
              </a:xfrm>
              <a:prstGeom prst="line">
                <a:avLst/>
              </a:prstGeom>
            </p:spPr>
            <p:style>
              <a:lnRef idx="3">
                <a:schemeClr val="dk1"/>
              </a:lnRef>
              <a:fillRef idx="0">
                <a:schemeClr val="dk1"/>
              </a:fillRef>
              <a:effectRef idx="2">
                <a:schemeClr val="dk1"/>
              </a:effectRef>
              <a:fontRef idx="minor">
                <a:schemeClr val="tx1"/>
              </a:fontRef>
            </p:style>
          </p:cxnSp>
        </p:grpSp>
        <p:grpSp>
          <p:nvGrpSpPr>
            <p:cNvPr id="30" name="Group 29"/>
            <p:cNvGrpSpPr/>
            <p:nvPr/>
          </p:nvGrpSpPr>
          <p:grpSpPr>
            <a:xfrm>
              <a:off x="2126912" y="3963726"/>
              <a:ext cx="652921" cy="325725"/>
              <a:chOff x="2574035" y="3807661"/>
              <a:chExt cx="492267" cy="178307"/>
            </a:xfrm>
          </p:grpSpPr>
          <p:cxnSp>
            <p:nvCxnSpPr>
              <p:cNvPr id="31" name="Straight Connector 30"/>
              <p:cNvCxnSpPr/>
              <p:nvPr/>
            </p:nvCxnSpPr>
            <p:spPr>
              <a:xfrm>
                <a:off x="3066302" y="3807661"/>
                <a:ext cx="0" cy="178307"/>
              </a:xfrm>
              <a:prstGeom prst="line">
                <a:avLst/>
              </a:prstGeom>
            </p:spPr>
            <p:style>
              <a:lnRef idx="3">
                <a:schemeClr val="dk1"/>
              </a:lnRef>
              <a:fillRef idx="0">
                <a:schemeClr val="dk1"/>
              </a:fillRef>
              <a:effectRef idx="2">
                <a:schemeClr val="dk1"/>
              </a:effectRef>
              <a:fontRef idx="minor">
                <a:schemeClr val="tx1"/>
              </a:fontRef>
            </p:style>
          </p:cxnSp>
          <p:cxnSp>
            <p:nvCxnSpPr>
              <p:cNvPr id="32" name="Straight Connector 31"/>
              <p:cNvCxnSpPr/>
              <p:nvPr/>
            </p:nvCxnSpPr>
            <p:spPr>
              <a:xfrm>
                <a:off x="2574035" y="3814029"/>
                <a:ext cx="0" cy="82786"/>
              </a:xfrm>
              <a:prstGeom prst="line">
                <a:avLst/>
              </a:prstGeom>
            </p:spPr>
            <p:style>
              <a:lnRef idx="3">
                <a:schemeClr val="dk1"/>
              </a:lnRef>
              <a:fillRef idx="0">
                <a:schemeClr val="dk1"/>
              </a:fillRef>
              <a:effectRef idx="2">
                <a:schemeClr val="dk1"/>
              </a:effectRef>
              <a:fontRef idx="minor">
                <a:schemeClr val="tx1"/>
              </a:fontRef>
            </p:style>
          </p:cxnSp>
          <p:cxnSp>
            <p:nvCxnSpPr>
              <p:cNvPr id="33" name="Straight Connector 32"/>
              <p:cNvCxnSpPr/>
              <p:nvPr/>
            </p:nvCxnSpPr>
            <p:spPr>
              <a:xfrm>
                <a:off x="2702183" y="3814029"/>
                <a:ext cx="0" cy="82786"/>
              </a:xfrm>
              <a:prstGeom prst="line">
                <a:avLst/>
              </a:prstGeom>
            </p:spPr>
            <p:style>
              <a:lnRef idx="3">
                <a:schemeClr val="dk1"/>
              </a:lnRef>
              <a:fillRef idx="0">
                <a:schemeClr val="dk1"/>
              </a:fillRef>
              <a:effectRef idx="2">
                <a:schemeClr val="dk1"/>
              </a:effectRef>
              <a:fontRef idx="minor">
                <a:schemeClr val="tx1"/>
              </a:fontRef>
            </p:style>
          </p:cxnSp>
          <p:cxnSp>
            <p:nvCxnSpPr>
              <p:cNvPr id="34" name="Straight Connector 33"/>
              <p:cNvCxnSpPr/>
              <p:nvPr/>
            </p:nvCxnSpPr>
            <p:spPr>
              <a:xfrm>
                <a:off x="2828244" y="3814029"/>
                <a:ext cx="0" cy="82786"/>
              </a:xfrm>
              <a:prstGeom prst="line">
                <a:avLst/>
              </a:prstGeom>
            </p:spPr>
            <p:style>
              <a:lnRef idx="3">
                <a:schemeClr val="dk1"/>
              </a:lnRef>
              <a:fillRef idx="0">
                <a:schemeClr val="dk1"/>
              </a:fillRef>
              <a:effectRef idx="2">
                <a:schemeClr val="dk1"/>
              </a:effectRef>
              <a:fontRef idx="minor">
                <a:schemeClr val="tx1"/>
              </a:fontRef>
            </p:style>
          </p:cxnSp>
          <p:cxnSp>
            <p:nvCxnSpPr>
              <p:cNvPr id="35" name="Straight Connector 34"/>
              <p:cNvCxnSpPr/>
              <p:nvPr/>
            </p:nvCxnSpPr>
            <p:spPr>
              <a:xfrm>
                <a:off x="2949908" y="3814029"/>
                <a:ext cx="0" cy="82786"/>
              </a:xfrm>
              <a:prstGeom prst="line">
                <a:avLst/>
              </a:prstGeom>
            </p:spPr>
            <p:style>
              <a:lnRef idx="3">
                <a:schemeClr val="dk1"/>
              </a:lnRef>
              <a:fillRef idx="0">
                <a:schemeClr val="dk1"/>
              </a:fillRef>
              <a:effectRef idx="2">
                <a:schemeClr val="dk1"/>
              </a:effectRef>
              <a:fontRef idx="minor">
                <a:schemeClr val="tx1"/>
              </a:fontRef>
            </p:style>
          </p:cxnSp>
        </p:grpSp>
        <p:grpSp>
          <p:nvGrpSpPr>
            <p:cNvPr id="36" name="Group 35"/>
            <p:cNvGrpSpPr/>
            <p:nvPr/>
          </p:nvGrpSpPr>
          <p:grpSpPr>
            <a:xfrm>
              <a:off x="2950747" y="3964643"/>
              <a:ext cx="652921" cy="325725"/>
              <a:chOff x="2574035" y="3807661"/>
              <a:chExt cx="492267" cy="178307"/>
            </a:xfrm>
          </p:grpSpPr>
          <p:cxnSp>
            <p:nvCxnSpPr>
              <p:cNvPr id="37" name="Straight Connector 36"/>
              <p:cNvCxnSpPr/>
              <p:nvPr/>
            </p:nvCxnSpPr>
            <p:spPr>
              <a:xfrm>
                <a:off x="3066302" y="3807661"/>
                <a:ext cx="0" cy="178307"/>
              </a:xfrm>
              <a:prstGeom prst="line">
                <a:avLst/>
              </a:prstGeom>
            </p:spPr>
            <p:style>
              <a:lnRef idx="3">
                <a:schemeClr val="dk1"/>
              </a:lnRef>
              <a:fillRef idx="0">
                <a:schemeClr val="dk1"/>
              </a:fillRef>
              <a:effectRef idx="2">
                <a:schemeClr val="dk1"/>
              </a:effectRef>
              <a:fontRef idx="minor">
                <a:schemeClr val="tx1"/>
              </a:fontRef>
            </p:style>
          </p:cxnSp>
          <p:cxnSp>
            <p:nvCxnSpPr>
              <p:cNvPr id="38" name="Straight Connector 37"/>
              <p:cNvCxnSpPr/>
              <p:nvPr/>
            </p:nvCxnSpPr>
            <p:spPr>
              <a:xfrm>
                <a:off x="2574035" y="3814029"/>
                <a:ext cx="0" cy="82786"/>
              </a:xfrm>
              <a:prstGeom prst="line">
                <a:avLst/>
              </a:prstGeom>
            </p:spPr>
            <p:style>
              <a:lnRef idx="3">
                <a:schemeClr val="dk1"/>
              </a:lnRef>
              <a:fillRef idx="0">
                <a:schemeClr val="dk1"/>
              </a:fillRef>
              <a:effectRef idx="2">
                <a:schemeClr val="dk1"/>
              </a:effectRef>
              <a:fontRef idx="minor">
                <a:schemeClr val="tx1"/>
              </a:fontRef>
            </p:style>
          </p:cxnSp>
          <p:cxnSp>
            <p:nvCxnSpPr>
              <p:cNvPr id="39" name="Straight Connector 38"/>
              <p:cNvCxnSpPr/>
              <p:nvPr/>
            </p:nvCxnSpPr>
            <p:spPr>
              <a:xfrm>
                <a:off x="2702183" y="3814029"/>
                <a:ext cx="0" cy="82786"/>
              </a:xfrm>
              <a:prstGeom prst="line">
                <a:avLst/>
              </a:prstGeom>
            </p:spPr>
            <p:style>
              <a:lnRef idx="3">
                <a:schemeClr val="dk1"/>
              </a:lnRef>
              <a:fillRef idx="0">
                <a:schemeClr val="dk1"/>
              </a:fillRef>
              <a:effectRef idx="2">
                <a:schemeClr val="dk1"/>
              </a:effectRef>
              <a:fontRef idx="minor">
                <a:schemeClr val="tx1"/>
              </a:fontRef>
            </p:style>
          </p:cxnSp>
          <p:cxnSp>
            <p:nvCxnSpPr>
              <p:cNvPr id="40" name="Straight Connector 39"/>
              <p:cNvCxnSpPr/>
              <p:nvPr/>
            </p:nvCxnSpPr>
            <p:spPr>
              <a:xfrm>
                <a:off x="2828244" y="3814029"/>
                <a:ext cx="0" cy="82786"/>
              </a:xfrm>
              <a:prstGeom prst="line">
                <a:avLst/>
              </a:prstGeom>
            </p:spPr>
            <p:style>
              <a:lnRef idx="3">
                <a:schemeClr val="dk1"/>
              </a:lnRef>
              <a:fillRef idx="0">
                <a:schemeClr val="dk1"/>
              </a:fillRef>
              <a:effectRef idx="2">
                <a:schemeClr val="dk1"/>
              </a:effectRef>
              <a:fontRef idx="minor">
                <a:schemeClr val="tx1"/>
              </a:fontRef>
            </p:style>
          </p:cxnSp>
          <p:cxnSp>
            <p:nvCxnSpPr>
              <p:cNvPr id="41" name="Straight Connector 40"/>
              <p:cNvCxnSpPr/>
              <p:nvPr/>
            </p:nvCxnSpPr>
            <p:spPr>
              <a:xfrm>
                <a:off x="2949908" y="3814029"/>
                <a:ext cx="0" cy="82786"/>
              </a:xfrm>
              <a:prstGeom prst="line">
                <a:avLst/>
              </a:prstGeom>
            </p:spPr>
            <p:style>
              <a:lnRef idx="3">
                <a:schemeClr val="dk1"/>
              </a:lnRef>
              <a:fillRef idx="0">
                <a:schemeClr val="dk1"/>
              </a:fillRef>
              <a:effectRef idx="2">
                <a:schemeClr val="dk1"/>
              </a:effectRef>
              <a:fontRef idx="minor">
                <a:schemeClr val="tx1"/>
              </a:fontRef>
            </p:style>
          </p:cxnSp>
        </p:grpSp>
        <p:grpSp>
          <p:nvGrpSpPr>
            <p:cNvPr id="42" name="Group 41"/>
            <p:cNvGrpSpPr/>
            <p:nvPr/>
          </p:nvGrpSpPr>
          <p:grpSpPr>
            <a:xfrm>
              <a:off x="3774581" y="3965560"/>
              <a:ext cx="652921" cy="325725"/>
              <a:chOff x="2574035" y="3807661"/>
              <a:chExt cx="492267" cy="178307"/>
            </a:xfrm>
          </p:grpSpPr>
          <p:cxnSp>
            <p:nvCxnSpPr>
              <p:cNvPr id="43" name="Straight Connector 42"/>
              <p:cNvCxnSpPr/>
              <p:nvPr/>
            </p:nvCxnSpPr>
            <p:spPr>
              <a:xfrm>
                <a:off x="3066302" y="3807661"/>
                <a:ext cx="0" cy="178307"/>
              </a:xfrm>
              <a:prstGeom prst="line">
                <a:avLst/>
              </a:prstGeom>
            </p:spPr>
            <p:style>
              <a:lnRef idx="3">
                <a:schemeClr val="dk1"/>
              </a:lnRef>
              <a:fillRef idx="0">
                <a:schemeClr val="dk1"/>
              </a:fillRef>
              <a:effectRef idx="2">
                <a:schemeClr val="dk1"/>
              </a:effectRef>
              <a:fontRef idx="minor">
                <a:schemeClr val="tx1"/>
              </a:fontRef>
            </p:style>
          </p:cxnSp>
          <p:cxnSp>
            <p:nvCxnSpPr>
              <p:cNvPr id="44" name="Straight Connector 43"/>
              <p:cNvCxnSpPr/>
              <p:nvPr/>
            </p:nvCxnSpPr>
            <p:spPr>
              <a:xfrm>
                <a:off x="2574035" y="3814029"/>
                <a:ext cx="0" cy="82786"/>
              </a:xfrm>
              <a:prstGeom prst="line">
                <a:avLst/>
              </a:prstGeom>
            </p:spPr>
            <p:style>
              <a:lnRef idx="3">
                <a:schemeClr val="dk1"/>
              </a:lnRef>
              <a:fillRef idx="0">
                <a:schemeClr val="dk1"/>
              </a:fillRef>
              <a:effectRef idx="2">
                <a:schemeClr val="dk1"/>
              </a:effectRef>
              <a:fontRef idx="minor">
                <a:schemeClr val="tx1"/>
              </a:fontRef>
            </p:style>
          </p:cxnSp>
          <p:cxnSp>
            <p:nvCxnSpPr>
              <p:cNvPr id="45" name="Straight Connector 44"/>
              <p:cNvCxnSpPr/>
              <p:nvPr/>
            </p:nvCxnSpPr>
            <p:spPr>
              <a:xfrm>
                <a:off x="2702183" y="3814029"/>
                <a:ext cx="0" cy="82786"/>
              </a:xfrm>
              <a:prstGeom prst="line">
                <a:avLst/>
              </a:prstGeom>
            </p:spPr>
            <p:style>
              <a:lnRef idx="3">
                <a:schemeClr val="dk1"/>
              </a:lnRef>
              <a:fillRef idx="0">
                <a:schemeClr val="dk1"/>
              </a:fillRef>
              <a:effectRef idx="2">
                <a:schemeClr val="dk1"/>
              </a:effectRef>
              <a:fontRef idx="minor">
                <a:schemeClr val="tx1"/>
              </a:fontRef>
            </p:style>
          </p:cxnSp>
          <p:cxnSp>
            <p:nvCxnSpPr>
              <p:cNvPr id="46" name="Straight Connector 45"/>
              <p:cNvCxnSpPr/>
              <p:nvPr/>
            </p:nvCxnSpPr>
            <p:spPr>
              <a:xfrm>
                <a:off x="2828244" y="3814029"/>
                <a:ext cx="0" cy="82786"/>
              </a:xfrm>
              <a:prstGeom prst="line">
                <a:avLst/>
              </a:prstGeom>
            </p:spPr>
            <p:style>
              <a:lnRef idx="3">
                <a:schemeClr val="dk1"/>
              </a:lnRef>
              <a:fillRef idx="0">
                <a:schemeClr val="dk1"/>
              </a:fillRef>
              <a:effectRef idx="2">
                <a:schemeClr val="dk1"/>
              </a:effectRef>
              <a:fontRef idx="minor">
                <a:schemeClr val="tx1"/>
              </a:fontRef>
            </p:style>
          </p:cxnSp>
          <p:cxnSp>
            <p:nvCxnSpPr>
              <p:cNvPr id="47" name="Straight Connector 46"/>
              <p:cNvCxnSpPr/>
              <p:nvPr/>
            </p:nvCxnSpPr>
            <p:spPr>
              <a:xfrm>
                <a:off x="2949908" y="3814029"/>
                <a:ext cx="0" cy="82786"/>
              </a:xfrm>
              <a:prstGeom prst="line">
                <a:avLst/>
              </a:prstGeom>
            </p:spPr>
            <p:style>
              <a:lnRef idx="3">
                <a:schemeClr val="dk1"/>
              </a:lnRef>
              <a:fillRef idx="0">
                <a:schemeClr val="dk1"/>
              </a:fillRef>
              <a:effectRef idx="2">
                <a:schemeClr val="dk1"/>
              </a:effectRef>
              <a:fontRef idx="minor">
                <a:schemeClr val="tx1"/>
              </a:fontRef>
            </p:style>
          </p:cxnSp>
        </p:grpSp>
        <p:grpSp>
          <p:nvGrpSpPr>
            <p:cNvPr id="48" name="Group 47"/>
            <p:cNvGrpSpPr/>
            <p:nvPr/>
          </p:nvGrpSpPr>
          <p:grpSpPr>
            <a:xfrm>
              <a:off x="4598416" y="3966477"/>
              <a:ext cx="652921" cy="325725"/>
              <a:chOff x="2574035" y="3807661"/>
              <a:chExt cx="492267" cy="178307"/>
            </a:xfrm>
          </p:grpSpPr>
          <p:cxnSp>
            <p:nvCxnSpPr>
              <p:cNvPr id="49" name="Straight Connector 48"/>
              <p:cNvCxnSpPr/>
              <p:nvPr/>
            </p:nvCxnSpPr>
            <p:spPr>
              <a:xfrm>
                <a:off x="3066302" y="3807661"/>
                <a:ext cx="0" cy="178307"/>
              </a:xfrm>
              <a:prstGeom prst="line">
                <a:avLst/>
              </a:prstGeom>
            </p:spPr>
            <p:style>
              <a:lnRef idx="3">
                <a:schemeClr val="dk1"/>
              </a:lnRef>
              <a:fillRef idx="0">
                <a:schemeClr val="dk1"/>
              </a:fillRef>
              <a:effectRef idx="2">
                <a:schemeClr val="dk1"/>
              </a:effectRef>
              <a:fontRef idx="minor">
                <a:schemeClr val="tx1"/>
              </a:fontRef>
            </p:style>
          </p:cxnSp>
          <p:cxnSp>
            <p:nvCxnSpPr>
              <p:cNvPr id="50" name="Straight Connector 49"/>
              <p:cNvCxnSpPr/>
              <p:nvPr/>
            </p:nvCxnSpPr>
            <p:spPr>
              <a:xfrm>
                <a:off x="2574035" y="3814029"/>
                <a:ext cx="0" cy="82786"/>
              </a:xfrm>
              <a:prstGeom prst="line">
                <a:avLst/>
              </a:prstGeom>
            </p:spPr>
            <p:style>
              <a:lnRef idx="3">
                <a:schemeClr val="dk1"/>
              </a:lnRef>
              <a:fillRef idx="0">
                <a:schemeClr val="dk1"/>
              </a:fillRef>
              <a:effectRef idx="2">
                <a:schemeClr val="dk1"/>
              </a:effectRef>
              <a:fontRef idx="minor">
                <a:schemeClr val="tx1"/>
              </a:fontRef>
            </p:style>
          </p:cxnSp>
          <p:cxnSp>
            <p:nvCxnSpPr>
              <p:cNvPr id="51" name="Straight Connector 50"/>
              <p:cNvCxnSpPr/>
              <p:nvPr/>
            </p:nvCxnSpPr>
            <p:spPr>
              <a:xfrm>
                <a:off x="2702183" y="3814029"/>
                <a:ext cx="0" cy="82786"/>
              </a:xfrm>
              <a:prstGeom prst="line">
                <a:avLst/>
              </a:prstGeom>
            </p:spPr>
            <p:style>
              <a:lnRef idx="3">
                <a:schemeClr val="dk1"/>
              </a:lnRef>
              <a:fillRef idx="0">
                <a:schemeClr val="dk1"/>
              </a:fillRef>
              <a:effectRef idx="2">
                <a:schemeClr val="dk1"/>
              </a:effectRef>
              <a:fontRef idx="minor">
                <a:schemeClr val="tx1"/>
              </a:fontRef>
            </p:style>
          </p:cxnSp>
          <p:cxnSp>
            <p:nvCxnSpPr>
              <p:cNvPr id="52" name="Straight Connector 51"/>
              <p:cNvCxnSpPr/>
              <p:nvPr/>
            </p:nvCxnSpPr>
            <p:spPr>
              <a:xfrm>
                <a:off x="2828244" y="3814029"/>
                <a:ext cx="0" cy="82786"/>
              </a:xfrm>
              <a:prstGeom prst="line">
                <a:avLst/>
              </a:prstGeom>
            </p:spPr>
            <p:style>
              <a:lnRef idx="3">
                <a:schemeClr val="dk1"/>
              </a:lnRef>
              <a:fillRef idx="0">
                <a:schemeClr val="dk1"/>
              </a:fillRef>
              <a:effectRef idx="2">
                <a:schemeClr val="dk1"/>
              </a:effectRef>
              <a:fontRef idx="minor">
                <a:schemeClr val="tx1"/>
              </a:fontRef>
            </p:style>
          </p:cxnSp>
          <p:cxnSp>
            <p:nvCxnSpPr>
              <p:cNvPr id="53" name="Straight Connector 52"/>
              <p:cNvCxnSpPr/>
              <p:nvPr/>
            </p:nvCxnSpPr>
            <p:spPr>
              <a:xfrm>
                <a:off x="2949908" y="3814029"/>
                <a:ext cx="0" cy="82786"/>
              </a:xfrm>
              <a:prstGeom prst="line">
                <a:avLst/>
              </a:prstGeom>
            </p:spPr>
            <p:style>
              <a:lnRef idx="3">
                <a:schemeClr val="dk1"/>
              </a:lnRef>
              <a:fillRef idx="0">
                <a:schemeClr val="dk1"/>
              </a:fillRef>
              <a:effectRef idx="2">
                <a:schemeClr val="dk1"/>
              </a:effectRef>
              <a:fontRef idx="minor">
                <a:schemeClr val="tx1"/>
              </a:fontRef>
            </p:style>
          </p:cxnSp>
        </p:grpSp>
        <p:grpSp>
          <p:nvGrpSpPr>
            <p:cNvPr id="54" name="Group 53"/>
            <p:cNvGrpSpPr/>
            <p:nvPr/>
          </p:nvGrpSpPr>
          <p:grpSpPr>
            <a:xfrm>
              <a:off x="5422251" y="3967394"/>
              <a:ext cx="652921" cy="325725"/>
              <a:chOff x="2574035" y="3807661"/>
              <a:chExt cx="492267" cy="178307"/>
            </a:xfrm>
          </p:grpSpPr>
          <p:cxnSp>
            <p:nvCxnSpPr>
              <p:cNvPr id="55" name="Straight Connector 54"/>
              <p:cNvCxnSpPr/>
              <p:nvPr/>
            </p:nvCxnSpPr>
            <p:spPr>
              <a:xfrm>
                <a:off x="3066302" y="3807661"/>
                <a:ext cx="0" cy="178307"/>
              </a:xfrm>
              <a:prstGeom prst="line">
                <a:avLst/>
              </a:prstGeom>
            </p:spPr>
            <p:style>
              <a:lnRef idx="3">
                <a:schemeClr val="dk1"/>
              </a:lnRef>
              <a:fillRef idx="0">
                <a:schemeClr val="dk1"/>
              </a:fillRef>
              <a:effectRef idx="2">
                <a:schemeClr val="dk1"/>
              </a:effectRef>
              <a:fontRef idx="minor">
                <a:schemeClr val="tx1"/>
              </a:fontRef>
            </p:style>
          </p:cxnSp>
          <p:cxnSp>
            <p:nvCxnSpPr>
              <p:cNvPr id="56" name="Straight Connector 55"/>
              <p:cNvCxnSpPr/>
              <p:nvPr/>
            </p:nvCxnSpPr>
            <p:spPr>
              <a:xfrm>
                <a:off x="2574035" y="3814029"/>
                <a:ext cx="0" cy="82786"/>
              </a:xfrm>
              <a:prstGeom prst="line">
                <a:avLst/>
              </a:prstGeom>
            </p:spPr>
            <p:style>
              <a:lnRef idx="3">
                <a:schemeClr val="dk1"/>
              </a:lnRef>
              <a:fillRef idx="0">
                <a:schemeClr val="dk1"/>
              </a:fillRef>
              <a:effectRef idx="2">
                <a:schemeClr val="dk1"/>
              </a:effectRef>
              <a:fontRef idx="minor">
                <a:schemeClr val="tx1"/>
              </a:fontRef>
            </p:style>
          </p:cxnSp>
          <p:cxnSp>
            <p:nvCxnSpPr>
              <p:cNvPr id="57" name="Straight Connector 56"/>
              <p:cNvCxnSpPr/>
              <p:nvPr/>
            </p:nvCxnSpPr>
            <p:spPr>
              <a:xfrm>
                <a:off x="2702183" y="3814029"/>
                <a:ext cx="0" cy="82786"/>
              </a:xfrm>
              <a:prstGeom prst="line">
                <a:avLst/>
              </a:prstGeom>
            </p:spPr>
            <p:style>
              <a:lnRef idx="3">
                <a:schemeClr val="dk1"/>
              </a:lnRef>
              <a:fillRef idx="0">
                <a:schemeClr val="dk1"/>
              </a:fillRef>
              <a:effectRef idx="2">
                <a:schemeClr val="dk1"/>
              </a:effectRef>
              <a:fontRef idx="minor">
                <a:schemeClr val="tx1"/>
              </a:fontRef>
            </p:style>
          </p:cxnSp>
          <p:cxnSp>
            <p:nvCxnSpPr>
              <p:cNvPr id="58" name="Straight Connector 57"/>
              <p:cNvCxnSpPr/>
              <p:nvPr/>
            </p:nvCxnSpPr>
            <p:spPr>
              <a:xfrm>
                <a:off x="2828244" y="3814029"/>
                <a:ext cx="0" cy="82786"/>
              </a:xfrm>
              <a:prstGeom prst="line">
                <a:avLst/>
              </a:prstGeom>
            </p:spPr>
            <p:style>
              <a:lnRef idx="3">
                <a:schemeClr val="dk1"/>
              </a:lnRef>
              <a:fillRef idx="0">
                <a:schemeClr val="dk1"/>
              </a:fillRef>
              <a:effectRef idx="2">
                <a:schemeClr val="dk1"/>
              </a:effectRef>
              <a:fontRef idx="minor">
                <a:schemeClr val="tx1"/>
              </a:fontRef>
            </p:style>
          </p:cxnSp>
          <p:cxnSp>
            <p:nvCxnSpPr>
              <p:cNvPr id="59" name="Straight Connector 58"/>
              <p:cNvCxnSpPr/>
              <p:nvPr/>
            </p:nvCxnSpPr>
            <p:spPr>
              <a:xfrm>
                <a:off x="2949908" y="3814029"/>
                <a:ext cx="0" cy="82786"/>
              </a:xfrm>
              <a:prstGeom prst="line">
                <a:avLst/>
              </a:prstGeom>
            </p:spPr>
            <p:style>
              <a:lnRef idx="3">
                <a:schemeClr val="dk1"/>
              </a:lnRef>
              <a:fillRef idx="0">
                <a:schemeClr val="dk1"/>
              </a:fillRef>
              <a:effectRef idx="2">
                <a:schemeClr val="dk1"/>
              </a:effectRef>
              <a:fontRef idx="minor">
                <a:schemeClr val="tx1"/>
              </a:fontRef>
            </p:style>
          </p:cxnSp>
        </p:grpSp>
        <p:grpSp>
          <p:nvGrpSpPr>
            <p:cNvPr id="60" name="Group 59"/>
            <p:cNvGrpSpPr/>
            <p:nvPr/>
          </p:nvGrpSpPr>
          <p:grpSpPr>
            <a:xfrm>
              <a:off x="6246086" y="3968311"/>
              <a:ext cx="652921" cy="325725"/>
              <a:chOff x="2574035" y="3807661"/>
              <a:chExt cx="492267" cy="178307"/>
            </a:xfrm>
          </p:grpSpPr>
          <p:cxnSp>
            <p:nvCxnSpPr>
              <p:cNvPr id="61" name="Straight Connector 60"/>
              <p:cNvCxnSpPr/>
              <p:nvPr/>
            </p:nvCxnSpPr>
            <p:spPr>
              <a:xfrm>
                <a:off x="3066302" y="3807661"/>
                <a:ext cx="0" cy="178307"/>
              </a:xfrm>
              <a:prstGeom prst="line">
                <a:avLst/>
              </a:prstGeom>
            </p:spPr>
            <p:style>
              <a:lnRef idx="3">
                <a:schemeClr val="dk1"/>
              </a:lnRef>
              <a:fillRef idx="0">
                <a:schemeClr val="dk1"/>
              </a:fillRef>
              <a:effectRef idx="2">
                <a:schemeClr val="dk1"/>
              </a:effectRef>
              <a:fontRef idx="minor">
                <a:schemeClr val="tx1"/>
              </a:fontRef>
            </p:style>
          </p:cxnSp>
          <p:cxnSp>
            <p:nvCxnSpPr>
              <p:cNvPr id="62" name="Straight Connector 61"/>
              <p:cNvCxnSpPr/>
              <p:nvPr/>
            </p:nvCxnSpPr>
            <p:spPr>
              <a:xfrm>
                <a:off x="2574035" y="3814029"/>
                <a:ext cx="0" cy="82786"/>
              </a:xfrm>
              <a:prstGeom prst="line">
                <a:avLst/>
              </a:prstGeom>
            </p:spPr>
            <p:style>
              <a:lnRef idx="3">
                <a:schemeClr val="dk1"/>
              </a:lnRef>
              <a:fillRef idx="0">
                <a:schemeClr val="dk1"/>
              </a:fillRef>
              <a:effectRef idx="2">
                <a:schemeClr val="dk1"/>
              </a:effectRef>
              <a:fontRef idx="minor">
                <a:schemeClr val="tx1"/>
              </a:fontRef>
            </p:style>
          </p:cxnSp>
          <p:cxnSp>
            <p:nvCxnSpPr>
              <p:cNvPr id="63" name="Straight Connector 62"/>
              <p:cNvCxnSpPr/>
              <p:nvPr/>
            </p:nvCxnSpPr>
            <p:spPr>
              <a:xfrm>
                <a:off x="2702183" y="3814029"/>
                <a:ext cx="0" cy="82786"/>
              </a:xfrm>
              <a:prstGeom prst="line">
                <a:avLst/>
              </a:prstGeom>
            </p:spPr>
            <p:style>
              <a:lnRef idx="3">
                <a:schemeClr val="dk1"/>
              </a:lnRef>
              <a:fillRef idx="0">
                <a:schemeClr val="dk1"/>
              </a:fillRef>
              <a:effectRef idx="2">
                <a:schemeClr val="dk1"/>
              </a:effectRef>
              <a:fontRef idx="minor">
                <a:schemeClr val="tx1"/>
              </a:fontRef>
            </p:style>
          </p:cxnSp>
          <p:cxnSp>
            <p:nvCxnSpPr>
              <p:cNvPr id="64" name="Straight Connector 63"/>
              <p:cNvCxnSpPr/>
              <p:nvPr/>
            </p:nvCxnSpPr>
            <p:spPr>
              <a:xfrm>
                <a:off x="2828244" y="3814029"/>
                <a:ext cx="0" cy="82786"/>
              </a:xfrm>
              <a:prstGeom prst="line">
                <a:avLst/>
              </a:prstGeom>
            </p:spPr>
            <p:style>
              <a:lnRef idx="3">
                <a:schemeClr val="dk1"/>
              </a:lnRef>
              <a:fillRef idx="0">
                <a:schemeClr val="dk1"/>
              </a:fillRef>
              <a:effectRef idx="2">
                <a:schemeClr val="dk1"/>
              </a:effectRef>
              <a:fontRef idx="minor">
                <a:schemeClr val="tx1"/>
              </a:fontRef>
            </p:style>
          </p:cxnSp>
          <p:cxnSp>
            <p:nvCxnSpPr>
              <p:cNvPr id="65" name="Straight Connector 64"/>
              <p:cNvCxnSpPr/>
              <p:nvPr/>
            </p:nvCxnSpPr>
            <p:spPr>
              <a:xfrm>
                <a:off x="2949908" y="3814029"/>
                <a:ext cx="0" cy="82786"/>
              </a:xfrm>
              <a:prstGeom prst="line">
                <a:avLst/>
              </a:prstGeom>
            </p:spPr>
            <p:style>
              <a:lnRef idx="3">
                <a:schemeClr val="dk1"/>
              </a:lnRef>
              <a:fillRef idx="0">
                <a:schemeClr val="dk1"/>
              </a:fillRef>
              <a:effectRef idx="2">
                <a:schemeClr val="dk1"/>
              </a:effectRef>
              <a:fontRef idx="minor">
                <a:schemeClr val="tx1"/>
              </a:fontRef>
            </p:style>
          </p:cxnSp>
        </p:grpSp>
        <p:grpSp>
          <p:nvGrpSpPr>
            <p:cNvPr id="66" name="Group 65"/>
            <p:cNvGrpSpPr/>
            <p:nvPr/>
          </p:nvGrpSpPr>
          <p:grpSpPr>
            <a:xfrm>
              <a:off x="7069921" y="3969228"/>
              <a:ext cx="652921" cy="325725"/>
              <a:chOff x="2574035" y="3807661"/>
              <a:chExt cx="492267" cy="178307"/>
            </a:xfrm>
          </p:grpSpPr>
          <p:cxnSp>
            <p:nvCxnSpPr>
              <p:cNvPr id="67" name="Straight Connector 66"/>
              <p:cNvCxnSpPr/>
              <p:nvPr/>
            </p:nvCxnSpPr>
            <p:spPr>
              <a:xfrm>
                <a:off x="3066302" y="3807661"/>
                <a:ext cx="0" cy="178307"/>
              </a:xfrm>
              <a:prstGeom prst="line">
                <a:avLst/>
              </a:prstGeom>
            </p:spPr>
            <p:style>
              <a:lnRef idx="3">
                <a:schemeClr val="dk1"/>
              </a:lnRef>
              <a:fillRef idx="0">
                <a:schemeClr val="dk1"/>
              </a:fillRef>
              <a:effectRef idx="2">
                <a:schemeClr val="dk1"/>
              </a:effectRef>
              <a:fontRef idx="minor">
                <a:schemeClr val="tx1"/>
              </a:fontRef>
            </p:style>
          </p:cxnSp>
          <p:cxnSp>
            <p:nvCxnSpPr>
              <p:cNvPr id="68" name="Straight Connector 67"/>
              <p:cNvCxnSpPr/>
              <p:nvPr/>
            </p:nvCxnSpPr>
            <p:spPr>
              <a:xfrm>
                <a:off x="2574035" y="3814029"/>
                <a:ext cx="0" cy="82786"/>
              </a:xfrm>
              <a:prstGeom prst="line">
                <a:avLst/>
              </a:prstGeom>
            </p:spPr>
            <p:style>
              <a:lnRef idx="3">
                <a:schemeClr val="dk1"/>
              </a:lnRef>
              <a:fillRef idx="0">
                <a:schemeClr val="dk1"/>
              </a:fillRef>
              <a:effectRef idx="2">
                <a:schemeClr val="dk1"/>
              </a:effectRef>
              <a:fontRef idx="minor">
                <a:schemeClr val="tx1"/>
              </a:fontRef>
            </p:style>
          </p:cxnSp>
          <p:cxnSp>
            <p:nvCxnSpPr>
              <p:cNvPr id="69" name="Straight Connector 68"/>
              <p:cNvCxnSpPr/>
              <p:nvPr/>
            </p:nvCxnSpPr>
            <p:spPr>
              <a:xfrm>
                <a:off x="2702183" y="3814029"/>
                <a:ext cx="0" cy="82786"/>
              </a:xfrm>
              <a:prstGeom prst="line">
                <a:avLst/>
              </a:prstGeom>
            </p:spPr>
            <p:style>
              <a:lnRef idx="3">
                <a:schemeClr val="dk1"/>
              </a:lnRef>
              <a:fillRef idx="0">
                <a:schemeClr val="dk1"/>
              </a:fillRef>
              <a:effectRef idx="2">
                <a:schemeClr val="dk1"/>
              </a:effectRef>
              <a:fontRef idx="minor">
                <a:schemeClr val="tx1"/>
              </a:fontRef>
            </p:style>
          </p:cxnSp>
          <p:cxnSp>
            <p:nvCxnSpPr>
              <p:cNvPr id="70" name="Straight Connector 69"/>
              <p:cNvCxnSpPr/>
              <p:nvPr/>
            </p:nvCxnSpPr>
            <p:spPr>
              <a:xfrm>
                <a:off x="2828244" y="3814029"/>
                <a:ext cx="0" cy="82786"/>
              </a:xfrm>
              <a:prstGeom prst="line">
                <a:avLst/>
              </a:prstGeom>
            </p:spPr>
            <p:style>
              <a:lnRef idx="3">
                <a:schemeClr val="dk1"/>
              </a:lnRef>
              <a:fillRef idx="0">
                <a:schemeClr val="dk1"/>
              </a:fillRef>
              <a:effectRef idx="2">
                <a:schemeClr val="dk1"/>
              </a:effectRef>
              <a:fontRef idx="minor">
                <a:schemeClr val="tx1"/>
              </a:fontRef>
            </p:style>
          </p:cxnSp>
          <p:cxnSp>
            <p:nvCxnSpPr>
              <p:cNvPr id="71" name="Straight Connector 70"/>
              <p:cNvCxnSpPr/>
              <p:nvPr/>
            </p:nvCxnSpPr>
            <p:spPr>
              <a:xfrm>
                <a:off x="2949908" y="3814029"/>
                <a:ext cx="0" cy="82786"/>
              </a:xfrm>
              <a:prstGeom prst="line">
                <a:avLst/>
              </a:prstGeom>
            </p:spPr>
            <p:style>
              <a:lnRef idx="3">
                <a:schemeClr val="dk1"/>
              </a:lnRef>
              <a:fillRef idx="0">
                <a:schemeClr val="dk1"/>
              </a:fillRef>
              <a:effectRef idx="2">
                <a:schemeClr val="dk1"/>
              </a:effectRef>
              <a:fontRef idx="minor">
                <a:schemeClr val="tx1"/>
              </a:fontRef>
            </p:style>
          </p:cxnSp>
        </p:grpSp>
        <p:grpSp>
          <p:nvGrpSpPr>
            <p:cNvPr id="72" name="Group 71"/>
            <p:cNvGrpSpPr/>
            <p:nvPr/>
          </p:nvGrpSpPr>
          <p:grpSpPr>
            <a:xfrm>
              <a:off x="7893755" y="3970145"/>
              <a:ext cx="652921" cy="325725"/>
              <a:chOff x="2574035" y="3807661"/>
              <a:chExt cx="492267" cy="178307"/>
            </a:xfrm>
          </p:grpSpPr>
          <p:cxnSp>
            <p:nvCxnSpPr>
              <p:cNvPr id="73" name="Straight Connector 72"/>
              <p:cNvCxnSpPr/>
              <p:nvPr/>
            </p:nvCxnSpPr>
            <p:spPr>
              <a:xfrm>
                <a:off x="3066302" y="3807661"/>
                <a:ext cx="0" cy="178307"/>
              </a:xfrm>
              <a:prstGeom prst="line">
                <a:avLst/>
              </a:prstGeom>
            </p:spPr>
            <p:style>
              <a:lnRef idx="3">
                <a:schemeClr val="dk1"/>
              </a:lnRef>
              <a:fillRef idx="0">
                <a:schemeClr val="dk1"/>
              </a:fillRef>
              <a:effectRef idx="2">
                <a:schemeClr val="dk1"/>
              </a:effectRef>
              <a:fontRef idx="minor">
                <a:schemeClr val="tx1"/>
              </a:fontRef>
            </p:style>
          </p:cxnSp>
          <p:cxnSp>
            <p:nvCxnSpPr>
              <p:cNvPr id="74" name="Straight Connector 73"/>
              <p:cNvCxnSpPr/>
              <p:nvPr/>
            </p:nvCxnSpPr>
            <p:spPr>
              <a:xfrm>
                <a:off x="2574035" y="3814029"/>
                <a:ext cx="0" cy="82786"/>
              </a:xfrm>
              <a:prstGeom prst="line">
                <a:avLst/>
              </a:prstGeom>
            </p:spPr>
            <p:style>
              <a:lnRef idx="3">
                <a:schemeClr val="dk1"/>
              </a:lnRef>
              <a:fillRef idx="0">
                <a:schemeClr val="dk1"/>
              </a:fillRef>
              <a:effectRef idx="2">
                <a:schemeClr val="dk1"/>
              </a:effectRef>
              <a:fontRef idx="minor">
                <a:schemeClr val="tx1"/>
              </a:fontRef>
            </p:style>
          </p:cxnSp>
          <p:cxnSp>
            <p:nvCxnSpPr>
              <p:cNvPr id="75" name="Straight Connector 74"/>
              <p:cNvCxnSpPr/>
              <p:nvPr/>
            </p:nvCxnSpPr>
            <p:spPr>
              <a:xfrm>
                <a:off x="2702183" y="3814029"/>
                <a:ext cx="0" cy="82786"/>
              </a:xfrm>
              <a:prstGeom prst="line">
                <a:avLst/>
              </a:prstGeom>
            </p:spPr>
            <p:style>
              <a:lnRef idx="3">
                <a:schemeClr val="dk1"/>
              </a:lnRef>
              <a:fillRef idx="0">
                <a:schemeClr val="dk1"/>
              </a:fillRef>
              <a:effectRef idx="2">
                <a:schemeClr val="dk1"/>
              </a:effectRef>
              <a:fontRef idx="minor">
                <a:schemeClr val="tx1"/>
              </a:fontRef>
            </p:style>
          </p:cxnSp>
          <p:cxnSp>
            <p:nvCxnSpPr>
              <p:cNvPr id="76" name="Straight Connector 75"/>
              <p:cNvCxnSpPr/>
              <p:nvPr/>
            </p:nvCxnSpPr>
            <p:spPr>
              <a:xfrm>
                <a:off x="2828244" y="3814029"/>
                <a:ext cx="0" cy="82786"/>
              </a:xfrm>
              <a:prstGeom prst="line">
                <a:avLst/>
              </a:prstGeom>
            </p:spPr>
            <p:style>
              <a:lnRef idx="3">
                <a:schemeClr val="dk1"/>
              </a:lnRef>
              <a:fillRef idx="0">
                <a:schemeClr val="dk1"/>
              </a:fillRef>
              <a:effectRef idx="2">
                <a:schemeClr val="dk1"/>
              </a:effectRef>
              <a:fontRef idx="minor">
                <a:schemeClr val="tx1"/>
              </a:fontRef>
            </p:style>
          </p:cxnSp>
          <p:cxnSp>
            <p:nvCxnSpPr>
              <p:cNvPr id="77" name="Straight Connector 76"/>
              <p:cNvCxnSpPr/>
              <p:nvPr/>
            </p:nvCxnSpPr>
            <p:spPr>
              <a:xfrm>
                <a:off x="2949908" y="3814029"/>
                <a:ext cx="0" cy="82786"/>
              </a:xfrm>
              <a:prstGeom prst="line">
                <a:avLst/>
              </a:prstGeom>
            </p:spPr>
            <p:style>
              <a:lnRef idx="3">
                <a:schemeClr val="dk1"/>
              </a:lnRef>
              <a:fillRef idx="0">
                <a:schemeClr val="dk1"/>
              </a:fillRef>
              <a:effectRef idx="2">
                <a:schemeClr val="dk1"/>
              </a:effectRef>
              <a:fontRef idx="minor">
                <a:schemeClr val="tx1"/>
              </a:fontRef>
            </p:style>
          </p:cxnSp>
        </p:grpSp>
        <p:grpSp>
          <p:nvGrpSpPr>
            <p:cNvPr id="78" name="Group 77"/>
            <p:cNvGrpSpPr/>
            <p:nvPr/>
          </p:nvGrpSpPr>
          <p:grpSpPr>
            <a:xfrm>
              <a:off x="8717590" y="3971062"/>
              <a:ext cx="652921" cy="325725"/>
              <a:chOff x="2574035" y="3807661"/>
              <a:chExt cx="492267" cy="178307"/>
            </a:xfrm>
          </p:grpSpPr>
          <p:cxnSp>
            <p:nvCxnSpPr>
              <p:cNvPr id="79" name="Straight Connector 78"/>
              <p:cNvCxnSpPr/>
              <p:nvPr/>
            </p:nvCxnSpPr>
            <p:spPr>
              <a:xfrm>
                <a:off x="3066302" y="3807661"/>
                <a:ext cx="0" cy="178307"/>
              </a:xfrm>
              <a:prstGeom prst="line">
                <a:avLst/>
              </a:prstGeom>
            </p:spPr>
            <p:style>
              <a:lnRef idx="3">
                <a:schemeClr val="dk1"/>
              </a:lnRef>
              <a:fillRef idx="0">
                <a:schemeClr val="dk1"/>
              </a:fillRef>
              <a:effectRef idx="2">
                <a:schemeClr val="dk1"/>
              </a:effectRef>
              <a:fontRef idx="minor">
                <a:schemeClr val="tx1"/>
              </a:fontRef>
            </p:style>
          </p:cxnSp>
          <p:cxnSp>
            <p:nvCxnSpPr>
              <p:cNvPr id="80" name="Straight Connector 79"/>
              <p:cNvCxnSpPr/>
              <p:nvPr/>
            </p:nvCxnSpPr>
            <p:spPr>
              <a:xfrm>
                <a:off x="2574035" y="3814029"/>
                <a:ext cx="0" cy="82786"/>
              </a:xfrm>
              <a:prstGeom prst="line">
                <a:avLst/>
              </a:prstGeom>
            </p:spPr>
            <p:style>
              <a:lnRef idx="3">
                <a:schemeClr val="dk1"/>
              </a:lnRef>
              <a:fillRef idx="0">
                <a:schemeClr val="dk1"/>
              </a:fillRef>
              <a:effectRef idx="2">
                <a:schemeClr val="dk1"/>
              </a:effectRef>
              <a:fontRef idx="minor">
                <a:schemeClr val="tx1"/>
              </a:fontRef>
            </p:style>
          </p:cxnSp>
          <p:cxnSp>
            <p:nvCxnSpPr>
              <p:cNvPr id="81" name="Straight Connector 80"/>
              <p:cNvCxnSpPr/>
              <p:nvPr/>
            </p:nvCxnSpPr>
            <p:spPr>
              <a:xfrm>
                <a:off x="2702183" y="3814029"/>
                <a:ext cx="0" cy="82786"/>
              </a:xfrm>
              <a:prstGeom prst="line">
                <a:avLst/>
              </a:prstGeom>
            </p:spPr>
            <p:style>
              <a:lnRef idx="3">
                <a:schemeClr val="dk1"/>
              </a:lnRef>
              <a:fillRef idx="0">
                <a:schemeClr val="dk1"/>
              </a:fillRef>
              <a:effectRef idx="2">
                <a:schemeClr val="dk1"/>
              </a:effectRef>
              <a:fontRef idx="minor">
                <a:schemeClr val="tx1"/>
              </a:fontRef>
            </p:style>
          </p:cxnSp>
          <p:cxnSp>
            <p:nvCxnSpPr>
              <p:cNvPr id="82" name="Straight Connector 81"/>
              <p:cNvCxnSpPr/>
              <p:nvPr/>
            </p:nvCxnSpPr>
            <p:spPr>
              <a:xfrm>
                <a:off x="2828244" y="3814029"/>
                <a:ext cx="0" cy="82786"/>
              </a:xfrm>
              <a:prstGeom prst="line">
                <a:avLst/>
              </a:prstGeom>
            </p:spPr>
            <p:style>
              <a:lnRef idx="3">
                <a:schemeClr val="dk1"/>
              </a:lnRef>
              <a:fillRef idx="0">
                <a:schemeClr val="dk1"/>
              </a:fillRef>
              <a:effectRef idx="2">
                <a:schemeClr val="dk1"/>
              </a:effectRef>
              <a:fontRef idx="minor">
                <a:schemeClr val="tx1"/>
              </a:fontRef>
            </p:style>
          </p:cxnSp>
          <p:cxnSp>
            <p:nvCxnSpPr>
              <p:cNvPr id="83" name="Straight Connector 82"/>
              <p:cNvCxnSpPr/>
              <p:nvPr/>
            </p:nvCxnSpPr>
            <p:spPr>
              <a:xfrm>
                <a:off x="2949908" y="3814029"/>
                <a:ext cx="0" cy="82786"/>
              </a:xfrm>
              <a:prstGeom prst="line">
                <a:avLst/>
              </a:prstGeom>
            </p:spPr>
            <p:style>
              <a:lnRef idx="3">
                <a:schemeClr val="dk1"/>
              </a:lnRef>
              <a:fillRef idx="0">
                <a:schemeClr val="dk1"/>
              </a:fillRef>
              <a:effectRef idx="2">
                <a:schemeClr val="dk1"/>
              </a:effectRef>
              <a:fontRef idx="minor">
                <a:schemeClr val="tx1"/>
              </a:fontRef>
            </p:style>
          </p:cxnSp>
        </p:grpSp>
        <p:grpSp>
          <p:nvGrpSpPr>
            <p:cNvPr id="84" name="Group 83"/>
            <p:cNvGrpSpPr/>
            <p:nvPr/>
          </p:nvGrpSpPr>
          <p:grpSpPr>
            <a:xfrm>
              <a:off x="9541425" y="3983612"/>
              <a:ext cx="498541" cy="151230"/>
              <a:chOff x="2574035" y="3814029"/>
              <a:chExt cx="375873" cy="82786"/>
            </a:xfrm>
          </p:grpSpPr>
          <p:cxnSp>
            <p:nvCxnSpPr>
              <p:cNvPr id="86" name="Straight Connector 85"/>
              <p:cNvCxnSpPr/>
              <p:nvPr/>
            </p:nvCxnSpPr>
            <p:spPr>
              <a:xfrm>
                <a:off x="2574035" y="3814029"/>
                <a:ext cx="0" cy="82786"/>
              </a:xfrm>
              <a:prstGeom prst="line">
                <a:avLst/>
              </a:prstGeom>
            </p:spPr>
            <p:style>
              <a:lnRef idx="3">
                <a:schemeClr val="dk1"/>
              </a:lnRef>
              <a:fillRef idx="0">
                <a:schemeClr val="dk1"/>
              </a:fillRef>
              <a:effectRef idx="2">
                <a:schemeClr val="dk1"/>
              </a:effectRef>
              <a:fontRef idx="minor">
                <a:schemeClr val="tx1"/>
              </a:fontRef>
            </p:style>
          </p:cxnSp>
          <p:cxnSp>
            <p:nvCxnSpPr>
              <p:cNvPr id="87" name="Straight Connector 86"/>
              <p:cNvCxnSpPr/>
              <p:nvPr/>
            </p:nvCxnSpPr>
            <p:spPr>
              <a:xfrm>
                <a:off x="2702183" y="3814029"/>
                <a:ext cx="0" cy="82786"/>
              </a:xfrm>
              <a:prstGeom prst="line">
                <a:avLst/>
              </a:prstGeom>
            </p:spPr>
            <p:style>
              <a:lnRef idx="3">
                <a:schemeClr val="dk1"/>
              </a:lnRef>
              <a:fillRef idx="0">
                <a:schemeClr val="dk1"/>
              </a:fillRef>
              <a:effectRef idx="2">
                <a:schemeClr val="dk1"/>
              </a:effectRef>
              <a:fontRef idx="minor">
                <a:schemeClr val="tx1"/>
              </a:fontRef>
            </p:style>
          </p:cxnSp>
          <p:cxnSp>
            <p:nvCxnSpPr>
              <p:cNvPr id="88" name="Straight Connector 87"/>
              <p:cNvCxnSpPr/>
              <p:nvPr/>
            </p:nvCxnSpPr>
            <p:spPr>
              <a:xfrm>
                <a:off x="2828244" y="3814029"/>
                <a:ext cx="0" cy="82786"/>
              </a:xfrm>
              <a:prstGeom prst="line">
                <a:avLst/>
              </a:prstGeom>
            </p:spPr>
            <p:style>
              <a:lnRef idx="3">
                <a:schemeClr val="dk1"/>
              </a:lnRef>
              <a:fillRef idx="0">
                <a:schemeClr val="dk1"/>
              </a:fillRef>
              <a:effectRef idx="2">
                <a:schemeClr val="dk1"/>
              </a:effectRef>
              <a:fontRef idx="minor">
                <a:schemeClr val="tx1"/>
              </a:fontRef>
            </p:style>
          </p:cxnSp>
          <p:cxnSp>
            <p:nvCxnSpPr>
              <p:cNvPr id="89" name="Straight Connector 88"/>
              <p:cNvCxnSpPr/>
              <p:nvPr/>
            </p:nvCxnSpPr>
            <p:spPr>
              <a:xfrm>
                <a:off x="2949908" y="3814029"/>
                <a:ext cx="0" cy="82786"/>
              </a:xfrm>
              <a:prstGeom prst="line">
                <a:avLst/>
              </a:prstGeom>
            </p:spPr>
            <p:style>
              <a:lnRef idx="3">
                <a:schemeClr val="dk1"/>
              </a:lnRef>
              <a:fillRef idx="0">
                <a:schemeClr val="dk1"/>
              </a:fillRef>
              <a:effectRef idx="2">
                <a:schemeClr val="dk1"/>
              </a:effectRef>
              <a:fontRef idx="minor">
                <a:schemeClr val="tx1"/>
              </a:fontRef>
            </p:style>
          </p:cxnSp>
        </p:grpSp>
      </p:grpSp>
      <p:cxnSp>
        <p:nvCxnSpPr>
          <p:cNvPr id="17" name="Straight Connector 16"/>
          <p:cNvCxnSpPr>
            <a:stCxn id="3" idx="6"/>
            <a:endCxn id="4" idx="2"/>
          </p:cNvCxnSpPr>
          <p:nvPr/>
        </p:nvCxnSpPr>
        <p:spPr>
          <a:xfrm flipV="1">
            <a:off x="1386882" y="4308988"/>
            <a:ext cx="7804219" cy="1441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rot="11393663">
            <a:off x="1303937" y="3889461"/>
            <a:ext cx="1478121" cy="1861225"/>
            <a:chOff x="2935671" y="4063612"/>
            <a:chExt cx="1014412" cy="971550"/>
          </a:xfrm>
          <a:scene3d>
            <a:camera prst="orthographicFront"/>
            <a:lightRig rig="threePt" dir="t"/>
          </a:scene3d>
        </p:grpSpPr>
        <p:sp>
          <p:nvSpPr>
            <p:cNvPr id="7" name="Oval 6"/>
            <p:cNvSpPr/>
            <p:nvPr/>
          </p:nvSpPr>
          <p:spPr>
            <a:xfrm>
              <a:off x="2935671" y="4063612"/>
              <a:ext cx="1014412" cy="97155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083968" y="4209961"/>
              <a:ext cx="706573" cy="706573"/>
            </a:xfrm>
            <a:prstGeom prst="ellipse">
              <a:avLst/>
            </a:prstGeom>
            <a:solidFill>
              <a:schemeClr val="accent1">
                <a:lumMod val="7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264160" y="4377764"/>
              <a:ext cx="300038" cy="300038"/>
            </a:xfrm>
            <a:prstGeom prst="ellipse">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p:cNvSpPr/>
          <p:nvPr/>
        </p:nvSpPr>
        <p:spPr>
          <a:xfrm>
            <a:off x="475048" y="1207531"/>
            <a:ext cx="11059225" cy="2246769"/>
          </a:xfrm>
          <a:prstGeom prst="rect">
            <a:avLst/>
          </a:prstGeom>
        </p:spPr>
        <p:txBody>
          <a:bodyPr wrap="square">
            <a:spAutoFit/>
          </a:bodyPr>
          <a:lstStyle/>
          <a:p>
            <a:r>
              <a:rPr lang="vi-VN" sz="2800" dirty="0">
                <a:solidFill>
                  <a:srgbClr val="000000"/>
                </a:solidFill>
                <a:latin typeface="+mj-lt"/>
              </a:rPr>
              <a:t>Ví dụ : Đo độ dài đoạn thẳng AB trên mặt đất. Ta có thể thực hiện như sau :</a:t>
            </a:r>
          </a:p>
          <a:p>
            <a:r>
              <a:rPr lang="vi-VN" sz="2800" dirty="0">
                <a:solidFill>
                  <a:srgbClr val="000000"/>
                </a:solidFill>
                <a:latin typeface="+mj-lt"/>
              </a:rPr>
              <a:t>- Cố định một đầu thước dây tại điểm A sao cho vạch 0 của thước trùng với điểm A.</a:t>
            </a:r>
          </a:p>
          <a:p>
            <a:r>
              <a:rPr lang="vi-VN" sz="2800" dirty="0">
                <a:solidFill>
                  <a:srgbClr val="000000"/>
                </a:solidFill>
                <a:latin typeface="+mj-lt"/>
              </a:rPr>
              <a:t>- Kéo thẳng dây thước cho đến điểm B.</a:t>
            </a:r>
          </a:p>
          <a:p>
            <a:r>
              <a:rPr lang="vi-VN" sz="2800" dirty="0">
                <a:solidFill>
                  <a:srgbClr val="000000"/>
                </a:solidFill>
                <a:latin typeface="+mj-lt"/>
              </a:rPr>
              <a:t>- Đọc số đo ở vạch trùng với điểm B. Số đo đó là độ dài đoạn thẳng AB.</a:t>
            </a:r>
          </a:p>
        </p:txBody>
      </p:sp>
    </p:spTree>
    <p:extLst>
      <p:ext uri="{BB962C8B-B14F-4D97-AF65-F5344CB8AC3E}">
        <p14:creationId xmlns:p14="http://schemas.microsoft.com/office/powerpoint/2010/main" val="350814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barn(inVertical)">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3"/>
                                        </p:tgtEl>
                                        <p:attrNameLst>
                                          <p:attrName>style.visibility</p:attrName>
                                        </p:attrNameLst>
                                      </p:cBhvr>
                                      <p:to>
                                        <p:strVal val="visible"/>
                                      </p:to>
                                    </p:set>
                                    <p:animEffect transition="in" filter="wipe(left)">
                                      <p:cBhvr>
                                        <p:cTn id="17" dur="5000"/>
                                        <p:tgtEl>
                                          <p:spTgt spid="1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
                                            <p:txEl>
                                              <p:pRg st="2" end="2"/>
                                            </p:txEl>
                                          </p:spTgt>
                                        </p:tgtEl>
                                        <p:attrNameLst>
                                          <p:attrName>style.visibility</p:attrName>
                                        </p:attrNameLst>
                                      </p:cBhvr>
                                      <p:to>
                                        <p:strVal val="visible"/>
                                      </p:to>
                                    </p:set>
                                    <p:animEffect transition="in" filter="barn(inVertical)">
                                      <p:cBhvr>
                                        <p:cTn id="22" dur="500"/>
                                        <p:tgtEl>
                                          <p:spTgt spid="11">
                                            <p:txEl>
                                              <p:pRg st="2" end="2"/>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63" presetClass="path" presetSubtype="0" accel="50000" decel="50000" fill="hold" nodeType="withEffect">
                                  <p:stCondLst>
                                    <p:cond delay="0"/>
                                  </p:stCondLst>
                                  <p:childTnLst>
                                    <p:animMotion origin="layout" path="M 2.08333E-6 2.22222E-6 L 0.72526 0.01574 " pathEditMode="relative" rAng="0" ptsTypes="AA">
                                      <p:cBhvr>
                                        <p:cTn id="27" dur="5000" fill="hold"/>
                                        <p:tgtEl>
                                          <p:spTgt spid="10"/>
                                        </p:tgtEl>
                                        <p:attrNameLst>
                                          <p:attrName>ppt_x</p:attrName>
                                          <p:attrName>ppt_y</p:attrName>
                                        </p:attrNameLst>
                                      </p:cBhvr>
                                      <p:rCtr x="36263" y="787"/>
                                    </p:animMotion>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1">
                                            <p:txEl>
                                              <p:pRg st="3" end="3"/>
                                            </p:txEl>
                                          </p:spTgt>
                                        </p:tgtEl>
                                        <p:attrNameLst>
                                          <p:attrName>style.visibility</p:attrName>
                                        </p:attrNameLst>
                                      </p:cBhvr>
                                      <p:to>
                                        <p:strVal val="visible"/>
                                      </p:to>
                                    </p:set>
                                    <p:animEffect transition="in" filter="barn(inVertical)">
                                      <p:cBhvr>
                                        <p:cTn id="37"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mg.loigiaihay.com/picture/2020/0108/tr92-b2b-vnen4-t2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638" y="1617546"/>
            <a:ext cx="10826721" cy="475557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31090" y="484881"/>
            <a:ext cx="11129819" cy="1077218"/>
          </a:xfrm>
          <a:prstGeom prst="rect">
            <a:avLst/>
          </a:prstGeom>
        </p:spPr>
        <p:txBody>
          <a:bodyPr wrap="square">
            <a:spAutoFit/>
          </a:bodyPr>
          <a:lstStyle/>
          <a:p>
            <a:r>
              <a:rPr lang="vi-VN" sz="3200" dirty="0">
                <a:solidFill>
                  <a:srgbClr val="000000"/>
                </a:solidFill>
                <a:latin typeface="+mj-lt"/>
              </a:rPr>
              <a:t>Người ta thường dùng các cọc tiêu dóng thẳng hàng để xác định ba điểm thẳng hàng trên mặt đất.</a:t>
            </a:r>
          </a:p>
        </p:txBody>
      </p:sp>
    </p:spTree>
    <p:extLst>
      <p:ext uri="{BB962C8B-B14F-4D97-AF65-F5344CB8AC3E}">
        <p14:creationId xmlns:p14="http://schemas.microsoft.com/office/powerpoint/2010/main" val="363347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45020" t="52723" r="2012" b="5528"/>
          <a:stretch/>
        </p:blipFill>
        <p:spPr>
          <a:xfrm>
            <a:off x="6467308" y="1741450"/>
            <a:ext cx="5724691" cy="5068357"/>
          </a:xfrm>
          <a:prstGeom prst="rect">
            <a:avLst/>
          </a:prstGeom>
        </p:spPr>
      </p:pic>
      <p:grpSp>
        <p:nvGrpSpPr>
          <p:cNvPr id="2" name="Group 1">
            <a:extLst>
              <a:ext uri="{FF2B5EF4-FFF2-40B4-BE49-F238E27FC236}">
                <a16:creationId xmlns:a16="http://schemas.microsoft.com/office/drawing/2014/main" id="{604E77F9-BB2A-498C-863F-484CF0B2872E}"/>
              </a:ext>
            </a:extLst>
          </p:cNvPr>
          <p:cNvGrpSpPr/>
          <p:nvPr/>
        </p:nvGrpSpPr>
        <p:grpSpPr>
          <a:xfrm>
            <a:off x="7821303" y="5050048"/>
            <a:ext cx="3074864" cy="1500242"/>
            <a:chOff x="7821303" y="5050048"/>
            <a:chExt cx="3074864" cy="1500242"/>
          </a:xfrm>
        </p:grpSpPr>
        <p:sp>
          <p:nvSpPr>
            <p:cNvPr id="7" name="TextBox 6"/>
            <p:cNvSpPr txBox="1"/>
            <p:nvPr/>
          </p:nvSpPr>
          <p:spPr>
            <a:xfrm>
              <a:off x="7821303" y="5903959"/>
              <a:ext cx="465192" cy="646331"/>
            </a:xfrm>
            <a:prstGeom prst="rect">
              <a:avLst/>
            </a:prstGeom>
            <a:noFill/>
          </p:spPr>
          <p:txBody>
            <a:bodyPr wrap="none" rtlCol="0">
              <a:spAutoFit/>
            </a:bodyPr>
            <a:lstStyle/>
            <a:p>
              <a:r>
                <a:rPr lang="en-US" sz="3600" b="1" dirty="0"/>
                <a:t>A</a:t>
              </a:r>
            </a:p>
          </p:txBody>
        </p:sp>
        <p:sp>
          <p:nvSpPr>
            <p:cNvPr id="8" name="TextBox 7"/>
            <p:cNvSpPr txBox="1"/>
            <p:nvPr/>
          </p:nvSpPr>
          <p:spPr>
            <a:xfrm>
              <a:off x="9254043" y="5548710"/>
              <a:ext cx="442750" cy="646331"/>
            </a:xfrm>
            <a:prstGeom prst="rect">
              <a:avLst/>
            </a:prstGeom>
            <a:noFill/>
          </p:spPr>
          <p:txBody>
            <a:bodyPr wrap="none" rtlCol="0">
              <a:spAutoFit/>
            </a:bodyPr>
            <a:lstStyle/>
            <a:p>
              <a:r>
                <a:rPr lang="en-US" sz="3600" b="1" dirty="0"/>
                <a:t>B</a:t>
              </a:r>
            </a:p>
          </p:txBody>
        </p:sp>
        <p:sp>
          <p:nvSpPr>
            <p:cNvPr id="9" name="TextBox 8"/>
            <p:cNvSpPr txBox="1"/>
            <p:nvPr/>
          </p:nvSpPr>
          <p:spPr>
            <a:xfrm>
              <a:off x="10467845" y="5050048"/>
              <a:ext cx="428322" cy="646331"/>
            </a:xfrm>
            <a:prstGeom prst="rect">
              <a:avLst/>
            </a:prstGeom>
            <a:noFill/>
          </p:spPr>
          <p:txBody>
            <a:bodyPr wrap="none" rtlCol="0">
              <a:spAutoFit/>
            </a:bodyPr>
            <a:lstStyle/>
            <a:p>
              <a:r>
                <a:rPr lang="en-US" sz="3600" b="1"/>
                <a:t>C</a:t>
              </a:r>
            </a:p>
          </p:txBody>
        </p:sp>
      </p:grpSp>
      <p:sp>
        <p:nvSpPr>
          <p:cNvPr id="4" name="Rectangle 3"/>
          <p:cNvSpPr/>
          <p:nvPr/>
        </p:nvSpPr>
        <p:spPr>
          <a:xfrm>
            <a:off x="72966" y="96252"/>
            <a:ext cx="11869651" cy="2677656"/>
          </a:xfrm>
          <a:prstGeom prst="rect">
            <a:avLst/>
          </a:prstGeom>
        </p:spPr>
        <p:txBody>
          <a:bodyPr wrap="square">
            <a:spAutoFit/>
          </a:bodyPr>
          <a:lstStyle/>
          <a:p>
            <a:r>
              <a:rPr lang="vi-VN" sz="2800" b="1" dirty="0">
                <a:solidFill>
                  <a:srgbClr val="000000"/>
                </a:solidFill>
                <a:latin typeface="+mj-lt"/>
              </a:rPr>
              <a:t>Ví dụ </a:t>
            </a:r>
            <a:r>
              <a:rPr lang="vi-VN" sz="2800" dirty="0">
                <a:solidFill>
                  <a:srgbClr val="000000"/>
                </a:solidFill>
                <a:latin typeface="+mj-lt"/>
              </a:rPr>
              <a:t>: Xác định một điểm C thẳng hàng với hai điểm A, B cho trước trên mặt đất. Ta có thể thực hiện như sau :</a:t>
            </a:r>
          </a:p>
          <a:p>
            <a:r>
              <a:rPr lang="vi-VN" sz="2800" dirty="0">
                <a:solidFill>
                  <a:srgbClr val="000000"/>
                </a:solidFill>
                <a:latin typeface="+mj-lt"/>
              </a:rPr>
              <a:t>- Cắm hai cọc tiêu thẳng đứng tại vị trí hai điểm A, B.</a:t>
            </a:r>
          </a:p>
          <a:p>
            <a:r>
              <a:rPr lang="vi-VN" sz="2800" dirty="0">
                <a:solidFill>
                  <a:srgbClr val="000000"/>
                </a:solidFill>
                <a:latin typeface="+mj-lt"/>
              </a:rPr>
              <a:t>- Một bạn giữ thẳng đứng cọc tiêu điểm A và dóng thẳng đứng cọc tiêu điểm B. Một bạn cầm cọc tiêu thẳng đứng để tìm vị trí điểm C theo tầm ngắm của bạn ở vị trí điểm A (xem hình vẽ).</a:t>
            </a:r>
          </a:p>
        </p:txBody>
      </p:sp>
      <p:sp>
        <p:nvSpPr>
          <p:cNvPr id="6" name="Rectangle 5"/>
          <p:cNvSpPr/>
          <p:nvPr/>
        </p:nvSpPr>
        <p:spPr>
          <a:xfrm>
            <a:off x="177899" y="3131328"/>
            <a:ext cx="5674936" cy="2246769"/>
          </a:xfrm>
          <a:prstGeom prst="rect">
            <a:avLst/>
          </a:prstGeom>
        </p:spPr>
        <p:txBody>
          <a:bodyPr wrap="square">
            <a:spAutoFit/>
          </a:bodyPr>
          <a:lstStyle/>
          <a:p>
            <a:r>
              <a:rPr lang="vi-VN" sz="2800" dirty="0">
                <a:solidFill>
                  <a:srgbClr val="000000"/>
                </a:solidFill>
                <a:latin typeface="+mj-lt"/>
              </a:rPr>
              <a:t>- Khi nào bạn ở vị trí điểm A ngắm các cọc tiêu mà chỉ thấy được một cọc tiêu của mình thì việc dóng thẳng các cọc tiêu là xong. Vị trí chân cọc tiêu thứ ba ứng với điểm C cần xác định.</a:t>
            </a:r>
            <a:endParaRPr lang="en-US" sz="2800" dirty="0">
              <a:latin typeface="+mj-lt"/>
            </a:endParaRPr>
          </a:p>
        </p:txBody>
      </p:sp>
    </p:spTree>
    <p:extLst>
      <p:ext uri="{BB962C8B-B14F-4D97-AF65-F5344CB8AC3E}">
        <p14:creationId xmlns:p14="http://schemas.microsoft.com/office/powerpoint/2010/main" val="3167395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Oval 4"/>
          <p:cNvSpPr/>
          <p:nvPr/>
        </p:nvSpPr>
        <p:spPr>
          <a:xfrm>
            <a:off x="9772647" y="1728782"/>
            <a:ext cx="528638" cy="122872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1399044" y="2009770"/>
            <a:ext cx="528638" cy="122872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8529226" y="1395407"/>
            <a:ext cx="528638" cy="122872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882841" y="1059371"/>
            <a:ext cx="528638" cy="122872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9364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up)">
                                      <p:cBhvr>
                                        <p:cTn id="18" dur="500"/>
                                        <p:tgtEl>
                                          <p:spTgt spid="5"/>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2926" y="428178"/>
            <a:ext cx="11020927" cy="5016758"/>
          </a:xfrm>
          <a:prstGeom prst="rect">
            <a:avLst/>
          </a:prstGeom>
        </p:spPr>
        <p:txBody>
          <a:bodyPr wrap="square">
            <a:spAutoFit/>
          </a:bodyPr>
          <a:lstStyle/>
          <a:p>
            <a:r>
              <a:rPr lang="vi-VN" sz="3200" dirty="0">
                <a:solidFill>
                  <a:srgbClr val="000000"/>
                </a:solidFill>
                <a:latin typeface="+mj-lt"/>
              </a:rPr>
              <a:t>c) </a:t>
            </a:r>
            <a:r>
              <a:rPr lang="vi-VN" sz="3200" i="1" dirty="0">
                <a:solidFill>
                  <a:srgbClr val="000000"/>
                </a:solidFill>
                <a:latin typeface="+mj-lt"/>
              </a:rPr>
              <a:t>Vẽ đoạn thẳng trên bản đồ khi biết độ dài thật của nó</a:t>
            </a:r>
            <a:endParaRPr lang="vi-VN" sz="3200" dirty="0">
              <a:solidFill>
                <a:srgbClr val="000000"/>
              </a:solidFill>
              <a:latin typeface="+mj-lt"/>
            </a:endParaRPr>
          </a:p>
          <a:p>
            <a:r>
              <a:rPr lang="vi-VN" sz="3200" b="1" dirty="0">
                <a:solidFill>
                  <a:srgbClr val="000000"/>
                </a:solidFill>
                <a:latin typeface="+mj-lt"/>
              </a:rPr>
              <a:t>Ví dụ </a:t>
            </a:r>
            <a:r>
              <a:rPr lang="vi-VN" sz="3200" dirty="0">
                <a:solidFill>
                  <a:srgbClr val="000000"/>
                </a:solidFill>
                <a:latin typeface="+mj-lt"/>
              </a:rPr>
              <a:t>: Một bạn đo độ dài đoạn thẳng AB trên mặt đất được 20m. Hãy vẽ đoạn thẳng AB đó trên bản đồ có tỉ lệ 1 : 400</a:t>
            </a:r>
            <a:endParaRPr lang="en-US" sz="3200" dirty="0">
              <a:solidFill>
                <a:srgbClr val="000000"/>
              </a:solidFill>
              <a:latin typeface="+mj-lt"/>
            </a:endParaRPr>
          </a:p>
          <a:p>
            <a:r>
              <a:rPr lang="vi-VN" sz="3200" dirty="0">
                <a:solidFill>
                  <a:srgbClr val="000000"/>
                </a:solidFill>
                <a:latin typeface="+mj-lt"/>
              </a:rPr>
              <a:t>Ta có thể thực hiện như sau :</a:t>
            </a:r>
            <a:endParaRPr lang="en-US" sz="3200" dirty="0">
              <a:solidFill>
                <a:srgbClr val="000000"/>
              </a:solidFill>
              <a:latin typeface="+mj-lt"/>
            </a:endParaRPr>
          </a:p>
          <a:p>
            <a:endParaRPr lang="en-US" sz="3200" dirty="0">
              <a:solidFill>
                <a:srgbClr val="000000"/>
              </a:solidFill>
              <a:latin typeface="+mj-lt"/>
            </a:endParaRPr>
          </a:p>
          <a:p>
            <a:endParaRPr lang="vi-VN" sz="3200" dirty="0">
              <a:solidFill>
                <a:srgbClr val="000000"/>
              </a:solidFill>
              <a:latin typeface="+mj-lt"/>
            </a:endParaRPr>
          </a:p>
          <a:p>
            <a:r>
              <a:rPr lang="vi-VN" sz="3200" dirty="0">
                <a:solidFill>
                  <a:srgbClr val="000000"/>
                </a:solidFill>
                <a:latin typeface="+mj-lt"/>
              </a:rPr>
              <a:t>- Đổi  20m = 2000cm.</a:t>
            </a:r>
          </a:p>
          <a:p>
            <a:r>
              <a:rPr lang="vi-VN" sz="3200" dirty="0">
                <a:solidFill>
                  <a:srgbClr val="000000"/>
                </a:solidFill>
                <a:latin typeface="+mj-lt"/>
              </a:rPr>
              <a:t>- Tính độ dài của đoạn thẳng AB trên bản đồ : 2000 : 400 = 5 (cm).</a:t>
            </a:r>
          </a:p>
          <a:p>
            <a:r>
              <a:rPr lang="vi-VN" sz="3200" dirty="0">
                <a:solidFill>
                  <a:srgbClr val="000000"/>
                </a:solidFill>
                <a:latin typeface="+mj-lt"/>
              </a:rPr>
              <a:t>- Vẽ đoạn thẳng AB có độ dài 5cm trên bản đồ.</a:t>
            </a:r>
          </a:p>
        </p:txBody>
      </p:sp>
      <p:pic>
        <p:nvPicPr>
          <p:cNvPr id="3080" name="Picture 8" descr="https://img.loigiaihay.com/picture/2020/0108/tr93-b2c-h1-vnen4-t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7591" y="2103735"/>
            <a:ext cx="4487062" cy="1131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5360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080"/>
                                        </p:tgtEl>
                                        <p:attrNameLst>
                                          <p:attrName>style.visibility</p:attrName>
                                        </p:attrNameLst>
                                      </p:cBhvr>
                                      <p:to>
                                        <p:strVal val="visible"/>
                                      </p:to>
                                    </p:set>
                                    <p:animEffect transition="in" filter="barn(inVertical)">
                                      <p:cBhvr>
                                        <p:cTn id="17" dur="500"/>
                                        <p:tgtEl>
                                          <p:spTgt spid="3080"/>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740745079"/>
</p:tagLst>
</file>

<file path=ppt/tags/tag2.xml><?xml version="1.0" encoding="utf-8"?>
<p:tagLst xmlns:a="http://schemas.openxmlformats.org/drawingml/2006/main" xmlns:r="http://schemas.openxmlformats.org/officeDocument/2006/relationships" xmlns:p="http://schemas.openxmlformats.org/presentationml/2006/main">
  <p:tag name="ANSWERS" val="false"/>
  <p:tag name="INKNOEBUTTONMODEL" val="{&quot;ActivityType&quot;:1,&quot;OptionCount&quot;:4,&quot;WcOptionCount&quot;:10,&quot;HasMultipleSubmission&quot;:false,&quot;HasAutoStop&quot;:true,&quot;HasMinimizeMode&quot;:false,&quot;TimerValue&quot;:&quot;00:30&quot;,&quot;HasAutoStart&quot;:false,&quot;HasCorrectAnswers&quot;:true,&quot;McqAnswers&quot;:[&quot;D&quot;],&quot;ActivityId&quot;:&quot;&quot;,&quot;IaMcqCompetition&quot;:true,&quot;IsAnonymous&quot;:false,&quot;AutoAdvance&quot;:false,&quot;IsCompetitionMode&quot;:true}"/>
</p:tagLst>
</file>

<file path=ppt/tags/tag3.xml><?xml version="1.0" encoding="utf-8"?>
<p:tagLst xmlns:a="http://schemas.openxmlformats.org/drawingml/2006/main" xmlns:r="http://schemas.openxmlformats.org/officeDocument/2006/relationships" xmlns:p="http://schemas.openxmlformats.org/presentationml/2006/main">
  <p:tag name="ANSWERS" val="false"/>
  <p:tag name="INKNOEBUTTONMODEL" val="{&quot;ActivityType&quot;:6,&quot;OptionCount&quot;:4,&quot;WcOptionCount&quot;:10,&quot;HasMultipleSubmission&quot;:false,&quot;HasAutoStop&quot;:true,&quot;HasMinimizeMode&quot;:false,&quot;TimerValue&quot;:&quot;01:00&quot;,&quot;HasAutoStart&quot;:false,&quot;HasCorrectAnswers&quot;:false,&quot;McqAnswers&quot;:[],&quot;ActivityId&quot;:&quot;&quot;,&quot;IaMcqCompetition&quot;:false,&quot;IsAnonymous&quot;:false,&quot;AutoAdvance&quot;:false,&quot;IsCompetitionMode&quot;:false}"/>
</p:tagLst>
</file>

<file path=ppt/tags/tag4.xml><?xml version="1.0" encoding="utf-8"?>
<p:tagLst xmlns:a="http://schemas.openxmlformats.org/drawingml/2006/main" xmlns:r="http://schemas.openxmlformats.org/officeDocument/2006/relationships" xmlns:p="http://schemas.openxmlformats.org/presentationml/2006/main">
  <p:tag name="ANSWERS" val="false"/>
  <p:tag name="INKNOEBUTTONMODEL" val="{&quot;ActivityType&quot;:1,&quot;OptionCount&quot;:3,&quot;WcOptionCount&quot;:10,&quot;HasMultipleSubmission&quot;:false,&quot;HasAutoStop&quot;:true,&quot;HasMinimizeMode&quot;:false,&quot;TimerValue&quot;:&quot;00:15&quot;,&quot;HasAutoStart&quot;:false,&quot;HasCorrectAnswers&quot;:true,&quot;McqAnswers&quot;:[&quot;A&quot;],&quot;ActivityId&quot;:&quot;&quot;,&quot;IaMcqCompetition&quot;:true,&quot;IsAnonymous&quot;:false,&quot;AutoAdvance&quot;:false,&quot;IsCompetitionMode&quot;:true}"/>
</p:tagLst>
</file>

<file path=ppt/tags/tag5.xml><?xml version="1.0" encoding="utf-8"?>
<p:tagLst xmlns:a="http://schemas.openxmlformats.org/drawingml/2006/main" xmlns:r="http://schemas.openxmlformats.org/officeDocument/2006/relationships" xmlns:p="http://schemas.openxmlformats.org/presentationml/2006/main">
  <p:tag name="ANSWERS" val="false"/>
  <p:tag name="INKNOEBUTTONMODEL" val="{&quot;ActivityType&quot;:1,&quot;OptionCount&quot;:3,&quot;WcOptionCount&quot;:10,&quot;HasMultipleSubmission&quot;:false,&quot;HasAutoStop&quot;:true,&quot;HasMinimizeMode&quot;:false,&quot;TimerValue&quot;:&quot;00:15&quot;,&quot;HasAutoStart&quot;:false,&quot;HasCorrectAnswers&quot;:true,&quot;McqAnswers&quot;:[&quot;B&quot;],&quot;ActivityId&quot;:&quot;&quot;,&quot;IaMcqCompetition&quot;:true,&quot;IsAnonymous&quot;:false,&quot;AutoAdvance&quot;:false,&quot;IsCompetitionMode&quot;:true}"/>
</p:tagLst>
</file>

<file path=ppt/tags/tag6.xml><?xml version="1.0" encoding="utf-8"?>
<p:tagLst xmlns:a="http://schemas.openxmlformats.org/drawingml/2006/main" xmlns:r="http://schemas.openxmlformats.org/officeDocument/2006/relationships" xmlns:p="http://schemas.openxmlformats.org/presentationml/2006/main">
  <p:tag name="ANSWERS" val="false"/>
  <p:tag name="INKNOEBUTTONMODEL" val="{&quot;ActivityType&quot;:1,&quot;OptionCount&quot;:3,&quot;WcOptionCount&quot;:10,&quot;HasMultipleSubmission&quot;:false,&quot;HasAutoStop&quot;:true,&quot;HasMinimizeMode&quot;:false,&quot;TimerValue&quot;:&quot;00:15&quot;,&quot;HasAutoStart&quot;:false,&quot;HasCorrectAnswers&quot;:true,&quot;McqAnswers&quot;:[&quot;B&quot;],&quot;ActivityId&quot;:&quot;&quot;,&quot;IaMcqCompetition&quot;:true,&quot;IsAnonymous&quot;:false,&quot;AutoAdvance&quot;:false,&quot;IsCompetitionMode&quot;:tru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450</TotalTime>
  <Words>1016</Words>
  <Application>Microsoft Office PowerPoint</Application>
  <PresentationFormat>Widescreen</PresentationFormat>
  <Paragraphs>141</Paragraphs>
  <Slides>21</Slides>
  <Notes>5</Notes>
  <HiddenSlides>0</HiddenSlides>
  <MMClips>4</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ASUS</cp:lastModifiedBy>
  <cp:revision>63</cp:revision>
  <dcterms:created xsi:type="dcterms:W3CDTF">2018-04-09T02:25:15Z</dcterms:created>
  <dcterms:modified xsi:type="dcterms:W3CDTF">2022-04-16T03:00:35Z</dcterms:modified>
</cp:coreProperties>
</file>