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media/image28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5" r:id="rId2"/>
    <p:sldId id="266" r:id="rId3"/>
    <p:sldId id="267" r:id="rId4"/>
    <p:sldId id="279" r:id="rId5"/>
    <p:sldId id="286" r:id="rId6"/>
    <p:sldId id="273" r:id="rId7"/>
    <p:sldId id="274" r:id="rId8"/>
    <p:sldId id="275" r:id="rId9"/>
    <p:sldId id="278" r:id="rId10"/>
    <p:sldId id="276" r:id="rId11"/>
    <p:sldId id="271" r:id="rId12"/>
    <p:sldId id="280" r:id="rId13"/>
    <p:sldId id="281" r:id="rId14"/>
    <p:sldId id="282" r:id="rId15"/>
    <p:sldId id="283" r:id="rId16"/>
    <p:sldId id="268" r:id="rId17"/>
    <p:sldId id="287" r:id="rId18"/>
    <p:sldId id="285" r:id="rId19"/>
    <p:sldId id="28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4DD4D-A086-4C8A-A8F0-90CD07C69409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917160-8073-4D13-8584-5B0A810368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48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26B014-D2DC-4DF9-9E85-C79FF91C06A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CN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CN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80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B8031-A6D6-460F-8BBC-C0BC67064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48099-9DF4-4451-A747-B5A5948AF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AD253-7068-44EC-9046-2030BF3DD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53B5B-5291-4919-990D-6D98DB0D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9888D3-666A-4B89-AFDA-C53F67733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1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FB74C-FD27-4158-951E-6F3DA818C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76AE3-56FC-4415-870F-A81EC0DE55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30D49-25F0-4BAF-A3CC-775BC160B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43664-21ED-4788-9EC9-C1B9BF2FD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3B431-8312-445B-866F-BF050B68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98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DA6286-6878-4D68-914C-D67CBF8847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CCED4-357D-4F0D-976C-70C13CCFE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082A5-97F9-4E36-AD13-89C56F405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F6444-7CF3-44C4-841C-B4BB90BF9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7D3A1-0A74-4B5E-8453-91C1A6E39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759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05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2998F-45A1-4F07-913D-B54C67ACC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9D5A5-D6FC-4C30-AEBB-7E4057A90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4A9050-ED71-4375-8C09-D93272AD4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C1B3-AA78-481B-9C87-55BFF9CD7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073D8-BF70-4724-A104-CC03CE446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2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52C6A-7B61-4FD3-8F14-2A33E369F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7965B-C694-4EB1-9FF5-1BE407BB6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5BE14-2522-4061-A442-D30F2512D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50A18-B1DB-4C19-9948-AD9EB38E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E144A-F737-482B-A9DD-761C697D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38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B290-EAA6-49D3-A65B-49F850286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8F3C9-605E-416C-8036-7E8C9383F5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E9AFC7-68B0-4BAE-9F06-AA3D57BBDC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EE940-EEA4-4157-A74C-B729D84F0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BAF9D1-5A76-4D16-889F-18BEF883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BDDFE-3E0F-47BE-829F-CA84A07A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24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DF9C1-ABF1-46D1-9BB6-A5296F5C0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330354-36A6-44CA-8A0B-0D4EF5FB2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74507-2430-487E-9123-C3EC3DDA11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3255A-CB5E-403A-A159-CC13F421E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6AB5AF-64FF-4D4F-8896-1DB046D6D8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F58B00-DBE2-4310-B160-85123E67D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636E6-4D76-40AD-915D-5DE00BD0C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B78602-A6F7-4191-B0B9-D183700E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21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B08B-880B-48C4-8119-296522971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9C6C1-0134-45E1-B393-5EC1ED29D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59448-7C11-484F-A9A1-DFDCF5C3F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24E5CF-2939-4DAF-9182-23E4016B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3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E141C6-45B8-4DDB-9C7F-2DC5DA785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3DCF96-45BA-4596-95D9-5D88E8346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30B20-F9A1-4E61-AC87-F4A150C4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67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E0C12-713F-4036-BEF7-CEF902912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D6617-94E4-40CA-A712-DE01559F3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69479E-03EF-435E-9600-FA5C1D330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97008-25B2-406C-8FF5-7AFDCF62D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3A4749-F2E4-4932-9123-54CAEAAE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17777-CEDC-4289-98B0-A704C0F79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78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3305B-C2CB-4F92-9A52-99120AF5E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0AD5C1-AD8B-4D15-8EA4-355060B40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87F4E3-C3E9-460B-8C37-E775E44F1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F409AA-56BE-4310-9068-24C3F62B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4FC11-0734-4353-BC04-396DDABB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67E42-0969-4DF9-A382-AE3A9161F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950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297233-EEBD-40A8-B41E-5B0117D95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6CEF9-D01C-4C6D-BC1F-7B0BE5C50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57230-25F0-4058-A12A-FE5F625E22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2D0BD-4DDC-4083-9E5B-4755512C5767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71658F-B6AC-49E9-B294-A03E2F8D7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A997A-F215-4BBB-972F-E55FEED95D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197E5-0D19-4ECF-9270-0C3AD8EFE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69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17" Type="http://schemas.openxmlformats.org/officeDocument/2006/relationships/image" Target="../media/image12.png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microsoft.com/office/2007/relationships/hdphoto" Target="../media/hdphoto2.wdp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microsoft.com/office/2007/relationships/hdphoto" Target="../media/hdphoto10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6.emf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g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jpeg"/><Relationship Id="rId4" Type="http://schemas.openxmlformats.org/officeDocument/2006/relationships/image" Target="../media/image3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8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0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52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2.wdp"/><Relationship Id="rId9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jpeg"/><Relationship Id="rId7" Type="http://schemas.openxmlformats.org/officeDocument/2006/relationships/image" Target="../media/image28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jpg"/><Relationship Id="rId9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图片 8">
            <a:extLst>
              <a:ext uri="{FF2B5EF4-FFF2-40B4-BE49-F238E27FC236}">
                <a16:creationId xmlns:a16="http://schemas.microsoft.com/office/drawing/2014/main" id="{EB07F04C-2B07-4C30-BB86-6DBE3154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198" y="3621927"/>
            <a:ext cx="1772345" cy="323607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861539" y="-1443649"/>
            <a:ext cx="5513763" cy="95706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7952" y="5245977"/>
            <a:ext cx="1533078" cy="162559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991" y="535404"/>
            <a:ext cx="1805207" cy="1785257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973" b="95634" l="4202" r="94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04" y="3647020"/>
            <a:ext cx="4484584" cy="3492564"/>
          </a:xfrm>
          <a:prstGeom prst="rect">
            <a:avLst/>
          </a:prstGeom>
        </p:spPr>
      </p:pic>
      <p:pic>
        <p:nvPicPr>
          <p:cNvPr id="27" name="图片 30">
            <a:extLst>
              <a:ext uri="{FF2B5EF4-FFF2-40B4-BE49-F238E27FC236}">
                <a16:creationId xmlns:a16="http://schemas.microsoft.com/office/drawing/2014/main" id="{EDC8AD93-F712-481E-85BD-676869E81F2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585" y="5160179"/>
            <a:ext cx="935119" cy="11263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38145137-6CBA-45A6-BD22-C97EBB4F3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56985">
            <a:off x="1326459" y="71648"/>
            <a:ext cx="1805503" cy="297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PA_文本框 1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A2A0458F-FE70-43AF-BB3F-774235685FE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458421" y="1478328"/>
            <a:ext cx="4392970" cy="92333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5400" b="1" err="1">
                <a:solidFill>
                  <a:srgbClr val="E97E4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Wedding K&amp;T" panose="02040603050506020204" pitchFamily="18" charset="0"/>
                <a:ea typeface="汉仪跳跳体简" panose="00020600040101010101" pitchFamily="18" charset="-122"/>
              </a:rPr>
              <a:t>Kể</a:t>
            </a:r>
            <a:r>
              <a:rPr lang="en-US" altLang="zh-CN" sz="5400" b="1">
                <a:solidFill>
                  <a:srgbClr val="E97E4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Wedding K&amp;T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lang="en-US" altLang="zh-CN" sz="5400" b="1" err="1">
                <a:solidFill>
                  <a:srgbClr val="E97E4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Wedding K&amp;T" panose="02040603050506020204" pitchFamily="18" charset="0"/>
                <a:ea typeface="汉仪跳跳体简" panose="00020600040101010101" pitchFamily="18" charset="-122"/>
              </a:rPr>
              <a:t>chuyện</a:t>
            </a:r>
            <a:r>
              <a:rPr lang="en-US" altLang="zh-CN" sz="5400" b="1">
                <a:solidFill>
                  <a:srgbClr val="E97E4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Wedding K&amp;T" panose="02040603050506020204" pitchFamily="18" charset="0"/>
                <a:ea typeface="汉仪跳跳体简" panose="00020600040101010101" pitchFamily="18" charset="-122"/>
              </a:rPr>
              <a:t> </a:t>
            </a:r>
            <a:endParaRPr lang="zh-CN" altLang="en-US" sz="5400" b="1">
              <a:solidFill>
                <a:srgbClr val="E97E4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Wedding K&amp;T" panose="02040603050506020204" pitchFamily="18" charset="0"/>
              <a:ea typeface="汉仪跳跳体简" panose="00020600040101010101" pitchFamily="18" charset="-122"/>
            </a:endParaRPr>
          </a:p>
        </p:txBody>
      </p:sp>
      <p:sp>
        <p:nvSpPr>
          <p:cNvPr id="31" name="PA_文本框 28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AA43043-A02C-4651-AB51-57F2BAA19E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9221" y="2401658"/>
            <a:ext cx="807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err="1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汉仪跳跳体简" panose="00020600040101010101" pitchFamily="18" charset="-122"/>
              </a:rPr>
              <a:t>Kể</a:t>
            </a:r>
            <a:r>
              <a:rPr lang="en-US" altLang="zh-CN" sz="8000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lang="en-US" altLang="zh-CN" sz="8000" err="1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汉仪跳跳体简" panose="00020600040101010101" pitchFamily="18" charset="-122"/>
              </a:rPr>
              <a:t>chuyện</a:t>
            </a:r>
            <a:r>
              <a:rPr lang="en-US" altLang="zh-CN" sz="8000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汉仪跳跳体简" panose="00020600040101010101" pitchFamily="18" charset="-122"/>
              </a:rPr>
              <a:t> </a:t>
            </a:r>
          </a:p>
          <a:p>
            <a:pPr algn="ctr"/>
            <a:r>
              <a:rPr lang="en-US" altLang="zh-CN" sz="8000" err="1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汉仪跳跳体简" panose="00020600040101010101" pitchFamily="18" charset="-122"/>
              </a:rPr>
              <a:t>đã</a:t>
            </a:r>
            <a:r>
              <a:rPr lang="en-US" altLang="zh-CN" sz="8000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lang="en-US" altLang="zh-CN" sz="8000" err="1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汉仪跳跳体简" panose="00020600040101010101" pitchFamily="18" charset="-122"/>
              </a:rPr>
              <a:t>nghe</a:t>
            </a:r>
            <a:r>
              <a:rPr lang="en-US" altLang="zh-CN" sz="8000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汉仪跳跳体简" panose="00020600040101010101" pitchFamily="18" charset="-122"/>
              </a:rPr>
              <a:t>, </a:t>
            </a:r>
            <a:r>
              <a:rPr lang="en-US" altLang="zh-CN" sz="8000" err="1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汉仪跳跳体简" panose="00020600040101010101" pitchFamily="18" charset="-122"/>
              </a:rPr>
              <a:t>đã</a:t>
            </a:r>
            <a:r>
              <a:rPr lang="en-US" altLang="zh-CN" sz="8000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lang="en-US" altLang="zh-CN" sz="8000" err="1">
                <a:solidFill>
                  <a:srgbClr val="0868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UTM Azuki" panose="02040603050506020204" pitchFamily="18" charset="0"/>
                <a:ea typeface="汉仪跳跳体简" panose="00020600040101010101" pitchFamily="18" charset="-122"/>
              </a:rPr>
              <a:t>đọc</a:t>
            </a:r>
            <a:endParaRPr lang="zh-CN" altLang="en-US" sz="8000">
              <a:solidFill>
                <a:srgbClr val="0868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UTM Azuki" panose="02040603050506020204" pitchFamily="18" charset="0"/>
              <a:ea typeface="汉仪跳跳体简" panose="00020600040101010101" pitchFamily="18" charset="-122"/>
            </a:endParaRPr>
          </a:p>
        </p:txBody>
      </p:sp>
      <p:pic>
        <p:nvPicPr>
          <p:cNvPr id="34" name="图片 24">
            <a:extLst>
              <a:ext uri="{FF2B5EF4-FFF2-40B4-BE49-F238E27FC236}">
                <a16:creationId xmlns:a16="http://schemas.microsoft.com/office/drawing/2014/main" id="{4C40A426-A1AE-4C3D-9388-8E81310C7AA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3470" y="4485707"/>
            <a:ext cx="1973108" cy="2385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 flipH="1">
            <a:off x="513622" y="6232535"/>
            <a:ext cx="319462" cy="3507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 flipH="1">
            <a:off x="11332609" y="5787275"/>
            <a:ext cx="319462" cy="35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86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800"/>
                            </p:stCondLst>
                            <p:childTnLst>
                              <p:par>
                                <p:cTn id="2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tmFilter="0,0; .5, 1; 1, 1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600"/>
                            </p:stCondLst>
                            <p:childTnLst>
                              <p:par>
                                <p:cTn id="45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450"/>
                            </p:stCondLst>
                            <p:childTnLst>
                              <p:par>
                                <p:cTn id="51" presetID="3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003" y="980051"/>
            <a:ext cx="8608331" cy="5776461"/>
          </a:xfrm>
          <a:prstGeom prst="rect">
            <a:avLst/>
          </a:prstGeom>
        </p:spPr>
      </p:pic>
      <p:pic>
        <p:nvPicPr>
          <p:cNvPr id="3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3119F31-43B1-4A3D-B6F4-42CE14B79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940">
            <a:off x="-405587" y="3266293"/>
            <a:ext cx="3571820" cy="3610985"/>
          </a:xfrm>
          <a:prstGeom prst="rect">
            <a:avLst/>
          </a:prstGeom>
        </p:spPr>
      </p:pic>
      <p:pic>
        <p:nvPicPr>
          <p:cNvPr id="4" name="图片 17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BB765E26-C237-4898-ADA5-53FC97A1C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664" y="0"/>
            <a:ext cx="3506336" cy="5001491"/>
          </a:xfrm>
          <a:prstGeom prst="rect">
            <a:avLst/>
          </a:prstGeom>
        </p:spPr>
      </p:pic>
      <p:pic>
        <p:nvPicPr>
          <p:cNvPr id="5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1003" y="706512"/>
            <a:ext cx="1308660" cy="1878076"/>
          </a:xfrm>
          <a:prstGeom prst="rect">
            <a:avLst/>
          </a:prstGeom>
        </p:spPr>
      </p:pic>
      <p:sp>
        <p:nvSpPr>
          <p:cNvPr id="6" name="Text Box 159"/>
          <p:cNvSpPr txBox="1">
            <a:spLocks noChangeArrowheads="1"/>
          </p:cNvSpPr>
          <p:nvPr/>
        </p:nvSpPr>
        <p:spPr bwMode="auto">
          <a:xfrm>
            <a:off x="2674663" y="2425831"/>
            <a:ext cx="648101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800">
                <a:latin typeface="UTM Alberta Heavy" panose="02040603050506020204" pitchFamily="18" charset="0"/>
              </a:rPr>
              <a:t> </a:t>
            </a:r>
            <a:r>
              <a:rPr lang="en-US" altLang="en-US" sz="4800">
                <a:solidFill>
                  <a:schemeClr val="accent5">
                    <a:lumMod val="50000"/>
                  </a:schemeClr>
                </a:solidFill>
                <a:latin typeface="UTM Alberta Heavy" panose="02040603050506020204" pitchFamily="18" charset="0"/>
              </a:rPr>
              <a:t>Kể lại một câu chuyện em đã được nghe, được đọc về du lịch hay thám hiểm.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1779" y="1544115"/>
            <a:ext cx="212923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>
                <a:solidFill>
                  <a:srgbClr val="0099FF"/>
                </a:solidFill>
                <a:latin typeface="UTM Alberta Heavy" panose="02040603050506020204" pitchFamily="18" charset="0"/>
              </a:rPr>
              <a:t>ĐỀ BÀI</a:t>
            </a:r>
          </a:p>
        </p:txBody>
      </p:sp>
      <p:pic>
        <p:nvPicPr>
          <p:cNvPr id="8" name="图片 9" descr="图片包含 动物, 软体动物&#10;&#10;已生成高可信度的说明">
            <a:extLst>
              <a:ext uri="{FF2B5EF4-FFF2-40B4-BE49-F238E27FC236}">
                <a16:creationId xmlns:a16="http://schemas.microsoft.com/office/drawing/2014/main" id="{BB5B115F-0648-4FB2-AB90-E47A3B1FD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BA8127BE-58A1-4202-83F2-ED08C7CAC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315" y="-436879"/>
            <a:ext cx="1316396" cy="1256186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BA8127BE-58A1-4202-83F2-ED08C7CAC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779" y="191214"/>
            <a:ext cx="1079992" cy="1030595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BA8127BE-58A1-4202-83F2-ED08C7CAC6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6616" y="-549675"/>
            <a:ext cx="1316396" cy="125618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620830" y="3900586"/>
            <a:ext cx="329184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27233" y="4623786"/>
            <a:ext cx="283464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80833" y="4597488"/>
            <a:ext cx="210312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85850" y="5364967"/>
            <a:ext cx="283464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53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69289" y="2321057"/>
            <a:ext cx="5198789" cy="4270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72" y="818148"/>
            <a:ext cx="6963196" cy="1203157"/>
          </a:xfrm>
          <a:prstGeom prst="rect">
            <a:avLst/>
          </a:prstGeom>
        </p:spPr>
      </p:pic>
      <p:sp>
        <p:nvSpPr>
          <p:cNvPr id="2" name="Round Same Side Corner Rectangle 1"/>
          <p:cNvSpPr/>
          <p:nvPr/>
        </p:nvSpPr>
        <p:spPr>
          <a:xfrm>
            <a:off x="4138863" y="112295"/>
            <a:ext cx="3497179" cy="737937"/>
          </a:xfrm>
          <a:prstGeom prst="round2SameRect">
            <a:avLst/>
          </a:prstGeom>
          <a:solidFill>
            <a:srgbClr val="EAEB9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</a:rPr>
              <a:t>GỢI Ý</a:t>
            </a:r>
          </a:p>
        </p:txBody>
      </p:sp>
      <p:pic>
        <p:nvPicPr>
          <p:cNvPr id="3" name="图片 1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9CC93603-CB10-4BFB-9669-D91A3DE75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0966">
            <a:off x="9494476" y="-1372896"/>
            <a:ext cx="3072099" cy="4382089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7F36E61A-9609-47C2-83AE-C74712BFCECC}"/>
              </a:ext>
            </a:extLst>
          </p:cNvPr>
          <p:cNvGrpSpPr/>
          <p:nvPr/>
        </p:nvGrpSpPr>
        <p:grpSpPr>
          <a:xfrm>
            <a:off x="855425" y="818148"/>
            <a:ext cx="1181922" cy="1079723"/>
            <a:chOff x="3905082" y="2475397"/>
            <a:chExt cx="1316396" cy="1256186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BA8127BE-58A1-4202-83F2-ED08C7CAC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05082" y="2475397"/>
              <a:ext cx="1316396" cy="1256186"/>
            </a:xfrm>
            <a:prstGeom prst="rect">
              <a:avLst/>
            </a:prstGeom>
          </p:spPr>
        </p:pic>
        <p:sp>
          <p:nvSpPr>
            <p:cNvPr id="9" name="文本框 24">
              <a:extLst>
                <a:ext uri="{FF2B5EF4-FFF2-40B4-BE49-F238E27FC236}">
                  <a16:creationId xmlns:a16="http://schemas.microsoft.com/office/drawing/2014/main" id="{70FE305A-84B3-4C1D-81EB-B3A2AD0219E3}"/>
                </a:ext>
              </a:extLst>
            </p:cNvPr>
            <p:cNvSpPr txBox="1"/>
            <p:nvPr/>
          </p:nvSpPr>
          <p:spPr>
            <a:xfrm>
              <a:off x="4169525" y="2525214"/>
              <a:ext cx="684161" cy="1074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accent5">
                      <a:lumMod val="50000"/>
                    </a:schemeClr>
                  </a:solidFill>
                  <a:latin typeface="UTM Alberta Heavy" panose="02040603050506020204" pitchFamily="18" charset="0"/>
                  <a:cs typeface="+mn-ea"/>
                  <a:sym typeface="+mn-lt"/>
                </a:rPr>
                <a:t>1</a:t>
              </a:r>
              <a:endParaRPr lang="zh-CN" altLang="en-US" sz="5400" dirty="0">
                <a:solidFill>
                  <a:schemeClr val="accent5">
                    <a:lumMod val="50000"/>
                  </a:schemeClr>
                </a:solidFill>
                <a:latin typeface="UTM Alberta Heavy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37347" y="1034843"/>
            <a:ext cx="672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0000CC"/>
                </a:solidFill>
                <a:latin typeface="UTM Centur" panose="02040603050506020204" pitchFamily="18" charset="0"/>
              </a:rPr>
              <a:t>Những câu chuyện có thật: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6508" y="2530207"/>
            <a:ext cx="47947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>
                <a:latin typeface="UTM Aptima" panose="02040603050506020204" pitchFamily="18" charset="0"/>
              </a:rPr>
              <a:t>Các cuộc thám hiểm của Cô-lôm-bô từ 1942 đến 1504 phát hiện ra châu Mĩ.</a:t>
            </a:r>
          </a:p>
        </p:txBody>
      </p:sp>
      <p:pic>
        <p:nvPicPr>
          <p:cNvPr id="13" name="Picture 2" descr="Ships and boats sketch set Free Vector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428" b="76358" l="160" r="44569">
                        <a14:foregroundMark x1="18051" y1="43131" x2="18051" y2="44569"/>
                        <a14:foregroundMark x1="25240" y1="44089" x2="25719" y2="46965"/>
                        <a14:foregroundMark x1="30831" y1="49681" x2="31470" y2="53834"/>
                        <a14:backgroundMark x1="11661" y1="62141" x2="11661" y2="621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478" y="-889540"/>
            <a:ext cx="10692006" cy="1069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97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72" y="818148"/>
            <a:ext cx="6963196" cy="1203157"/>
          </a:xfrm>
          <a:prstGeom prst="rect">
            <a:avLst/>
          </a:prstGeom>
        </p:spPr>
      </p:pic>
      <p:sp>
        <p:nvSpPr>
          <p:cNvPr id="2" name="Round Same Side Corner Rectangle 1"/>
          <p:cNvSpPr/>
          <p:nvPr/>
        </p:nvSpPr>
        <p:spPr>
          <a:xfrm>
            <a:off x="4138863" y="112295"/>
            <a:ext cx="3497179" cy="737937"/>
          </a:xfrm>
          <a:prstGeom prst="round2SameRect">
            <a:avLst/>
          </a:prstGeom>
          <a:solidFill>
            <a:srgbClr val="EAEB9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</a:rPr>
              <a:t>GỢI Ý</a:t>
            </a:r>
          </a:p>
        </p:txBody>
      </p:sp>
      <p:pic>
        <p:nvPicPr>
          <p:cNvPr id="3" name="图片 1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9CC93603-CB10-4BFB-9669-D91A3DE7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0966">
            <a:off x="9494476" y="-1372896"/>
            <a:ext cx="3072099" cy="4382089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7F36E61A-9609-47C2-83AE-C74712BFCECC}"/>
              </a:ext>
            </a:extLst>
          </p:cNvPr>
          <p:cNvGrpSpPr/>
          <p:nvPr/>
        </p:nvGrpSpPr>
        <p:grpSpPr>
          <a:xfrm>
            <a:off x="855425" y="818148"/>
            <a:ext cx="1181922" cy="1079723"/>
            <a:chOff x="3905082" y="2475397"/>
            <a:chExt cx="1316396" cy="1256186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BA8127BE-58A1-4202-83F2-ED08C7CAC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5082" y="2475397"/>
              <a:ext cx="1316396" cy="1256186"/>
            </a:xfrm>
            <a:prstGeom prst="rect">
              <a:avLst/>
            </a:prstGeom>
          </p:spPr>
        </p:pic>
        <p:sp>
          <p:nvSpPr>
            <p:cNvPr id="9" name="文本框 24">
              <a:extLst>
                <a:ext uri="{FF2B5EF4-FFF2-40B4-BE49-F238E27FC236}">
                  <a16:creationId xmlns:a16="http://schemas.microsoft.com/office/drawing/2014/main" id="{70FE305A-84B3-4C1D-81EB-B3A2AD0219E3}"/>
                </a:ext>
              </a:extLst>
            </p:cNvPr>
            <p:cNvSpPr txBox="1"/>
            <p:nvPr/>
          </p:nvSpPr>
          <p:spPr>
            <a:xfrm>
              <a:off x="4169525" y="2525214"/>
              <a:ext cx="684161" cy="1074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accent5">
                      <a:lumMod val="50000"/>
                    </a:schemeClr>
                  </a:solidFill>
                  <a:latin typeface="UTM Alberta Heavy" panose="02040603050506020204" pitchFamily="18" charset="0"/>
                  <a:cs typeface="+mn-ea"/>
                  <a:sym typeface="+mn-lt"/>
                </a:rPr>
                <a:t>1</a:t>
              </a:r>
              <a:endParaRPr lang="zh-CN" altLang="en-US" sz="5400" dirty="0">
                <a:solidFill>
                  <a:schemeClr val="accent5">
                    <a:lumMod val="50000"/>
                  </a:schemeClr>
                </a:solidFill>
                <a:latin typeface="UTM Alberta Heavy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37347" y="1034843"/>
            <a:ext cx="672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0000CC"/>
                </a:solidFill>
                <a:latin typeface="UTM Centur" panose="02040603050506020204" pitchFamily="18" charset="0"/>
              </a:rPr>
              <a:t>Những câu chuyện có thật: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6362" y="2727158"/>
            <a:ext cx="48765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200" b="1">
                <a:latin typeface="UTM Aptima" panose="02040603050506020204" pitchFamily="18" charset="0"/>
              </a:rPr>
              <a:t>Chuyến đi vòng quanh thế giới của Ma-gien-lăng.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175" y="2053734"/>
            <a:ext cx="5507295" cy="4237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037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72" y="818148"/>
            <a:ext cx="6963196" cy="1203157"/>
          </a:xfrm>
          <a:prstGeom prst="rect">
            <a:avLst/>
          </a:prstGeom>
        </p:spPr>
      </p:pic>
      <p:sp>
        <p:nvSpPr>
          <p:cNvPr id="2" name="Round Same Side Corner Rectangle 1"/>
          <p:cNvSpPr/>
          <p:nvPr/>
        </p:nvSpPr>
        <p:spPr>
          <a:xfrm>
            <a:off x="4138863" y="112295"/>
            <a:ext cx="3497179" cy="737937"/>
          </a:xfrm>
          <a:prstGeom prst="round2SameRect">
            <a:avLst/>
          </a:prstGeom>
          <a:solidFill>
            <a:srgbClr val="EAEB9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</a:rPr>
              <a:t>GỢI Ý</a:t>
            </a:r>
          </a:p>
        </p:txBody>
      </p:sp>
      <p:pic>
        <p:nvPicPr>
          <p:cNvPr id="3" name="图片 1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9CC93603-CB10-4BFB-9669-D91A3DE7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0966">
            <a:off x="9494476" y="-1372896"/>
            <a:ext cx="3072099" cy="4382089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7F36E61A-9609-47C2-83AE-C74712BFCECC}"/>
              </a:ext>
            </a:extLst>
          </p:cNvPr>
          <p:cNvGrpSpPr/>
          <p:nvPr/>
        </p:nvGrpSpPr>
        <p:grpSpPr>
          <a:xfrm>
            <a:off x="855425" y="818148"/>
            <a:ext cx="1181922" cy="1079723"/>
            <a:chOff x="3905082" y="2475397"/>
            <a:chExt cx="1316396" cy="1256186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BA8127BE-58A1-4202-83F2-ED08C7CAC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5082" y="2475397"/>
              <a:ext cx="1316396" cy="1256186"/>
            </a:xfrm>
            <a:prstGeom prst="rect">
              <a:avLst/>
            </a:prstGeom>
          </p:spPr>
        </p:pic>
        <p:sp>
          <p:nvSpPr>
            <p:cNvPr id="9" name="文本框 24">
              <a:extLst>
                <a:ext uri="{FF2B5EF4-FFF2-40B4-BE49-F238E27FC236}">
                  <a16:creationId xmlns:a16="http://schemas.microsoft.com/office/drawing/2014/main" id="{70FE305A-84B3-4C1D-81EB-B3A2AD0219E3}"/>
                </a:ext>
              </a:extLst>
            </p:cNvPr>
            <p:cNvSpPr txBox="1"/>
            <p:nvPr/>
          </p:nvSpPr>
          <p:spPr>
            <a:xfrm>
              <a:off x="4169525" y="2525214"/>
              <a:ext cx="684161" cy="1074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accent5">
                      <a:lumMod val="50000"/>
                    </a:schemeClr>
                  </a:solidFill>
                  <a:latin typeface="UTM Alberta Heavy" panose="02040603050506020204" pitchFamily="18" charset="0"/>
                  <a:cs typeface="+mn-ea"/>
                  <a:sym typeface="+mn-lt"/>
                </a:rPr>
                <a:t>1</a:t>
              </a:r>
              <a:endParaRPr lang="zh-CN" altLang="en-US" sz="5400" dirty="0">
                <a:solidFill>
                  <a:schemeClr val="accent5">
                    <a:lumMod val="50000"/>
                  </a:schemeClr>
                </a:solidFill>
                <a:latin typeface="UTM Alberta Heavy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37347" y="1034843"/>
            <a:ext cx="6721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0000CC"/>
                </a:solidFill>
                <a:latin typeface="UTM Centur" panose="02040603050506020204" pitchFamily="18" charset="0"/>
              </a:rPr>
              <a:t>Những câu chuyện có thật: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73242" y="2205916"/>
            <a:ext cx="49093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>
                <a:latin typeface="UTM Aptima" panose="02040603050506020204" pitchFamily="18" charset="0"/>
              </a:rPr>
              <a:t>Các cuộc thám hiểm Bắc Cực, Nam Cực, chinh phục đỉnh núi Ê-vơ-rét,… của nhiều nhà khoa học, nhà thể thao,…</a:t>
            </a:r>
          </a:p>
        </p:txBody>
      </p:sp>
      <p:pic>
        <p:nvPicPr>
          <p:cNvPr id="12" name="Picture 4" descr="Đỉnh Everest đón các nhà leo núi nước ngoài đầu tiên sau 1 năm | Điểm đến |  Vietnam+ (VietnamPlus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111458"/>
            <a:ext cx="3662056" cy="27465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7088">
            <a:off x="5972237" y="2238000"/>
            <a:ext cx="3879309" cy="26295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376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71" y="818148"/>
            <a:ext cx="8863295" cy="1203157"/>
          </a:xfrm>
          <a:prstGeom prst="rect">
            <a:avLst/>
          </a:prstGeom>
        </p:spPr>
      </p:pic>
      <p:sp>
        <p:nvSpPr>
          <p:cNvPr id="2" name="Round Same Side Corner Rectangle 1"/>
          <p:cNvSpPr/>
          <p:nvPr/>
        </p:nvSpPr>
        <p:spPr>
          <a:xfrm>
            <a:off x="4138863" y="112295"/>
            <a:ext cx="3497179" cy="737937"/>
          </a:xfrm>
          <a:prstGeom prst="round2SameRect">
            <a:avLst/>
          </a:prstGeom>
          <a:solidFill>
            <a:srgbClr val="EAEB9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</a:rPr>
              <a:t>GỢI Ý</a:t>
            </a:r>
          </a:p>
        </p:txBody>
      </p:sp>
      <p:pic>
        <p:nvPicPr>
          <p:cNvPr id="3" name="图片 1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9CC93603-CB10-4BFB-9669-D91A3DE7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0966">
            <a:off x="9494476" y="-1372896"/>
            <a:ext cx="3072099" cy="4382089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7F36E61A-9609-47C2-83AE-C74712BFCECC}"/>
              </a:ext>
            </a:extLst>
          </p:cNvPr>
          <p:cNvGrpSpPr/>
          <p:nvPr/>
        </p:nvGrpSpPr>
        <p:grpSpPr>
          <a:xfrm>
            <a:off x="855425" y="818148"/>
            <a:ext cx="1181922" cy="1079723"/>
            <a:chOff x="3905082" y="2475397"/>
            <a:chExt cx="1316396" cy="1256186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BA8127BE-58A1-4202-83F2-ED08C7CAC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5082" y="2475397"/>
              <a:ext cx="1316396" cy="1256186"/>
            </a:xfrm>
            <a:prstGeom prst="rect">
              <a:avLst/>
            </a:prstGeom>
          </p:spPr>
        </p:pic>
        <p:sp>
          <p:nvSpPr>
            <p:cNvPr id="9" name="文本框 24">
              <a:extLst>
                <a:ext uri="{FF2B5EF4-FFF2-40B4-BE49-F238E27FC236}">
                  <a16:creationId xmlns:a16="http://schemas.microsoft.com/office/drawing/2014/main" id="{70FE305A-84B3-4C1D-81EB-B3A2AD0219E3}"/>
                </a:ext>
              </a:extLst>
            </p:cNvPr>
            <p:cNvSpPr txBox="1"/>
            <p:nvPr/>
          </p:nvSpPr>
          <p:spPr>
            <a:xfrm>
              <a:off x="4169525" y="2525214"/>
              <a:ext cx="684161" cy="1074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accent5">
                      <a:lumMod val="50000"/>
                    </a:schemeClr>
                  </a:solidFill>
                  <a:latin typeface="UTM Alberta Heavy" panose="02040603050506020204" pitchFamily="18" charset="0"/>
                  <a:cs typeface="+mn-ea"/>
                  <a:sym typeface="+mn-lt"/>
                </a:rPr>
                <a:t>1</a:t>
              </a:r>
              <a:endParaRPr lang="zh-CN" altLang="en-US" sz="5400" dirty="0">
                <a:solidFill>
                  <a:schemeClr val="accent5">
                    <a:lumMod val="50000"/>
                  </a:schemeClr>
                </a:solidFill>
                <a:latin typeface="UTM Alberta Heavy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67814" y="1034843"/>
            <a:ext cx="8198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0000CC"/>
                </a:solidFill>
                <a:latin typeface="UTM Centur" panose="02040603050506020204" pitchFamily="18" charset="0"/>
              </a:rPr>
              <a:t>Những câu chuyện tưởng tượng:</a:t>
            </a:r>
          </a:p>
        </p:txBody>
      </p:sp>
      <p:pic>
        <p:nvPicPr>
          <p:cNvPr id="5122" name="Picture 2" descr="eBook Hai Vạn Dặm Dưới Biển - Jules Verne full prc pdf epub azw3 [Thiếu  Nhi] - DTV eBook - Thư Viện Sách Truyện Tiểu Thuyết Văn Học Miễn Phí Tải  PRC/PDF/EPUB/AZW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154" y="2509870"/>
            <a:ext cx="2798345" cy="3978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4" name="Picture 4" descr="Review sách 80 Ngày Vòng Quanh Thế Giới - Vnwriter.n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5344">
            <a:off x="4562987" y="2509870"/>
            <a:ext cx="2565946" cy="40352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6" name="Picture 6" descr="Cuộc Thám Hiểm Vào Lòng Đất - sachnoi.app : Free Download, Borrow, and  Streaming : Internet Archiv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114" y="2509871"/>
            <a:ext cx="2660552" cy="4054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1808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71" y="818148"/>
            <a:ext cx="8863295" cy="1203157"/>
          </a:xfrm>
          <a:prstGeom prst="rect">
            <a:avLst/>
          </a:prstGeom>
        </p:spPr>
      </p:pic>
      <p:sp>
        <p:nvSpPr>
          <p:cNvPr id="2" name="Round Same Side Corner Rectangle 1"/>
          <p:cNvSpPr/>
          <p:nvPr/>
        </p:nvSpPr>
        <p:spPr>
          <a:xfrm>
            <a:off x="4138863" y="112295"/>
            <a:ext cx="3497179" cy="737937"/>
          </a:xfrm>
          <a:prstGeom prst="round2SameRect">
            <a:avLst/>
          </a:prstGeom>
          <a:solidFill>
            <a:srgbClr val="EAEB9C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</a:rPr>
              <a:t>GỢI Ý</a:t>
            </a:r>
          </a:p>
        </p:txBody>
      </p:sp>
      <p:pic>
        <p:nvPicPr>
          <p:cNvPr id="3" name="图片 1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9CC93603-CB10-4BFB-9669-D91A3DE7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0966">
            <a:off x="9494476" y="-1372896"/>
            <a:ext cx="3072099" cy="4382089"/>
          </a:xfrm>
          <a:prstGeom prst="rect">
            <a:avLst/>
          </a:prstGeom>
        </p:spPr>
      </p:pic>
      <p:grpSp>
        <p:nvGrpSpPr>
          <p:cNvPr id="7" name="组合 29">
            <a:extLst>
              <a:ext uri="{FF2B5EF4-FFF2-40B4-BE49-F238E27FC236}">
                <a16:creationId xmlns:a16="http://schemas.microsoft.com/office/drawing/2014/main" id="{7F36E61A-9609-47C2-83AE-C74712BFCECC}"/>
              </a:ext>
            </a:extLst>
          </p:cNvPr>
          <p:cNvGrpSpPr/>
          <p:nvPr/>
        </p:nvGrpSpPr>
        <p:grpSpPr>
          <a:xfrm>
            <a:off x="855425" y="818148"/>
            <a:ext cx="1181922" cy="1079723"/>
            <a:chOff x="3905082" y="2475397"/>
            <a:chExt cx="1316396" cy="1256186"/>
          </a:xfrm>
        </p:grpSpPr>
        <p:pic>
          <p:nvPicPr>
            <p:cNvPr id="8" name="图片 18">
              <a:extLst>
                <a:ext uri="{FF2B5EF4-FFF2-40B4-BE49-F238E27FC236}">
                  <a16:creationId xmlns:a16="http://schemas.microsoft.com/office/drawing/2014/main" id="{BA8127BE-58A1-4202-83F2-ED08C7CAC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5082" y="2475397"/>
              <a:ext cx="1316396" cy="1256186"/>
            </a:xfrm>
            <a:prstGeom prst="rect">
              <a:avLst/>
            </a:prstGeom>
          </p:spPr>
        </p:pic>
        <p:sp>
          <p:nvSpPr>
            <p:cNvPr id="9" name="文本框 24">
              <a:extLst>
                <a:ext uri="{FF2B5EF4-FFF2-40B4-BE49-F238E27FC236}">
                  <a16:creationId xmlns:a16="http://schemas.microsoft.com/office/drawing/2014/main" id="{70FE305A-84B3-4C1D-81EB-B3A2AD0219E3}"/>
                </a:ext>
              </a:extLst>
            </p:cNvPr>
            <p:cNvSpPr txBox="1"/>
            <p:nvPr/>
          </p:nvSpPr>
          <p:spPr>
            <a:xfrm>
              <a:off x="4169525" y="2525214"/>
              <a:ext cx="684161" cy="1074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dirty="0">
                  <a:solidFill>
                    <a:schemeClr val="accent5">
                      <a:lumMod val="50000"/>
                    </a:schemeClr>
                  </a:solidFill>
                  <a:latin typeface="UTM Alberta Heavy" panose="02040603050506020204" pitchFamily="18" charset="0"/>
                  <a:cs typeface="+mn-ea"/>
                  <a:sym typeface="+mn-lt"/>
                </a:rPr>
                <a:t>1</a:t>
              </a:r>
              <a:endParaRPr lang="zh-CN" altLang="en-US" sz="5400" dirty="0">
                <a:solidFill>
                  <a:schemeClr val="accent5">
                    <a:lumMod val="50000"/>
                  </a:schemeClr>
                </a:solidFill>
                <a:latin typeface="UTM Alberta Heavy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967814" y="1034843"/>
            <a:ext cx="8198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>
                <a:solidFill>
                  <a:srgbClr val="0000CC"/>
                </a:solidFill>
                <a:latin typeface="UTM Centur" panose="02040603050506020204" pitchFamily="18" charset="0"/>
              </a:rPr>
              <a:t>Những câu chuyện tưởng tượng:</a:t>
            </a:r>
          </a:p>
        </p:txBody>
      </p:sp>
      <p:pic>
        <p:nvPicPr>
          <p:cNvPr id="6146" name="Picture 2" descr="Dế Mèn Phiêu Lưu K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54" y="2238000"/>
            <a:ext cx="2700213" cy="37424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 descr="Khám Phá Khoa Học Từ Văn Học Kinh Điển - Năm Tuần Trên Khinh Khí Cầu | Tik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962">
            <a:off x="4011496" y="2876893"/>
            <a:ext cx="3751911" cy="37519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50" name="Picture 6" descr="Cuộc du lịch kỳ diệu của Nin-hơ-gớc-xơn - giảm giá 20% | kenosa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9344">
            <a:off x="8150614" y="2405038"/>
            <a:ext cx="2879911" cy="42237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166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>
            <a:off x="2276196" y="264692"/>
            <a:ext cx="7341937" cy="895240"/>
          </a:xfrm>
          <a:prstGeom prst="round2Same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rgbClr val="92D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</a:rPr>
              <a:t>Dàn ý bài kể chuyện</a:t>
            </a: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778933" y="1346195"/>
            <a:ext cx="10612297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3600" b="1">
                <a:latin typeface="UTM Aptima" panose="02040603050506020204" pitchFamily="18" charset="0"/>
              </a:rPr>
              <a:t>- Giới thiệu tên câu chuyện, các nhân vật.</a:t>
            </a:r>
          </a:p>
          <a:p>
            <a:pPr algn="just" eaLnBrk="1" hangingPunct="1"/>
            <a:r>
              <a:rPr lang="en-US" altLang="en-US" sz="3600" b="1">
                <a:latin typeface="UTM Aptima" panose="02040603050506020204" pitchFamily="18" charset="0"/>
              </a:rPr>
              <a:t>- Mở đầu câu chuyện (chuyện xảy ra khi nào? Ở đâu?)</a:t>
            </a:r>
          </a:p>
          <a:p>
            <a:pPr algn="just" eaLnBrk="1" hangingPunct="1"/>
            <a:r>
              <a:rPr lang="en-US" altLang="en-US" sz="3600" b="1">
                <a:latin typeface="UTM Aptima" panose="02040603050506020204" pitchFamily="18" charset="0"/>
              </a:rPr>
              <a:t>- Diễn biến câu chuyện (câu chuyện diễn ra như thế nào? Các tình tiết chính của câu chuyện,...)</a:t>
            </a:r>
          </a:p>
          <a:p>
            <a:pPr algn="just" eaLnBrk="1" hangingPunct="1"/>
            <a:r>
              <a:rPr lang="en-US" altLang="en-US" sz="3600" b="1">
                <a:latin typeface="UTM Aptima" panose="02040603050506020204" pitchFamily="18" charset="0"/>
              </a:rPr>
              <a:t>- Kết thúc câu chuyện (số phận hoặc tình trạng của nhân vật chính).</a:t>
            </a:r>
          </a:p>
          <a:p>
            <a:pPr algn="just" eaLnBrk="1" hangingPunct="1"/>
            <a:r>
              <a:rPr lang="en-US" altLang="en-US" sz="3600" b="1">
                <a:latin typeface="UTM Aptima" panose="02040603050506020204" pitchFamily="18" charset="0"/>
              </a:rPr>
              <a:t>- Trao đổi cùng các bạn về nội dung, ý nghĩa câu chuyện.</a:t>
            </a:r>
          </a:p>
        </p:txBody>
      </p:sp>
    </p:spTree>
    <p:extLst>
      <p:ext uri="{BB962C8B-B14F-4D97-AF65-F5344CB8AC3E}">
        <p14:creationId xmlns:p14="http://schemas.microsoft.com/office/powerpoint/2010/main" val="149910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BB765E26-C237-4898-ADA5-53FC97A1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664" y="0"/>
            <a:ext cx="3506336" cy="50014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3" b="89934" l="4172" r="95456">
                        <a14:foregroundMark x1="8922" y1="48567" x2="10409" y2="55621"/>
                        <a14:foregroundMark x1="7022" y1="49890" x2="7022" y2="55621"/>
                        <a14:foregroundMark x1="7559" y1="76194" x2="18959" y2="74871"/>
                        <a14:foregroundMark x1="28418" y1="82954" x2="31805" y2="85672"/>
                        <a14:foregroundMark x1="33333" y1="78545" x2="35812" y2="79941"/>
                        <a14:foregroundMark x1="36762" y1="67450" x2="38455" y2="72520"/>
                        <a14:foregroundMark x1="40520" y1="66422" x2="41470" y2="69434"/>
                        <a14:foregroundMark x1="47708" y1="45555" x2="46964" y2="55621"/>
                        <a14:foregroundMark x1="69517" y1="18957" x2="73276" y2="75900"/>
                        <a14:foregroundMark x1="59645" y1="32403" x2="70838" y2="52976"/>
                        <a14:foregroundMark x1="73276" y1="44232" x2="75010" y2="50625"/>
                        <a14:foregroundMark x1="66667" y1="44893" x2="69145" y2="55621"/>
                        <a14:foregroundMark x1="64767" y1="77590" x2="67988" y2="75165"/>
                        <a14:foregroundMark x1="68195" y1="71859" x2="67617" y2="61719"/>
                        <a14:foregroundMark x1="55101" y1="49596" x2="57373" y2="55327"/>
                        <a14:foregroundMark x1="87691" y1="40485" x2="90541" y2="85672"/>
                        <a14:foregroundMark x1="83891" y1="68479" x2="76910" y2="83615"/>
                        <a14:foregroundMark x1="87485" y1="63777" x2="86534" y2="77884"/>
                        <a14:foregroundMark x1="93391" y1="78913" x2="93391" y2="83615"/>
                        <a14:foregroundMark x1="84469" y1="84276" x2="88269" y2="863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49881" y="3013690"/>
            <a:ext cx="7671565" cy="4311829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EB07F04C-2B07-4C30-BB86-6DBE3154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12" y="3621927"/>
            <a:ext cx="1772345" cy="3236073"/>
          </a:xfrm>
          <a:prstGeom prst="rect">
            <a:avLst/>
          </a:prstGeom>
        </p:spPr>
      </p:pic>
      <p:pic>
        <p:nvPicPr>
          <p:cNvPr id="5" name="图片 24">
            <a:extLst>
              <a:ext uri="{FF2B5EF4-FFF2-40B4-BE49-F238E27FC236}">
                <a16:creationId xmlns:a16="http://schemas.microsoft.com/office/drawing/2014/main" id="{4C40A426-A1AE-4C3D-9388-8E81310C7AA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095" y="4849142"/>
            <a:ext cx="1661326" cy="2008858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F6AA6D8F-C738-4327-8EB3-C98B59A44C4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538523" y="506526"/>
            <a:ext cx="2531224" cy="2486006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F6AA6D8F-C738-4327-8EB3-C98B59A44C4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094258" y="506526"/>
            <a:ext cx="2531224" cy="2486006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6AA6D8F-C738-4327-8EB3-C98B59A44C4E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3847615" y="506526"/>
            <a:ext cx="2531224" cy="24860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8947" y="1056371"/>
            <a:ext cx="62309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K</a:t>
            </a:r>
            <a:r>
              <a:rPr lang="en-US" sz="6600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Ể</a:t>
            </a:r>
            <a:r>
              <a:rPr lang="en-US" sz="6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 </a:t>
            </a:r>
            <a:r>
              <a:rPr lang="en-US" sz="6600" dirty="0">
                <a:solidFill>
                  <a:srgbClr val="CA37A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C</a:t>
            </a:r>
            <a:r>
              <a:rPr lang="en-US" sz="66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H</a:t>
            </a:r>
            <a:r>
              <a:rPr lang="en-US" sz="6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U</a:t>
            </a:r>
            <a:r>
              <a:rPr lang="en-US" sz="66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Y</a:t>
            </a:r>
            <a:r>
              <a:rPr lang="en-US" sz="6600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Ệ</a:t>
            </a:r>
            <a:r>
              <a:rPr lang="en-US" sz="6600" dirty="0"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7884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3119F31-43B1-4A3D-B6F4-42CE14B79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7940">
            <a:off x="-405587" y="3266293"/>
            <a:ext cx="3571820" cy="3610985"/>
          </a:xfrm>
          <a:prstGeom prst="rect">
            <a:avLst/>
          </a:prstGeom>
        </p:spPr>
      </p:pic>
      <p:pic>
        <p:nvPicPr>
          <p:cNvPr id="4" name="图片 17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BB765E26-C237-4898-ADA5-53FC97A1C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5664" y="0"/>
            <a:ext cx="3506336" cy="5001491"/>
          </a:xfrm>
          <a:prstGeom prst="rect">
            <a:avLst/>
          </a:prstGeom>
        </p:spPr>
      </p:pic>
      <p:pic>
        <p:nvPicPr>
          <p:cNvPr id="5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79269" y="4685845"/>
            <a:ext cx="1308660" cy="1878076"/>
          </a:xfrm>
          <a:prstGeom prst="rect">
            <a:avLst/>
          </a:prstGeom>
        </p:spPr>
      </p:pic>
      <p:pic>
        <p:nvPicPr>
          <p:cNvPr id="8" name="图片 9" descr="图片包含 动物, 软体动物&#10;&#10;已生成高可信度的说明">
            <a:extLst>
              <a:ext uri="{FF2B5EF4-FFF2-40B4-BE49-F238E27FC236}">
                <a16:creationId xmlns:a16="http://schemas.microsoft.com/office/drawing/2014/main" id="{BB5B115F-0648-4FB2-AB90-E47A3B1FD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BA8127BE-58A1-4202-83F2-ED08C7CAC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9315" y="-436879"/>
            <a:ext cx="1316396" cy="1256186"/>
          </a:xfrm>
          <a:prstGeom prst="rect">
            <a:avLst/>
          </a:prstGeom>
        </p:spPr>
      </p:pic>
      <p:pic>
        <p:nvPicPr>
          <p:cNvPr id="12" name="图片 18">
            <a:extLst>
              <a:ext uri="{FF2B5EF4-FFF2-40B4-BE49-F238E27FC236}">
                <a16:creationId xmlns:a16="http://schemas.microsoft.com/office/drawing/2014/main" id="{BA8127BE-58A1-4202-83F2-ED08C7CAC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0666" y="6018522"/>
            <a:ext cx="879715" cy="839478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BA8127BE-58A1-4202-83F2-ED08C7CAC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616" y="-549675"/>
            <a:ext cx="1316396" cy="12561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7081" y="867940"/>
            <a:ext cx="28246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kern="0">
                <a:solidFill>
                  <a:srgbClr val="E0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Bell" panose="02040603050506020204" pitchFamily="18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TIÊU CHÍ ĐÁNH GIÁ</a:t>
            </a:r>
          </a:p>
        </p:txBody>
      </p:sp>
      <p:pic>
        <p:nvPicPr>
          <p:cNvPr id="19" name="图片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216A18B-883C-4478-ADA0-A002930308A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8939" y="-1524605"/>
            <a:ext cx="1534246" cy="66841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8"/>
          <p:cNvSpPr txBox="1"/>
          <p:nvPr/>
        </p:nvSpPr>
        <p:spPr>
          <a:xfrm>
            <a:off x="4445384" y="1242128"/>
            <a:ext cx="5763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SVN-Lobster" panose="02040603050506020204" pitchFamily="18" charset="0"/>
              </a:rPr>
              <a:t>   Nội dung câu chuyện</a:t>
            </a:r>
          </a:p>
        </p:txBody>
      </p:sp>
      <p:pic>
        <p:nvPicPr>
          <p:cNvPr id="20" name="图片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216A18B-883C-4478-ADA0-A002930308A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2336" y="171651"/>
            <a:ext cx="1411909" cy="66841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1" name="TextBox 20"/>
          <p:cNvSpPr txBox="1"/>
          <p:nvPr/>
        </p:nvSpPr>
        <p:spPr>
          <a:xfrm>
            <a:off x="5286681" y="2975427"/>
            <a:ext cx="5763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SVN-Lobster" panose="02040603050506020204" pitchFamily="18" charset="0"/>
              </a:rPr>
              <a:t>   Cách diễn đạt</a:t>
            </a:r>
          </a:p>
        </p:txBody>
      </p:sp>
      <p:pic>
        <p:nvPicPr>
          <p:cNvPr id="22" name="图片 2" descr="e7d195523061f1c0c2b73831c94a3edc981f60e396d3e182073EE1468018468A7F192AE5E5CD515B6C3125F8AF6E4EE646174E8CF0B46FD19828DCE8CDA3B3A044A74F0E769C5FA8CB87AB6FC303C8BA3785FAC64AF542478695B0984F536809C3F1707B1C3268FC7520299D04CFE85DEB91723432B78EC91A49EF06019607DE5BEC6629765AAD53314DC233652B24F7">
            <a:extLst>
              <a:ext uri="{FF2B5EF4-FFF2-40B4-BE49-F238E27FC236}">
                <a16:creationId xmlns:a16="http://schemas.microsoft.com/office/drawing/2014/main" id="{4216A18B-883C-4478-ADA0-A002930308AB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89395" y="2161318"/>
            <a:ext cx="2121068" cy="668414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3" name="TextBox 22"/>
          <p:cNvSpPr txBox="1"/>
          <p:nvPr/>
        </p:nvSpPr>
        <p:spPr>
          <a:xfrm>
            <a:off x="6136996" y="4462667"/>
            <a:ext cx="57632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latin typeface="SVN-Lobster" panose="02040603050506020204" pitchFamily="18" charset="0"/>
              </a:rPr>
              <a:t>Cách thể hiện: </a:t>
            </a:r>
          </a:p>
          <a:p>
            <a:pPr algn="ctr"/>
            <a:r>
              <a:rPr lang="en-US" sz="6000">
                <a:solidFill>
                  <a:srgbClr val="C00000"/>
                </a:solidFill>
                <a:latin typeface="SVN-Lobster" panose="02040603050506020204" pitchFamily="18" charset="0"/>
              </a:rPr>
              <a:t>điệu bộ, cử chỉ,..</a:t>
            </a:r>
          </a:p>
        </p:txBody>
      </p:sp>
    </p:spTree>
    <p:extLst>
      <p:ext uri="{BB962C8B-B14F-4D97-AF65-F5344CB8AC3E}">
        <p14:creationId xmlns:p14="http://schemas.microsoft.com/office/powerpoint/2010/main" val="185432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972" y="1901780"/>
            <a:ext cx="10178197" cy="4593155"/>
          </a:xfrm>
          <a:prstGeom prst="rect">
            <a:avLst/>
          </a:prstGeom>
        </p:spPr>
      </p:pic>
      <p:pic>
        <p:nvPicPr>
          <p:cNvPr id="7170" name="Picture 2" descr="Playful cute cats flat item set. cartoon fluffy kitties, kittens and tabbies sitting, playing, lying and sleeping isolated vector illustration collection. pets and animals concept Free Vector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20" b="75000" l="2077" r="333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2" y="1235991"/>
            <a:ext cx="8900766" cy="52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1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03119F31-43B1-4A3D-B6F4-42CE14B792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783" y="3953084"/>
            <a:ext cx="3571820" cy="3610985"/>
          </a:xfrm>
          <a:prstGeom prst="rect">
            <a:avLst/>
          </a:prstGeom>
        </p:spPr>
      </p:pic>
      <p:pic>
        <p:nvPicPr>
          <p:cNvPr id="4" name="图片 12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3B2E026B-415A-474B-9DD8-20C3CBE84B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75743">
            <a:off x="10168045" y="3910919"/>
            <a:ext cx="3571820" cy="3610985"/>
          </a:xfrm>
          <a:prstGeom prst="rect">
            <a:avLst/>
          </a:prstGeom>
        </p:spPr>
      </p:pic>
      <p:pic>
        <p:nvPicPr>
          <p:cNvPr id="5" name="图片 13" descr="图片包含 植物, 餐桌, 室内, 鲜花&#10;&#10;已生成高可信度的说明">
            <a:extLst>
              <a:ext uri="{FF2B5EF4-FFF2-40B4-BE49-F238E27FC236}">
                <a16:creationId xmlns:a16="http://schemas.microsoft.com/office/drawing/2014/main" id="{ECD51BFE-727B-49F9-9755-2EBA0E3B2A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869927">
            <a:off x="-1075312" y="3213273"/>
            <a:ext cx="3571820" cy="3610985"/>
          </a:xfrm>
          <a:prstGeom prst="rect">
            <a:avLst/>
          </a:prstGeom>
        </p:spPr>
      </p:pic>
      <p:pic>
        <p:nvPicPr>
          <p:cNvPr id="6" name="图片 9" descr="图片包含 动物, 软体动物&#10;&#10;已生成高可信度的说明">
            <a:extLst>
              <a:ext uri="{FF2B5EF4-FFF2-40B4-BE49-F238E27FC236}">
                <a16:creationId xmlns:a16="http://schemas.microsoft.com/office/drawing/2014/main" id="{BB5B115F-0648-4FB2-AB90-E47A3B1FD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5500"/>
            <a:ext cx="12192000" cy="952500"/>
          </a:xfrm>
          <a:prstGeom prst="rect">
            <a:avLst/>
          </a:prstGeom>
        </p:spPr>
      </p:pic>
      <p:pic>
        <p:nvPicPr>
          <p:cNvPr id="7" name="图片 17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BB765E26-C237-4898-ADA5-53FC97A1CE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701" y="-2132652"/>
            <a:ext cx="3506336" cy="5001491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FE64F9A-85FB-4939-8324-21C45743A511}"/>
              </a:ext>
            </a:extLst>
          </p:cNvPr>
          <p:cNvGrpSpPr/>
          <p:nvPr/>
        </p:nvGrpSpPr>
        <p:grpSpPr>
          <a:xfrm>
            <a:off x="2845089" y="369553"/>
            <a:ext cx="2341776" cy="2334303"/>
            <a:chOff x="4331830" y="453767"/>
            <a:chExt cx="2875958" cy="2744416"/>
          </a:xfrm>
        </p:grpSpPr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BEA4F9BD-ADE1-4AC4-B97A-A05BB875C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31830" y="453767"/>
              <a:ext cx="2875958" cy="2744416"/>
            </a:xfrm>
            <a:prstGeom prst="rect">
              <a:avLst/>
            </a:prstGeom>
          </p:spPr>
        </p:pic>
        <p:sp>
          <p:nvSpPr>
            <p:cNvPr id="10" name="文本框 4">
              <a:extLst>
                <a:ext uri="{FF2B5EF4-FFF2-40B4-BE49-F238E27FC236}">
                  <a16:creationId xmlns:a16="http://schemas.microsoft.com/office/drawing/2014/main" id="{846BD34F-C8B4-4C38-AA94-DB7DAC2C1833}"/>
                </a:ext>
              </a:extLst>
            </p:cNvPr>
            <p:cNvSpPr txBox="1"/>
            <p:nvPr/>
          </p:nvSpPr>
          <p:spPr>
            <a:xfrm>
              <a:off x="4533266" y="1054862"/>
              <a:ext cx="199445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72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  <a:cs typeface="+mn-ea"/>
                  <a:sym typeface="+mn-lt"/>
                </a:rPr>
                <a:t>DẶN</a:t>
              </a:r>
              <a:endParaRPr lang="zh-CN" altLang="en-US" sz="7200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3" name="图片 9">
            <a:extLst>
              <a:ext uri="{FF2B5EF4-FFF2-40B4-BE49-F238E27FC236}">
                <a16:creationId xmlns:a16="http://schemas.microsoft.com/office/drawing/2014/main" id="{F6AA6D8F-C738-4327-8EB3-C98B59A44C4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duotone>
              <a:schemeClr val="accent6">
                <a:shade val="45000"/>
                <a:satMod val="135000"/>
              </a:schemeClr>
              <a:prstClr val="white"/>
            </a:duotone>
            <a:lum bright="-15000" contrast="30000"/>
          </a:blip>
          <a:stretch>
            <a:fillRect/>
          </a:stretch>
        </p:blipFill>
        <p:spPr>
          <a:xfrm>
            <a:off x="7041660" y="561958"/>
            <a:ext cx="2531224" cy="2486006"/>
          </a:xfrm>
          <a:prstGeom prst="rect">
            <a:avLst/>
          </a:prstGeom>
        </p:spPr>
      </p:pic>
      <p:sp>
        <p:nvSpPr>
          <p:cNvPr id="15" name="文本框 4">
            <a:extLst>
              <a:ext uri="{FF2B5EF4-FFF2-40B4-BE49-F238E27FC236}">
                <a16:creationId xmlns:a16="http://schemas.microsoft.com/office/drawing/2014/main" id="{846BD34F-C8B4-4C38-AA94-DB7DAC2C1833}"/>
              </a:ext>
            </a:extLst>
          </p:cNvPr>
          <p:cNvSpPr txBox="1"/>
          <p:nvPr/>
        </p:nvSpPr>
        <p:spPr>
          <a:xfrm>
            <a:off x="7596617" y="1121395"/>
            <a:ext cx="1475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>
                <a:solidFill>
                  <a:srgbClr val="66FF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  <a:cs typeface="+mn-ea"/>
                <a:sym typeface="+mn-lt"/>
              </a:rPr>
              <a:t>DÒ</a:t>
            </a:r>
            <a:endParaRPr lang="zh-CN" altLang="en-US" sz="7200" dirty="0">
              <a:solidFill>
                <a:srgbClr val="66FF3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  <a:cs typeface="+mn-ea"/>
              <a:sym typeface="+mn-lt"/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797270" y="2749389"/>
            <a:ext cx="7722932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4000" b="1">
                <a:solidFill>
                  <a:srgbClr val="E17711"/>
                </a:solidFill>
                <a:latin typeface="UTM Aptima" panose="02040603050506020204" pitchFamily="18" charset="0"/>
              </a:rPr>
              <a:t> Chuẩn bị bài sau: </a:t>
            </a:r>
            <a:r>
              <a:rPr lang="en-US" altLang="en-US" sz="4000">
                <a:solidFill>
                  <a:srgbClr val="C00000"/>
                </a:solidFill>
                <a:latin typeface="UTM Aptima" panose="02040603050506020204" pitchFamily="18" charset="0"/>
              </a:rPr>
              <a:t>“</a:t>
            </a:r>
            <a:r>
              <a:rPr lang="en-US" altLang="en-US" sz="4000" i="1">
                <a:solidFill>
                  <a:srgbClr val="C00000"/>
                </a:solidFill>
                <a:latin typeface="UTM Aptima" panose="02040603050506020204" pitchFamily="18" charset="0"/>
              </a:rPr>
              <a:t>Kể chuyện đã nghe, đã đọc</a:t>
            </a:r>
            <a:r>
              <a:rPr lang="en-US" altLang="en-US" sz="4000">
                <a:solidFill>
                  <a:srgbClr val="C00000"/>
                </a:solidFill>
                <a:latin typeface="UTM Aptima" panose="02040603050506020204" pitchFamily="18" charset="0"/>
              </a:rPr>
              <a:t>”</a:t>
            </a:r>
            <a:endParaRPr lang="en-US" altLang="en-US" sz="4000" b="1">
              <a:solidFill>
                <a:srgbClr val="C00000"/>
              </a:solidFill>
              <a:latin typeface="UTM Aptima" panose="020406030505060202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4000" b="1">
                <a:solidFill>
                  <a:srgbClr val="E17711"/>
                </a:solidFill>
                <a:latin typeface="UTM Aptima" panose="02040603050506020204" pitchFamily="18" charset="0"/>
              </a:rPr>
              <a:t> Về nhà kể lại câu chuyện cho người thân nghe.</a:t>
            </a:r>
          </a:p>
        </p:txBody>
      </p:sp>
    </p:spTree>
    <p:extLst>
      <p:ext uri="{BB962C8B-B14F-4D97-AF65-F5344CB8AC3E}">
        <p14:creationId xmlns:p14="http://schemas.microsoft.com/office/powerpoint/2010/main" val="3398238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26007" y="1386761"/>
            <a:ext cx="9100400" cy="4158988"/>
            <a:chOff x="885536" y="1424739"/>
            <a:chExt cx="10624293" cy="4978857"/>
          </a:xfrm>
        </p:grpSpPr>
        <p:sp>
          <p:nvSpPr>
            <p:cNvPr id="2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96411" y="3831118"/>
            <a:ext cx="1468698" cy="183587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 flipV="1">
            <a:off x="5930283" y="5702662"/>
            <a:ext cx="1743043" cy="1207642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93004">
            <a:off x="1510605" y="668452"/>
            <a:ext cx="1539090" cy="1919056"/>
          </a:xfrm>
          <a:prstGeom prst="rect">
            <a:avLst/>
          </a:prstGeom>
        </p:spPr>
      </p:pic>
      <p:pic>
        <p:nvPicPr>
          <p:cNvPr id="25" name="图片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0" b="99313" l="9986" r="964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5448" y="3390439"/>
            <a:ext cx="5146349" cy="3634345"/>
          </a:xfrm>
          <a:prstGeom prst="rect">
            <a:avLst/>
          </a:prstGeom>
        </p:spPr>
      </p:pic>
      <p:pic>
        <p:nvPicPr>
          <p:cNvPr id="32" name="图片 6" descr="6f86b8e1ad79e21eb6177f02b862798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20000" flipH="1">
            <a:off x="3752501" y="1637311"/>
            <a:ext cx="704850" cy="704850"/>
          </a:xfrm>
          <a:prstGeom prst="rect">
            <a:avLst/>
          </a:prstGeom>
        </p:spPr>
      </p:pic>
      <p:sp>
        <p:nvSpPr>
          <p:cNvPr id="36" name="品 10"/>
          <p:cNvSpPr txBox="1"/>
          <p:nvPr/>
        </p:nvSpPr>
        <p:spPr>
          <a:xfrm>
            <a:off x="3686929" y="2471469"/>
            <a:ext cx="88596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b="1">
                <a:solidFill>
                  <a:srgbClr val="F88334"/>
                </a:solidFill>
                <a:latin typeface="UTM Azuki" panose="020406030505060202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KHỞI ĐỘNG</a:t>
            </a:r>
            <a:endParaRPr lang="en-US" altLang="zh-CN" sz="11500" b="1" dirty="0">
              <a:solidFill>
                <a:srgbClr val="F88334"/>
              </a:solidFill>
              <a:latin typeface="UTM Azuki" panose="020406030505060202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1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0.13255 -0.07292 L 0.32122 -0.07292 L 0.45391 3.7037E-6 L 0.45391 0.10393 L 0.32122 0.17708 L 0.13255 0.17708 L 1.25E-6 0.10393 L 1.25E-6 3.7037E-6 Z " pathEditMode="relative" rAng="0" ptsTypes="AAAAAAAAA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520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102" y="1669368"/>
            <a:ext cx="7840808" cy="526142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5BF58E39-2B03-4CAA-92E9-641CA2D2180D}"/>
              </a:ext>
            </a:extLst>
          </p:cNvPr>
          <p:cNvGrpSpPr/>
          <p:nvPr/>
        </p:nvGrpSpPr>
        <p:grpSpPr>
          <a:xfrm>
            <a:off x="0" y="0"/>
            <a:ext cx="12185222" cy="3255962"/>
            <a:chOff x="0" y="0"/>
            <a:chExt cx="12185222" cy="3255962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EAB8C36-A14A-4663-95AC-A167EFE0B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5341" y="0"/>
              <a:ext cx="5009881" cy="325596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5AEEFE8-22C2-4D70-99AA-9210B5A6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0"/>
              <a:ext cx="2526145" cy="1879143"/>
            </a:xfrm>
            <a:prstGeom prst="rect">
              <a:avLst/>
            </a:prstGeom>
          </p:spPr>
        </p:pic>
      </p:grp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03479" y="5451380"/>
            <a:ext cx="1101139" cy="15802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500974" flipV="1">
            <a:off x="347200" y="5858583"/>
            <a:ext cx="1743043" cy="1207642"/>
          </a:xfrm>
          <a:prstGeom prst="rect">
            <a:avLst/>
          </a:prstGeom>
        </p:spPr>
      </p:pic>
      <p:pic>
        <p:nvPicPr>
          <p:cNvPr id="1026" name="Picture 2" descr="Cute panda drink boba milk tea with skateboard cartoon vector icon illustration animal drink icon Free Vector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4" b="92332" l="9904" r="89936">
                        <a14:foregroundMark x1="75559" y1="18690" x2="77955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607" y="117700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826912" y="2867830"/>
            <a:ext cx="50128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>
                <a:latin typeface="UTM Aptima" panose="02040603050506020204" pitchFamily="18" charset="0"/>
              </a:rPr>
              <a:t>  </a:t>
            </a:r>
            <a:r>
              <a:rPr lang="nl-NL" sz="4800" b="1">
                <a:solidFill>
                  <a:srgbClr val="E17711"/>
                </a:solidFill>
                <a:latin typeface="UTM Aptima" panose="02040603050506020204" pitchFamily="18" charset="0"/>
              </a:rPr>
              <a:t>Nhìn hình và đoán xem tớ đã đi qua những địa danh nào  nhé!</a:t>
            </a:r>
            <a:endParaRPr lang="en-US" sz="4400" b="1">
              <a:solidFill>
                <a:srgbClr val="E17711"/>
              </a:solidFill>
              <a:latin typeface="UTM Aptima" panose="02040603050506020204" pitchFamily="18" charset="0"/>
            </a:endParaRPr>
          </a:p>
        </p:txBody>
      </p:sp>
      <p:sp>
        <p:nvSpPr>
          <p:cNvPr id="21" name="品 10"/>
          <p:cNvSpPr txBox="1"/>
          <p:nvPr/>
        </p:nvSpPr>
        <p:spPr>
          <a:xfrm>
            <a:off x="820666" y="1337610"/>
            <a:ext cx="8859615" cy="199365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600" b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DU LỊCH CÙNG PANDA</a:t>
            </a:r>
            <a:endParaRPr lang="en-US" altLang="zh-CN" sz="6600" b="1" dirty="0">
              <a:solidFill>
                <a:schemeClr val="accent6">
                  <a:lumMod val="75000"/>
                </a:schemeClr>
              </a:solidFill>
              <a:latin typeface="UTM Azuki" panose="020406030505060202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5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7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BB765E26-C237-4898-ADA5-53FC97A1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678" y="0"/>
            <a:ext cx="3506336" cy="50014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1171">
            <a:off x="495299" y="1345473"/>
            <a:ext cx="4905104" cy="32700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290" y="2065718"/>
            <a:ext cx="5203811" cy="3616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5986494" y="499152"/>
            <a:ext cx="45583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kern="0">
                <a:solidFill>
                  <a:srgbClr val="E0562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TM Bell" panose="02040603050506020204" pitchFamily="18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HÀ NỘI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65670" y="5848525"/>
            <a:ext cx="4201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Rùa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6663" y="4912902"/>
            <a:ext cx="42014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Thê Húc</a:t>
            </a:r>
          </a:p>
        </p:txBody>
      </p:sp>
      <p:pic>
        <p:nvPicPr>
          <p:cNvPr id="8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1456" y="3769141"/>
            <a:ext cx="3648351" cy="308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0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7" descr="图片包含 鲜花, 植物, 室内&#10;&#10;已生成高可信度的说明">
            <a:extLst>
              <a:ext uri="{FF2B5EF4-FFF2-40B4-BE49-F238E27FC236}">
                <a16:creationId xmlns:a16="http://schemas.microsoft.com/office/drawing/2014/main" id="{BB765E26-C237-4898-ADA5-53FC97A1C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678" y="0"/>
            <a:ext cx="3506336" cy="50014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97" y="157234"/>
            <a:ext cx="4922207" cy="3279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15" y="3533416"/>
            <a:ext cx="4933892" cy="322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729" y="146410"/>
            <a:ext cx="5448961" cy="3632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764" y="3613626"/>
            <a:ext cx="4718394" cy="3272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1631" y="4491799"/>
            <a:ext cx="2915977" cy="24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41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/>
          <p:cNvGrpSpPr/>
          <p:nvPr/>
        </p:nvGrpSpPr>
        <p:grpSpPr>
          <a:xfrm>
            <a:off x="509457" y="537672"/>
            <a:ext cx="8033657" cy="5484301"/>
            <a:chOff x="885536" y="1424739"/>
            <a:chExt cx="10624293" cy="4978857"/>
          </a:xfrm>
        </p:grpSpPr>
        <p:sp>
          <p:nvSpPr>
            <p:cNvPr id="6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7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2050" name="Picture 2" descr="View of paris in france Premium Phot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6" y="819565"/>
            <a:ext cx="7488097" cy="4920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ute panda drink boba milk tea with skateboard cartoon vector icon illustration animal drink icon Free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4" b="92332" l="9904" r="89936">
                        <a14:foregroundMark x1="75559" y1="18690" x2="77955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0" y="1093888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ute bear with bubble tea cartoon, vector illustration Premium Vector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2404" y="4340363"/>
            <a:ext cx="3069279" cy="306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49020" y="5994709"/>
            <a:ext cx="6007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 Eiffel - Pháp</a:t>
            </a:r>
          </a:p>
        </p:txBody>
      </p:sp>
    </p:spTree>
    <p:extLst>
      <p:ext uri="{BB962C8B-B14F-4D97-AF65-F5344CB8AC3E}">
        <p14:creationId xmlns:p14="http://schemas.microsoft.com/office/powerpoint/2010/main" val="46328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/>
          <p:cNvGrpSpPr/>
          <p:nvPr/>
        </p:nvGrpSpPr>
        <p:grpSpPr>
          <a:xfrm>
            <a:off x="509457" y="1073255"/>
            <a:ext cx="8033657" cy="5484301"/>
            <a:chOff x="885536" y="1424739"/>
            <a:chExt cx="10624293" cy="4978857"/>
          </a:xfrm>
        </p:grpSpPr>
        <p:sp>
          <p:nvSpPr>
            <p:cNvPr id="6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7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4" name="Picture 2" descr="Cute panda drink boba milk tea with skateboard cartoon vector icon illustration animal drink icon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92332" l="9904" r="89936">
                        <a14:foregroundMark x1="75559" y1="18690" x2="77955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0" y="1093888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e great wall of china in autumn Premium Photo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51" y="1355148"/>
            <a:ext cx="7398042" cy="4928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4" descr="Cute bear with bubble tea cartoon, vector illustration Premium Vector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486" y="4622655"/>
            <a:ext cx="2783493" cy="278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0165" y="439490"/>
            <a:ext cx="755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2060"/>
                </a:solidFill>
                <a:latin typeface="UTM Alberta Heavy" panose="02040603050506020204" pitchFamily="18" charset="0"/>
              </a:rPr>
              <a:t>Vạn lý Trường thành – Trung Quốc</a:t>
            </a:r>
          </a:p>
        </p:txBody>
      </p:sp>
    </p:spTree>
    <p:extLst>
      <p:ext uri="{BB962C8B-B14F-4D97-AF65-F5344CB8AC3E}">
        <p14:creationId xmlns:p14="http://schemas.microsoft.com/office/powerpoint/2010/main" val="1105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/>
          <p:cNvGrpSpPr/>
          <p:nvPr/>
        </p:nvGrpSpPr>
        <p:grpSpPr>
          <a:xfrm>
            <a:off x="509457" y="1073255"/>
            <a:ext cx="8033657" cy="5484301"/>
            <a:chOff x="885536" y="1424739"/>
            <a:chExt cx="10624293" cy="4978857"/>
          </a:xfrm>
        </p:grpSpPr>
        <p:sp>
          <p:nvSpPr>
            <p:cNvPr id="6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7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4" name="Picture 2" descr="Cute panda drink boba milk tea with skateboard cartoon vector icon illustration animal drink icon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92332" l="9904" r="89936">
                        <a14:foregroundMark x1="75559" y1="18690" x2="77955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70" y="107325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08012" y="454034"/>
            <a:ext cx="7550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C00000"/>
                </a:solidFill>
                <a:latin typeface="UTM Alberta Heavy" panose="02040603050506020204" pitchFamily="18" charset="0"/>
              </a:rPr>
              <a:t>Núi Phú Sĩ – Nhật Bản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36" y="1414547"/>
            <a:ext cx="7569098" cy="4801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4" descr="Cute bear with bubble tea cartoon, vector illustration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486" y="4622655"/>
            <a:ext cx="2783493" cy="278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41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2"/>
          <p:cNvGrpSpPr/>
          <p:nvPr/>
        </p:nvGrpSpPr>
        <p:grpSpPr>
          <a:xfrm>
            <a:off x="509457" y="1073255"/>
            <a:ext cx="8033657" cy="5484301"/>
            <a:chOff x="885536" y="1424739"/>
            <a:chExt cx="10624293" cy="4978857"/>
          </a:xfrm>
        </p:grpSpPr>
        <p:sp>
          <p:nvSpPr>
            <p:cNvPr id="6" name="圆角矩形 1"/>
            <p:cNvSpPr/>
            <p:nvPr/>
          </p:nvSpPr>
          <p:spPr>
            <a:xfrm>
              <a:off x="885536" y="1424739"/>
              <a:ext cx="10624293" cy="4978857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  <p:sp>
          <p:nvSpPr>
            <p:cNvPr id="7" name="圆角矩形 33"/>
            <p:cNvSpPr/>
            <p:nvPr/>
          </p:nvSpPr>
          <p:spPr>
            <a:xfrm>
              <a:off x="1011953" y="1569882"/>
              <a:ext cx="10352733" cy="4700289"/>
            </a:xfrm>
            <a:prstGeom prst="roundRect">
              <a:avLst>
                <a:gd name="adj" fmla="val 12877"/>
              </a:avLst>
            </a:prstGeom>
            <a:solidFill>
              <a:schemeClr val="bg1"/>
            </a:solidFill>
            <a:ln w="28575">
              <a:solidFill>
                <a:schemeClr val="tx1">
                  <a:lumMod val="85000"/>
                  <a:lumOff val="1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Light"/>
                <a:cs typeface="+mn-cs"/>
              </a:endParaRPr>
            </a:p>
          </p:txBody>
        </p:sp>
      </p:grpSp>
      <p:pic>
        <p:nvPicPr>
          <p:cNvPr id="4" name="Picture 2" descr="Cute panda drink boba milk tea with skateboard cartoon vector icon illustration animal drink icon Free Vector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4" b="92332" l="9904" r="89936">
                        <a14:foregroundMark x1="75559" y1="18690" x2="77955" y2="253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870" y="107325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62473" y="272177"/>
            <a:ext cx="75503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C00000"/>
                </a:solidFill>
                <a:latin typeface="UTM Alberta Heavy" panose="02040603050506020204" pitchFamily="18" charset="0"/>
              </a:rPr>
              <a:t>Hàn Quốc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8" y="1333947"/>
            <a:ext cx="7519443" cy="5004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4" descr="Cute bear with bubble tea cartoon, vector illustration Premium Vector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486" y="4622655"/>
            <a:ext cx="2783493" cy="278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9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314</Words>
  <Application>Microsoft Office PowerPoint</Application>
  <PresentationFormat>Widescreen</PresentationFormat>
  <Paragraphs>50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Calibri Light</vt:lpstr>
      <vt:lpstr>SVN-Lobster</vt:lpstr>
      <vt:lpstr>Times New Roman</vt:lpstr>
      <vt:lpstr>UTM Alberta Heavy</vt:lpstr>
      <vt:lpstr>UTM Aptima</vt:lpstr>
      <vt:lpstr>UTM Azuki</vt:lpstr>
      <vt:lpstr>UTM Bell</vt:lpstr>
      <vt:lpstr>UTM Centur</vt:lpstr>
      <vt:lpstr>UTM Showcard</vt:lpstr>
      <vt:lpstr>UTM Wedding K&amp;T</vt:lpstr>
      <vt:lpstr>思源黑体 CN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</cp:revision>
  <dcterms:created xsi:type="dcterms:W3CDTF">2022-04-15T15:03:01Z</dcterms:created>
  <dcterms:modified xsi:type="dcterms:W3CDTF">2022-04-15T15:03:55Z</dcterms:modified>
</cp:coreProperties>
</file>