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33"/>
  </p:notesMasterIdLst>
  <p:sldIdLst>
    <p:sldId id="368" r:id="rId2"/>
    <p:sldId id="304" r:id="rId3"/>
    <p:sldId id="257" r:id="rId4"/>
    <p:sldId id="344" r:id="rId5"/>
    <p:sldId id="345" r:id="rId6"/>
    <p:sldId id="346" r:id="rId7"/>
    <p:sldId id="347" r:id="rId8"/>
    <p:sldId id="348" r:id="rId9"/>
    <p:sldId id="349" r:id="rId10"/>
    <p:sldId id="256" r:id="rId11"/>
    <p:sldId id="350" r:id="rId12"/>
    <p:sldId id="258" r:id="rId13"/>
    <p:sldId id="355" r:id="rId14"/>
    <p:sldId id="351" r:id="rId15"/>
    <p:sldId id="352" r:id="rId16"/>
    <p:sldId id="353" r:id="rId17"/>
    <p:sldId id="354" r:id="rId18"/>
    <p:sldId id="356" r:id="rId19"/>
    <p:sldId id="357" r:id="rId20"/>
    <p:sldId id="266" r:id="rId21"/>
    <p:sldId id="262" r:id="rId22"/>
    <p:sldId id="367" r:id="rId23"/>
    <p:sldId id="358" r:id="rId24"/>
    <p:sldId id="359" r:id="rId25"/>
    <p:sldId id="360" r:id="rId26"/>
    <p:sldId id="361" r:id="rId27"/>
    <p:sldId id="270" r:id="rId28"/>
    <p:sldId id="366" r:id="rId29"/>
    <p:sldId id="363" r:id="rId30"/>
    <p:sldId id="364" r:id="rId31"/>
    <p:sldId id="365" r:id="rId32"/>
  </p:sldIdLst>
  <p:sldSz cx="9144000" cy="5143500" type="screen16x9"/>
  <p:notesSz cx="6858000" cy="9144000"/>
  <p:embeddedFontLst>
    <p:embeddedFont>
      <p:font typeface="Architects Daughter" panose="020B0604020202020204" charset="0"/>
      <p:regular r:id="rId34"/>
    </p:embeddedFont>
    <p:embeddedFont>
      <p:font typeface="Barlow" panose="00000500000000000000" pitchFamily="2" charset="0"/>
      <p:regular r:id="rId35"/>
      <p:bold r:id="rId36"/>
      <p:italic r:id="rId37"/>
      <p:boldItalic r:id="rId38"/>
    </p:embeddedFont>
    <p:embeddedFont>
      <p:font typeface="Francois One" panose="020B0604020202020204" charset="0"/>
      <p:regular r:id="rId39"/>
    </p:embeddedFont>
    <p:embeddedFont>
      <p:font typeface="Handlee" panose="020B0604020202020204" charset="0"/>
      <p:regular r:id="rId40"/>
    </p:embeddedFont>
    <p:embeddedFont>
      <p:font typeface="Manrope" panose="020B0604020202020204" charset="0"/>
      <p:regular r:id="rId41"/>
      <p:bold r:id="rId42"/>
    </p:embeddedFont>
    <p:embeddedFont>
      <p:font typeface="Manrope ExtraBold" panose="020B0604020202020204" charset="0"/>
      <p:bold r:id="rId43"/>
    </p:embeddedFont>
    <p:embeddedFont>
      <p:font typeface="Pacifico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C7E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494B31-29E3-478F-B430-BC9A20C09758}">
  <a:tblStyle styleId="{2C494B31-29E3-478F-B430-BC9A20C0975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5343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313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62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436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1910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43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e5cc0fb8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e5cc0fb8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684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1715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de9eff14ca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de9eff14ca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91911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625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7296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58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ef1605217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ef1605217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29220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de5cc0fb88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de5cc0fb88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df0461e8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df0461e8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5917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df0461e8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df0461e8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897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df0461e8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df0461e8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843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4665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df0461e80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df0461e80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717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3701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847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77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def1605217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def1605217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449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de9eff14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de9eff14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9084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7574" y="-718425"/>
            <a:ext cx="2360638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25125" y="1613826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3225" y="1276349"/>
            <a:ext cx="4261200" cy="2052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3225" y="3507075"/>
            <a:ext cx="4260300" cy="32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6"/>
          <p:cNvPicPr preferRelativeResize="0"/>
          <p:nvPr/>
        </p:nvPicPr>
        <p:blipFill rotWithShape="1">
          <a:blip r:embed="rId3">
            <a:alphaModFix/>
          </a:blip>
          <a:srcRect t="835" b="826"/>
          <a:stretch/>
        </p:blipFill>
        <p:spPr>
          <a:xfrm>
            <a:off x="190450" y="181451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28121" y="57357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93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492E65-C2D4-4EE4-B3BD-D4658B6988C5}" type="datetimeFigureOut">
              <a:rPr lang="en-US"/>
              <a:pPr>
                <a:defRPr/>
              </a:pPr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E3CA42-9105-48A7-A748-48D6CBDA4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35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1350" y="3936950"/>
            <a:ext cx="3141251" cy="17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286024" y="2445142"/>
            <a:ext cx="4572000" cy="729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285975" y="3305048"/>
            <a:ext cx="4572000" cy="2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088272" y="1540232"/>
            <a:ext cx="967500" cy="106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50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713225" y="52122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1"/>
          </p:nvPr>
        </p:nvSpPr>
        <p:spPr>
          <a:xfrm>
            <a:off x="713225" y="1377075"/>
            <a:ext cx="7717500" cy="3222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naheim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rabicPeriod"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alphaLcPeriod"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pic>
        <p:nvPicPr>
          <p:cNvPr id="24" name="Google Shape;24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871" y="4284600"/>
            <a:ext cx="969129" cy="6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169300" y="365963"/>
            <a:ext cx="1189695" cy="4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2355900" y="1508850"/>
            <a:ext cx="4432200" cy="212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8450" y="-471725"/>
            <a:ext cx="3141251" cy="174897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2012024" y="1790600"/>
            <a:ext cx="2493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2"/>
          </p:nvPr>
        </p:nvSpPr>
        <p:spPr>
          <a:xfrm>
            <a:off x="2012031" y="1402300"/>
            <a:ext cx="2496300" cy="3195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964356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2012031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>
            <a:off x="2012031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 hasCustomPrompt="1"/>
          </p:nvPr>
        </p:nvSpPr>
        <p:spPr>
          <a:xfrm>
            <a:off x="964356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5817256" y="1794146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8"/>
          </p:nvPr>
        </p:nvSpPr>
        <p:spPr>
          <a:xfrm>
            <a:off x="5817257" y="1402300"/>
            <a:ext cx="2496300" cy="3201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9" hasCustomPrompt="1"/>
          </p:nvPr>
        </p:nvSpPr>
        <p:spPr>
          <a:xfrm>
            <a:off x="4769581" y="1402300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>
            <a:off x="5817256" y="3570807"/>
            <a:ext cx="24963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4"/>
          </p:nvPr>
        </p:nvSpPr>
        <p:spPr>
          <a:xfrm>
            <a:off x="5817257" y="3183475"/>
            <a:ext cx="2496300" cy="4116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Pacifico"/>
              <a:buNone/>
              <a:defRPr b="1">
                <a:solidFill>
                  <a:schemeClr val="accent3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9581" y="3183475"/>
            <a:ext cx="855300" cy="91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3300" b="0"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26950" y="3943113"/>
            <a:ext cx="2133700" cy="179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4"/>
          <p:cNvSpPr txBox="1">
            <a:spLocks noGrp="1"/>
          </p:cNvSpPr>
          <p:nvPr>
            <p:ph type="title"/>
          </p:nvPr>
        </p:nvSpPr>
        <p:spPr>
          <a:xfrm>
            <a:off x="2438500" y="1726075"/>
            <a:ext cx="5730000" cy="1316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 b="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title" idx="2"/>
          </p:nvPr>
        </p:nvSpPr>
        <p:spPr>
          <a:xfrm>
            <a:off x="5688375" y="3307200"/>
            <a:ext cx="2450400" cy="340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Francois One"/>
              <a:buNone/>
              <a:defRPr sz="21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79475" y="296351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713225" y="521208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subTitle" idx="3"/>
          </p:nvPr>
        </p:nvSpPr>
        <p:spPr>
          <a:xfrm>
            <a:off x="3451807" y="2723009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4"/>
          </p:nvPr>
        </p:nvSpPr>
        <p:spPr>
          <a:xfrm>
            <a:off x="3451792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5"/>
          </p:nvPr>
        </p:nvSpPr>
        <p:spPr>
          <a:xfrm>
            <a:off x="6190374" y="2723010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6"/>
          </p:nvPr>
        </p:nvSpPr>
        <p:spPr>
          <a:xfrm>
            <a:off x="6190367" y="2305988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chitects Daughter"/>
              <a:buNone/>
              <a:defRPr sz="2100">
                <a:solidFill>
                  <a:schemeClr val="accent1"/>
                </a:solidFill>
                <a:latin typeface="Manrope ExtraBold"/>
                <a:ea typeface="Manrope ExtraBold"/>
                <a:cs typeface="Manrope ExtraBold"/>
                <a:sym typeface="Manrope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/>
          <p:nvPr/>
        </p:nvSpPr>
        <p:spPr>
          <a:xfrm>
            <a:off x="4625875" y="558900"/>
            <a:ext cx="3804900" cy="4040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5370950" y="-461650"/>
            <a:ext cx="5990100" cy="599010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2800" b="1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●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○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Manrope"/>
              <a:buChar char="■"/>
              <a:defRPr sz="16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9" r:id="rId5"/>
    <p:sldLayoutId id="2147483660" r:id="rId6"/>
    <p:sldLayoutId id="2147483661" r:id="rId7"/>
    <p:sldLayoutId id="2147483671" r:id="rId8"/>
    <p:sldLayoutId id="2147483672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2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slide" Target="slide2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jpg"/><Relationship Id="rId7" Type="http://schemas.openxmlformats.org/officeDocument/2006/relationships/slide" Target="slide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image" Target="../media/image11.jpeg"/><Relationship Id="rId9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slide" Target="slide27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slide" Target="slide2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7829" y="1432832"/>
            <a:ext cx="7874453" cy="1938992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405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CHÀO MỪNG CÁC EM ĐẾN VỚI TiẾT ĐẠO ĐỨC</a:t>
            </a:r>
          </a:p>
          <a:p>
            <a:pPr algn="ctr"/>
            <a:r>
              <a:rPr lang="en-US" sz="405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LỚP 4</a:t>
            </a:r>
            <a:endParaRPr lang="en-US" sz="40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38737"/>
      </p:ext>
    </p:extLst>
  </p:cSld>
  <p:clrMapOvr>
    <a:masterClrMapping/>
  </p:clrMapOvr>
  <p:transition>
    <p:blinds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9"/>
          <p:cNvSpPr txBox="1">
            <a:spLocks noGrp="1"/>
          </p:cNvSpPr>
          <p:nvPr>
            <p:ph type="ctrTitle"/>
          </p:nvPr>
        </p:nvSpPr>
        <p:spPr>
          <a:xfrm>
            <a:off x="547680" y="1986864"/>
            <a:ext cx="8894800" cy="899648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MÔI TRƯỜNG</a:t>
            </a:r>
            <a:endParaRPr sz="60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6" name="Google Shape;15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080" y="2991452"/>
            <a:ext cx="2059041" cy="2201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509752" y="2991452"/>
            <a:ext cx="1189695" cy="48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BBEFEF4-5301-43BB-8683-6CE695C741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68F10B-0092-4E3D-AC7C-970ED1C1D76A}"/>
              </a:ext>
            </a:extLst>
          </p:cNvPr>
          <p:cNvSpPr/>
          <p:nvPr/>
        </p:nvSpPr>
        <p:spPr>
          <a:xfrm>
            <a:off x="2534963" y="183416"/>
            <a:ext cx="4669656" cy="477666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128B-AEA1-4CFE-AE55-AD9BCAE0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" b="48297" l="47601" r="96977"/>
                    </a14:imgEffect>
                  </a14:imgLayer>
                </a14:imgProps>
              </a:ext>
            </a:extLst>
          </a:blip>
          <a:srcRect l="43367" b="50000"/>
          <a:stretch/>
        </p:blipFill>
        <p:spPr>
          <a:xfrm>
            <a:off x="2743491" y="135544"/>
            <a:ext cx="4253079" cy="39302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40344A-E908-4A3C-8E20-364602BE360F}"/>
              </a:ext>
            </a:extLst>
          </p:cNvPr>
          <p:cNvSpPr/>
          <p:nvPr/>
        </p:nvSpPr>
        <p:spPr>
          <a:xfrm>
            <a:off x="6184529" y="512716"/>
            <a:ext cx="1624083" cy="15696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khí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0120FE-716D-4919-8D92-AEAF91B687FF}"/>
              </a:ext>
            </a:extLst>
          </p:cNvPr>
          <p:cNvSpPr/>
          <p:nvPr/>
        </p:nvSpPr>
        <p:spPr>
          <a:xfrm>
            <a:off x="5719547" y="3507547"/>
            <a:ext cx="1624083" cy="156966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C11AD1-1E23-4A66-8432-772BAEC52EB8}"/>
              </a:ext>
            </a:extLst>
          </p:cNvPr>
          <p:cNvSpPr/>
          <p:nvPr/>
        </p:nvSpPr>
        <p:spPr>
          <a:xfrm>
            <a:off x="2633512" y="150967"/>
            <a:ext cx="1624083" cy="1569660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CC0A54-1E76-4EDC-9CF7-0C4961F659F2}"/>
              </a:ext>
            </a:extLst>
          </p:cNvPr>
          <p:cNvSpPr/>
          <p:nvPr/>
        </p:nvSpPr>
        <p:spPr>
          <a:xfrm>
            <a:off x="2134433" y="3305710"/>
            <a:ext cx="1624083" cy="15696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914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ôi nhiễm môi trường: đất, nước, không khí ở Việt Nam">
            <a:extLst>
              <a:ext uri="{FF2B5EF4-FFF2-40B4-BE49-F238E27FC236}">
                <a16:creationId xmlns:a16="http://schemas.microsoft.com/office/drawing/2014/main" id="{F00E8620-81AA-4C00-97CF-65B7B743E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49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ề xuất 3 mức độ ô nhiễm môi trường đất - ThienNhien.Net | Con người và  Thiên nhiên">
            <a:extLst>
              <a:ext uri="{FF2B5EF4-FFF2-40B4-BE49-F238E27FC236}">
                <a16:creationId xmlns:a16="http://schemas.microsoft.com/office/drawing/2014/main" id="{987A47E9-462C-461E-953A-D9B881EC1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62"/>
            <a:ext cx="4571999" cy="28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Ô nhiễm môi trường đất là gì: Thực trạng, nguyên nhân, khắc phục - KHBVPTR">
            <a:extLst>
              <a:ext uri="{FF2B5EF4-FFF2-40B4-BE49-F238E27FC236}">
                <a16:creationId xmlns:a16="http://schemas.microsoft.com/office/drawing/2014/main" id="{D116739F-D2A7-40F8-BFDD-387A1189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2" cy="28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Đáng báo động về thực trạng ô nhiễm đất tại Việt Nam - ThienNhien.Net | Con  người và Thiên nhiên">
            <a:extLst>
              <a:ext uri="{FF2B5EF4-FFF2-40B4-BE49-F238E27FC236}">
                <a16:creationId xmlns:a16="http://schemas.microsoft.com/office/drawing/2014/main" id="{F414A20C-A911-4F80-8A81-F17EF45EA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2571749"/>
            <a:ext cx="4572004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F7AB24-8F85-4451-BE7E-037599E1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49" y="2429778"/>
            <a:ext cx="7717500" cy="5727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ãy xem điều gì thực sự xảy ra khi một con ruồi đậu trên thức ăn của bạn">
            <a:extLst>
              <a:ext uri="{FF2B5EF4-FFF2-40B4-BE49-F238E27FC236}">
                <a16:creationId xmlns:a16="http://schemas.microsoft.com/office/drawing/2014/main" id="{0585C452-F018-4DAF-9E5D-AFC4F836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59"/>
            <a:ext cx="9143997" cy="516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A2D91F7-2628-4FFD-BD8D-274DA51CD826}"/>
              </a:ext>
            </a:extLst>
          </p:cNvPr>
          <p:cNvSpPr txBox="1"/>
          <p:nvPr/>
        </p:nvSpPr>
        <p:spPr>
          <a:xfrm>
            <a:off x="2671010" y="27146"/>
            <a:ext cx="4060727" cy="52322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Bệnh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đường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tiêu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hóa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68F10B-0092-4E3D-AC7C-970ED1C1D76A}"/>
              </a:ext>
            </a:extLst>
          </p:cNvPr>
          <p:cNvSpPr/>
          <p:nvPr/>
        </p:nvSpPr>
        <p:spPr>
          <a:xfrm>
            <a:off x="2534963" y="183416"/>
            <a:ext cx="4669656" cy="477666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128B-AEA1-4CFE-AE55-AD9BCAE0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" b="48297" l="47601" r="96977"/>
                    </a14:imgEffect>
                  </a14:imgLayer>
                </a14:imgProps>
              </a:ext>
            </a:extLst>
          </a:blip>
          <a:srcRect l="43367" b="50000"/>
          <a:stretch/>
        </p:blipFill>
        <p:spPr>
          <a:xfrm>
            <a:off x="2743491" y="135544"/>
            <a:ext cx="4253079" cy="39302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40344A-E908-4A3C-8E20-364602BE360F}"/>
              </a:ext>
            </a:extLst>
          </p:cNvPr>
          <p:cNvSpPr/>
          <p:nvPr/>
        </p:nvSpPr>
        <p:spPr>
          <a:xfrm>
            <a:off x="6184529" y="512716"/>
            <a:ext cx="1624083" cy="15696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khí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0120FE-716D-4919-8D92-AEAF91B687FF}"/>
              </a:ext>
            </a:extLst>
          </p:cNvPr>
          <p:cNvSpPr/>
          <p:nvPr/>
        </p:nvSpPr>
        <p:spPr>
          <a:xfrm>
            <a:off x="5719547" y="3507547"/>
            <a:ext cx="1624083" cy="156966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C11AD1-1E23-4A66-8432-772BAEC52EB8}"/>
              </a:ext>
            </a:extLst>
          </p:cNvPr>
          <p:cNvSpPr/>
          <p:nvPr/>
        </p:nvSpPr>
        <p:spPr>
          <a:xfrm>
            <a:off x="2633512" y="150967"/>
            <a:ext cx="1624083" cy="1569660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CC0A54-1E76-4EDC-9CF7-0C4961F659F2}"/>
              </a:ext>
            </a:extLst>
          </p:cNvPr>
          <p:cNvSpPr/>
          <p:nvPr/>
        </p:nvSpPr>
        <p:spPr>
          <a:xfrm>
            <a:off x="2134433" y="3305710"/>
            <a:ext cx="1624083" cy="15696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endParaRPr lang="en-US" sz="24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41496-30DE-44F3-B413-680D483114C2}"/>
              </a:ext>
            </a:extLst>
          </p:cNvPr>
          <p:cNvSpPr/>
          <p:nvPr/>
        </p:nvSpPr>
        <p:spPr>
          <a:xfrm>
            <a:off x="5719546" y="3507547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7118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áo động về tình trạng ô nhiễm nguồn nước nghiêm trọng tại Việt Nam">
            <a:extLst>
              <a:ext uri="{FF2B5EF4-FFF2-40B4-BE49-F238E27FC236}">
                <a16:creationId xmlns:a16="http://schemas.microsoft.com/office/drawing/2014/main" id="{1C194C25-4997-4FAE-8D90-7BF07814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Ô nhiễm môi trường nước là gì bạn có biết?">
            <a:extLst>
              <a:ext uri="{FF2B5EF4-FFF2-40B4-BE49-F238E27FC236}">
                <a16:creationId xmlns:a16="http://schemas.microsoft.com/office/drawing/2014/main" id="{42DEEC7A-CF97-4C87-AD6A-3F6CF44CB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1"/>
            <a:ext cx="457200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Ô nhiễm môi trường – Vấn nạn đau đầu của thế kỷ 21">
            <a:extLst>
              <a:ext uri="{FF2B5EF4-FFF2-40B4-BE49-F238E27FC236}">
                <a16:creationId xmlns:a16="http://schemas.microsoft.com/office/drawing/2014/main" id="{9FF7BC10-96A4-47DC-9CE4-2CF69C3BE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749"/>
            <a:ext cx="4571998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ực trạng ô nhiễm môi trường nước tại Việt Nam hiện nay">
            <a:extLst>
              <a:ext uri="{FF2B5EF4-FFF2-40B4-BE49-F238E27FC236}">
                <a16:creationId xmlns:a16="http://schemas.microsoft.com/office/drawing/2014/main" id="{335B8F4C-F70B-47FC-B9E1-A27AF86E07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32"/>
          <a:stretch/>
        </p:blipFill>
        <p:spPr bwMode="auto">
          <a:xfrm>
            <a:off x="4571998" y="2572999"/>
            <a:ext cx="4572002" cy="257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F7AB24-8F85-4451-BE7E-037599E1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2285402"/>
            <a:ext cx="7717500" cy="572700"/>
          </a:xfrm>
          <a:solidFill>
            <a:schemeClr val="accent1">
              <a:lumMod val="75000"/>
              <a:lumOff val="2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0" name="Picture 12" descr="Cuộc sống mưu sinh của trẻ em ở các bãi rác thải">
            <a:extLst>
              <a:ext uri="{FF2B5EF4-FFF2-40B4-BE49-F238E27FC236}">
                <a16:creationId xmlns:a16="http://schemas.microsoft.com/office/drawing/2014/main" id="{9C086384-AB6D-4EAF-9C3B-3E8B41DF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571997" cy="305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Kinh hãi cảnh khu dân cư sống trên dòng kênh chết ngập ứ rác thải">
            <a:extLst>
              <a:ext uri="{FF2B5EF4-FFF2-40B4-BE49-F238E27FC236}">
                <a16:creationId xmlns:a16="http://schemas.microsoft.com/office/drawing/2014/main" id="{53FCFCCD-F13A-4809-B0EA-7287618FF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7" y="0"/>
            <a:ext cx="4572003" cy="295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Cuộc sống mưu sinh của trẻ em ở các bãi rác thải">
            <a:extLst>
              <a:ext uri="{FF2B5EF4-FFF2-40B4-BE49-F238E27FC236}">
                <a16:creationId xmlns:a16="http://schemas.microsoft.com/office/drawing/2014/main" id="{5DA7067B-A110-4DDD-87B2-B31FDF363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48"/>
            <a:ext cx="4571996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A04DA6-D09B-4DDC-B340-09DB49227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76748" y="2471080"/>
            <a:ext cx="4667252" cy="266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B97DF-52E2-4BF2-948F-5D52BA49CFEA}"/>
              </a:ext>
            </a:extLst>
          </p:cNvPr>
          <p:cNvSpPr txBox="1"/>
          <p:nvPr/>
        </p:nvSpPr>
        <p:spPr>
          <a:xfrm>
            <a:off x="2404906" y="2206348"/>
            <a:ext cx="4790094" cy="461665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, </a:t>
            </a:r>
            <a:r>
              <a:rPr lang="en-US" sz="2400" dirty="0" err="1"/>
              <a:t>gây</a:t>
            </a:r>
            <a:r>
              <a:rPr lang="en-US" sz="2400" dirty="0"/>
              <a:t> </a:t>
            </a:r>
            <a:r>
              <a:rPr lang="en-US" sz="2400" dirty="0" err="1"/>
              <a:t>bệnh</a:t>
            </a:r>
            <a:r>
              <a:rPr lang="en-US" sz="2400" dirty="0"/>
              <a:t> </a:t>
            </a:r>
            <a:r>
              <a:rPr lang="en-US" sz="2400" dirty="0" err="1"/>
              <a:t>ung</a:t>
            </a:r>
            <a:r>
              <a:rPr lang="en-US" sz="2400" dirty="0"/>
              <a:t> </a:t>
            </a:r>
            <a:r>
              <a:rPr lang="en-US" sz="2400" dirty="0" err="1"/>
              <a:t>thư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471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68F10B-0092-4E3D-AC7C-970ED1C1D76A}"/>
              </a:ext>
            </a:extLst>
          </p:cNvPr>
          <p:cNvSpPr/>
          <p:nvPr/>
        </p:nvSpPr>
        <p:spPr>
          <a:xfrm>
            <a:off x="2534963" y="183416"/>
            <a:ext cx="4669656" cy="477666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128B-AEA1-4CFE-AE55-AD9BCAE0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" b="48297" l="47601" r="96977"/>
                    </a14:imgEffect>
                  </a14:imgLayer>
                </a14:imgProps>
              </a:ext>
            </a:extLst>
          </a:blip>
          <a:srcRect l="43367" b="50000"/>
          <a:stretch/>
        </p:blipFill>
        <p:spPr>
          <a:xfrm>
            <a:off x="2743491" y="135544"/>
            <a:ext cx="4253079" cy="39302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40344A-E908-4A3C-8E20-364602BE360F}"/>
              </a:ext>
            </a:extLst>
          </p:cNvPr>
          <p:cNvSpPr/>
          <p:nvPr/>
        </p:nvSpPr>
        <p:spPr>
          <a:xfrm>
            <a:off x="6184529" y="512716"/>
            <a:ext cx="1624083" cy="15696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khí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0120FE-716D-4919-8D92-AEAF91B687FF}"/>
              </a:ext>
            </a:extLst>
          </p:cNvPr>
          <p:cNvSpPr/>
          <p:nvPr/>
        </p:nvSpPr>
        <p:spPr>
          <a:xfrm>
            <a:off x="5719547" y="3507547"/>
            <a:ext cx="1624083" cy="156966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C11AD1-1E23-4A66-8432-772BAEC52EB8}"/>
              </a:ext>
            </a:extLst>
          </p:cNvPr>
          <p:cNvSpPr/>
          <p:nvPr/>
        </p:nvSpPr>
        <p:spPr>
          <a:xfrm>
            <a:off x="2633512" y="150967"/>
            <a:ext cx="1624083" cy="1569660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CC0A54-1E76-4EDC-9CF7-0C4961F659F2}"/>
              </a:ext>
            </a:extLst>
          </p:cNvPr>
          <p:cNvSpPr/>
          <p:nvPr/>
        </p:nvSpPr>
        <p:spPr>
          <a:xfrm>
            <a:off x="2134433" y="3305710"/>
            <a:ext cx="1624083" cy="15696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endParaRPr lang="en-US" sz="24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41496-30DE-44F3-B413-680D483114C2}"/>
              </a:ext>
            </a:extLst>
          </p:cNvPr>
          <p:cNvSpPr/>
          <p:nvPr/>
        </p:nvSpPr>
        <p:spPr>
          <a:xfrm>
            <a:off x="5719546" y="3507547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F53CE6-5751-488A-9935-FFE302E50C33}"/>
              </a:ext>
            </a:extLst>
          </p:cNvPr>
          <p:cNvSpPr/>
          <p:nvPr/>
        </p:nvSpPr>
        <p:spPr>
          <a:xfrm>
            <a:off x="2633512" y="135544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53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ải quyết tình trạng ô nhiễm không khí: Hành động trước khi quá muộn">
            <a:extLst>
              <a:ext uri="{FF2B5EF4-FFF2-40B4-BE49-F238E27FC236}">
                <a16:creationId xmlns:a16="http://schemas.microsoft.com/office/drawing/2014/main" id="{DAF480FD-0C37-412A-83CE-CC7D6A350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" y="0"/>
            <a:ext cx="4568240" cy="287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Ô nhiễm không khí khiến gần 500.000 trẻ sơ sinh tử vong vào năm 2019">
            <a:extLst>
              <a:ext uri="{FF2B5EF4-FFF2-40B4-BE49-F238E27FC236}">
                <a16:creationId xmlns:a16="http://schemas.microsoft.com/office/drawing/2014/main" id="{07905E75-F3DA-4B7E-BAC1-0860B3BB4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hững &quot;thói quen&quot; gây ô nhiễm không khí ở Hà Nội - ThienNhien.Net | Con  người và Thiên nhiên">
            <a:extLst>
              <a:ext uri="{FF2B5EF4-FFF2-40B4-BE49-F238E27FC236}">
                <a16:creationId xmlns:a16="http://schemas.microsoft.com/office/drawing/2014/main" id="{62BB48BE-1A44-4C81-A78D-5C694DF90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5"/>
          <a:stretch/>
        </p:blipFill>
        <p:spPr bwMode="auto">
          <a:xfrm>
            <a:off x="0" y="2875547"/>
            <a:ext cx="4568241" cy="226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Ô nhiễm không khí là gì? Vì sao không khí bị ô nhiễm? – VLOS">
            <a:extLst>
              <a:ext uri="{FF2B5EF4-FFF2-40B4-BE49-F238E27FC236}">
                <a16:creationId xmlns:a16="http://schemas.microsoft.com/office/drawing/2014/main" id="{46848AD9-801E-4255-BD29-D9FF0DBB2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381" y="2571750"/>
            <a:ext cx="46101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F7AB24-8F85-4451-BE7E-037599E1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87" y="2396439"/>
            <a:ext cx="7717500" cy="572700"/>
          </a:xfr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2" name="Picture 10" descr="Thế nào là ô nhiễm không khí?">
            <a:extLst>
              <a:ext uri="{FF2B5EF4-FFF2-40B4-BE49-F238E27FC236}">
                <a16:creationId xmlns:a16="http://schemas.microsoft.com/office/drawing/2014/main" id="{317B1D82-1527-4907-9E5C-9612FB1B2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" y="-15387"/>
            <a:ext cx="9137505" cy="515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B97DF-52E2-4BF2-948F-5D52BA49CFEA}"/>
              </a:ext>
            </a:extLst>
          </p:cNvPr>
          <p:cNvSpPr txBox="1"/>
          <p:nvPr/>
        </p:nvSpPr>
        <p:spPr>
          <a:xfrm>
            <a:off x="264687" y="266168"/>
            <a:ext cx="3350597" cy="461665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Bệnh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đường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hô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hấp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9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68F10B-0092-4E3D-AC7C-970ED1C1D76A}"/>
              </a:ext>
            </a:extLst>
          </p:cNvPr>
          <p:cNvSpPr/>
          <p:nvPr/>
        </p:nvSpPr>
        <p:spPr>
          <a:xfrm>
            <a:off x="2534963" y="183416"/>
            <a:ext cx="4669656" cy="477666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128B-AEA1-4CFE-AE55-AD9BCAE0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" b="48297" l="47601" r="96977"/>
                    </a14:imgEffect>
                  </a14:imgLayer>
                </a14:imgProps>
              </a:ext>
            </a:extLst>
          </a:blip>
          <a:srcRect l="43367" b="50000"/>
          <a:stretch/>
        </p:blipFill>
        <p:spPr>
          <a:xfrm>
            <a:off x="2743491" y="135544"/>
            <a:ext cx="4253079" cy="39302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40344A-E908-4A3C-8E20-364602BE360F}"/>
              </a:ext>
            </a:extLst>
          </p:cNvPr>
          <p:cNvSpPr/>
          <p:nvPr/>
        </p:nvSpPr>
        <p:spPr>
          <a:xfrm>
            <a:off x="6184529" y="512716"/>
            <a:ext cx="1624083" cy="15696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khí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0120FE-716D-4919-8D92-AEAF91B687FF}"/>
              </a:ext>
            </a:extLst>
          </p:cNvPr>
          <p:cNvSpPr/>
          <p:nvPr/>
        </p:nvSpPr>
        <p:spPr>
          <a:xfrm>
            <a:off x="5719547" y="3507547"/>
            <a:ext cx="1624083" cy="156966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C11AD1-1E23-4A66-8432-772BAEC52EB8}"/>
              </a:ext>
            </a:extLst>
          </p:cNvPr>
          <p:cNvSpPr/>
          <p:nvPr/>
        </p:nvSpPr>
        <p:spPr>
          <a:xfrm>
            <a:off x="2633512" y="150967"/>
            <a:ext cx="1624083" cy="1569660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CC0A54-1E76-4EDC-9CF7-0C4961F659F2}"/>
              </a:ext>
            </a:extLst>
          </p:cNvPr>
          <p:cNvSpPr/>
          <p:nvPr/>
        </p:nvSpPr>
        <p:spPr>
          <a:xfrm>
            <a:off x="2134433" y="3305710"/>
            <a:ext cx="1624083" cy="15696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endParaRPr lang="en-US" sz="24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41496-30DE-44F3-B413-680D483114C2}"/>
              </a:ext>
            </a:extLst>
          </p:cNvPr>
          <p:cNvSpPr/>
          <p:nvPr/>
        </p:nvSpPr>
        <p:spPr>
          <a:xfrm>
            <a:off x="5719546" y="3507547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F53CE6-5751-488A-9935-FFE302E50C33}"/>
              </a:ext>
            </a:extLst>
          </p:cNvPr>
          <p:cNvSpPr/>
          <p:nvPr/>
        </p:nvSpPr>
        <p:spPr>
          <a:xfrm>
            <a:off x="2633512" y="135544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38A70B-150F-463D-BA51-47F593B38A33}"/>
              </a:ext>
            </a:extLst>
          </p:cNvPr>
          <p:cNvSpPr/>
          <p:nvPr/>
        </p:nvSpPr>
        <p:spPr>
          <a:xfrm>
            <a:off x="6184529" y="512716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Không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khí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2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ổng thông tin điện tử Quốc hội">
            <a:extLst>
              <a:ext uri="{FF2B5EF4-FFF2-40B4-BE49-F238E27FC236}">
                <a16:creationId xmlns:a16="http://schemas.microsoft.com/office/drawing/2014/main" id="{0E5AF3A5-0185-47FC-A622-306523D7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F7AB24-8F85-4451-BE7E-037599E1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877" y="679784"/>
            <a:ext cx="3621513" cy="572700"/>
          </a:xfr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Xói mòn đất hiểm họa to lớn cho việc phát triển nông nghiệp">
            <a:extLst>
              <a:ext uri="{FF2B5EF4-FFF2-40B4-BE49-F238E27FC236}">
                <a16:creationId xmlns:a16="http://schemas.microsoft.com/office/drawing/2014/main" id="{FA3CEDF9-0E82-42DA-BAFC-5505A3DFF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518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A10966-5C86-40FF-AEA0-E644404B9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4842"/>
          <a:stretch/>
        </p:blipFill>
        <p:spPr>
          <a:xfrm>
            <a:off x="5025182" y="0"/>
            <a:ext cx="4118818" cy="514350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CD63A5AD-68B2-4D7E-BD10-3B9F66145B7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Cuộc sống ở sa mạc khô cằn nhất thế giới">
            <a:extLst>
              <a:ext uri="{FF2B5EF4-FFF2-40B4-BE49-F238E27FC236}">
                <a16:creationId xmlns:a16="http://schemas.microsoft.com/office/drawing/2014/main" id="{7A658FC3-6224-4A11-B529-042664E6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542"/>
            <a:ext cx="9143999" cy="51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9547E5BD-4733-43BD-8157-65328E77CC1A}"/>
              </a:ext>
            </a:extLst>
          </p:cNvPr>
          <p:cNvSpPr txBox="1">
            <a:spLocks/>
          </p:cNvSpPr>
          <p:nvPr/>
        </p:nvSpPr>
        <p:spPr>
          <a:xfrm>
            <a:off x="-1" y="-53542"/>
            <a:ext cx="9144000" cy="5727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/>
              <a:buNone/>
              <a:defRPr sz="3600" b="1" i="0" u="none" strike="noStrike" cap="none">
                <a:solidFill>
                  <a:schemeClr val="accent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chitects Daughter"/>
              <a:buNone/>
              <a:defRPr sz="2800" b="1" i="0" u="none" strike="noStrike" cap="none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</a:p>
        </p:txBody>
      </p:sp>
    </p:spTree>
    <p:extLst>
      <p:ext uri="{BB962C8B-B14F-4D97-AF65-F5344CB8AC3E}">
        <p14:creationId xmlns:p14="http://schemas.microsoft.com/office/powerpoint/2010/main" val="13018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68F10B-0092-4E3D-AC7C-970ED1C1D76A}"/>
              </a:ext>
            </a:extLst>
          </p:cNvPr>
          <p:cNvSpPr/>
          <p:nvPr/>
        </p:nvSpPr>
        <p:spPr>
          <a:xfrm>
            <a:off x="2534963" y="183416"/>
            <a:ext cx="4669656" cy="477666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128B-AEA1-4CFE-AE55-AD9BCAE0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" b="48297" l="47601" r="96977"/>
                    </a14:imgEffect>
                  </a14:imgLayer>
                </a14:imgProps>
              </a:ext>
            </a:extLst>
          </a:blip>
          <a:srcRect l="43367" b="50000"/>
          <a:stretch/>
        </p:blipFill>
        <p:spPr>
          <a:xfrm>
            <a:off x="2743491" y="135544"/>
            <a:ext cx="4253079" cy="39302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40344A-E908-4A3C-8E20-364602BE360F}"/>
              </a:ext>
            </a:extLst>
          </p:cNvPr>
          <p:cNvSpPr/>
          <p:nvPr/>
        </p:nvSpPr>
        <p:spPr>
          <a:xfrm>
            <a:off x="6184529" y="512716"/>
            <a:ext cx="1624083" cy="15696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khí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0120FE-716D-4919-8D92-AEAF91B687FF}"/>
              </a:ext>
            </a:extLst>
          </p:cNvPr>
          <p:cNvSpPr/>
          <p:nvPr/>
        </p:nvSpPr>
        <p:spPr>
          <a:xfrm>
            <a:off x="5719547" y="3507547"/>
            <a:ext cx="1624083" cy="156966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C11AD1-1E23-4A66-8432-772BAEC52EB8}"/>
              </a:ext>
            </a:extLst>
          </p:cNvPr>
          <p:cNvSpPr/>
          <p:nvPr/>
        </p:nvSpPr>
        <p:spPr>
          <a:xfrm>
            <a:off x="2633512" y="150967"/>
            <a:ext cx="1624083" cy="1569660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CC0A54-1E76-4EDC-9CF7-0C4961F659F2}"/>
              </a:ext>
            </a:extLst>
          </p:cNvPr>
          <p:cNvSpPr/>
          <p:nvPr/>
        </p:nvSpPr>
        <p:spPr>
          <a:xfrm>
            <a:off x="2134433" y="3305710"/>
            <a:ext cx="1624083" cy="15696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endParaRPr lang="en-US" sz="2400" b="1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F41496-30DE-44F3-B413-680D483114C2}"/>
              </a:ext>
            </a:extLst>
          </p:cNvPr>
          <p:cNvSpPr/>
          <p:nvPr/>
        </p:nvSpPr>
        <p:spPr>
          <a:xfrm>
            <a:off x="5719546" y="3507547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DF53CE6-5751-488A-9935-FFE302E50C33}"/>
              </a:ext>
            </a:extLst>
          </p:cNvPr>
          <p:cNvSpPr/>
          <p:nvPr/>
        </p:nvSpPr>
        <p:spPr>
          <a:xfrm>
            <a:off x="2633512" y="135544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D38A70B-150F-463D-BA51-47F593B38A33}"/>
              </a:ext>
            </a:extLst>
          </p:cNvPr>
          <p:cNvSpPr/>
          <p:nvPr/>
        </p:nvSpPr>
        <p:spPr>
          <a:xfrm>
            <a:off x="6184529" y="512716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Không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khí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92EF14-156D-48FF-BB07-8D015FD9BD76}"/>
              </a:ext>
            </a:extLst>
          </p:cNvPr>
          <p:cNvSpPr/>
          <p:nvPr/>
        </p:nvSpPr>
        <p:spPr>
          <a:xfrm>
            <a:off x="2134432" y="3313392"/>
            <a:ext cx="1624083" cy="156966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030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77"/>
          <p:cNvSpPr txBox="1">
            <a:spLocks noGrp="1"/>
          </p:cNvSpPr>
          <p:nvPr>
            <p:ph type="title"/>
          </p:nvPr>
        </p:nvSpPr>
        <p:spPr>
          <a:xfrm>
            <a:off x="2355900" y="1508850"/>
            <a:ext cx="5118788" cy="212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hởi động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0" name="Google Shape;104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000" y="265707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p77"/>
          <p:cNvPicPr preferRelativeResize="0"/>
          <p:nvPr/>
        </p:nvPicPr>
        <p:blipFill rotWithShape="1">
          <a:blip r:embed="rId4">
            <a:alphaModFix/>
          </a:blip>
          <a:srcRect t="835" b="826"/>
          <a:stretch/>
        </p:blipFill>
        <p:spPr>
          <a:xfrm>
            <a:off x="6145675" y="766226"/>
            <a:ext cx="1189695" cy="48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6100" y="3350775"/>
            <a:ext cx="3141251" cy="174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>
            <a:spLocks noGrp="1"/>
          </p:cNvSpPr>
          <p:nvPr>
            <p:ph type="title"/>
          </p:nvPr>
        </p:nvSpPr>
        <p:spPr>
          <a:xfrm>
            <a:off x="713219" y="18305"/>
            <a:ext cx="77175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3" name="Google Shape;263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138" y="3337250"/>
            <a:ext cx="2010675" cy="201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9"/>
          <p:cNvSpPr txBox="1">
            <a:spLocks noGrp="1"/>
          </p:cNvSpPr>
          <p:nvPr>
            <p:ph type="subTitle" idx="1"/>
          </p:nvPr>
        </p:nvSpPr>
        <p:spPr>
          <a:xfrm>
            <a:off x="713225" y="2724754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sao môi trường bị ô nhiễm như vậy?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5" name="Google Shape;265;p39"/>
          <p:cNvSpPr txBox="1">
            <a:spLocks noGrp="1"/>
          </p:cNvSpPr>
          <p:nvPr>
            <p:ph type="subTitle" idx="2"/>
          </p:nvPr>
        </p:nvSpPr>
        <p:spPr>
          <a:xfrm>
            <a:off x="713219" y="2307352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" name="Google Shape;266;p39"/>
          <p:cNvSpPr txBox="1">
            <a:spLocks noGrp="1"/>
          </p:cNvSpPr>
          <p:nvPr>
            <p:ph type="subTitle" idx="3"/>
          </p:nvPr>
        </p:nvSpPr>
        <p:spPr>
          <a:xfrm>
            <a:off x="3493239" y="1604726"/>
            <a:ext cx="22398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bị ô nhiễm ảnh hưởng như thế nào đối với con người?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7" name="Google Shape;267;p39"/>
          <p:cNvSpPr txBox="1">
            <a:spLocks noGrp="1"/>
          </p:cNvSpPr>
          <p:nvPr>
            <p:ph type="subTitle" idx="4"/>
          </p:nvPr>
        </p:nvSpPr>
        <p:spPr>
          <a:xfrm>
            <a:off x="3493239" y="1228229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subTitle" idx="5"/>
          </p:nvPr>
        </p:nvSpPr>
        <p:spPr>
          <a:xfrm>
            <a:off x="6456373" y="2719537"/>
            <a:ext cx="2240400" cy="78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thể làm gì để góp phần bảo vệ môi trường?</a:t>
            </a:r>
            <a:endParaRPr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9" name="Google Shape;269;p39"/>
          <p:cNvSpPr txBox="1">
            <a:spLocks noGrp="1"/>
          </p:cNvSpPr>
          <p:nvPr>
            <p:ph type="subTitle" idx="6"/>
          </p:nvPr>
        </p:nvSpPr>
        <p:spPr>
          <a:xfrm>
            <a:off x="6456366" y="2302515"/>
            <a:ext cx="2240400" cy="308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0" name="Google Shape;27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950" y="1016426"/>
            <a:ext cx="1189695" cy="486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1" name="Google Shape;271;p39"/>
          <p:cNvGrpSpPr/>
          <p:nvPr/>
        </p:nvGrpSpPr>
        <p:grpSpPr>
          <a:xfrm>
            <a:off x="4386459" y="623025"/>
            <a:ext cx="453980" cy="451948"/>
            <a:chOff x="-18645175" y="3334200"/>
            <a:chExt cx="307200" cy="305825"/>
          </a:xfrm>
        </p:grpSpPr>
        <p:sp>
          <p:nvSpPr>
            <p:cNvPr id="272" name="Google Shape;272;p39"/>
            <p:cNvSpPr/>
            <p:nvPr/>
          </p:nvSpPr>
          <p:spPr>
            <a:xfrm>
              <a:off x="-18627850" y="3424975"/>
              <a:ext cx="289875" cy="215050"/>
            </a:xfrm>
            <a:custGeom>
              <a:avLst/>
              <a:gdLst/>
              <a:ahLst/>
              <a:cxnLst/>
              <a:rect l="l" t="t" r="r" b="b"/>
              <a:pathLst>
                <a:path w="11595" h="8602" extrusionOk="0">
                  <a:moveTo>
                    <a:pt x="7530" y="2111"/>
                  </a:moveTo>
                  <a:cubicBezTo>
                    <a:pt x="7719" y="2111"/>
                    <a:pt x="7877" y="2269"/>
                    <a:pt x="7877" y="2458"/>
                  </a:cubicBezTo>
                  <a:lnTo>
                    <a:pt x="7877" y="4568"/>
                  </a:lnTo>
                  <a:cubicBezTo>
                    <a:pt x="7877" y="4789"/>
                    <a:pt x="7719" y="4946"/>
                    <a:pt x="7530" y="4946"/>
                  </a:cubicBezTo>
                  <a:cubicBezTo>
                    <a:pt x="7341" y="4946"/>
                    <a:pt x="7184" y="4789"/>
                    <a:pt x="7184" y="4568"/>
                  </a:cubicBezTo>
                  <a:lnTo>
                    <a:pt x="7184" y="2458"/>
                  </a:lnTo>
                  <a:cubicBezTo>
                    <a:pt x="7184" y="2269"/>
                    <a:pt x="7341" y="2111"/>
                    <a:pt x="7530" y="2111"/>
                  </a:cubicBezTo>
                  <a:close/>
                  <a:moveTo>
                    <a:pt x="2584" y="0"/>
                  </a:moveTo>
                  <a:cubicBezTo>
                    <a:pt x="2364" y="0"/>
                    <a:pt x="2206" y="158"/>
                    <a:pt x="2206" y="347"/>
                  </a:cubicBezTo>
                  <a:lnTo>
                    <a:pt x="2206" y="1764"/>
                  </a:lnTo>
                  <a:lnTo>
                    <a:pt x="2206" y="2489"/>
                  </a:lnTo>
                  <a:cubicBezTo>
                    <a:pt x="2206" y="2678"/>
                    <a:pt x="2364" y="2836"/>
                    <a:pt x="2584" y="2836"/>
                  </a:cubicBezTo>
                  <a:lnTo>
                    <a:pt x="3624" y="2836"/>
                  </a:lnTo>
                  <a:cubicBezTo>
                    <a:pt x="4821" y="2836"/>
                    <a:pt x="5766" y="3781"/>
                    <a:pt x="5766" y="4978"/>
                  </a:cubicBezTo>
                  <a:cubicBezTo>
                    <a:pt x="5766" y="6144"/>
                    <a:pt x="4821" y="7089"/>
                    <a:pt x="3624" y="7089"/>
                  </a:cubicBezTo>
                  <a:lnTo>
                    <a:pt x="3277" y="7089"/>
                  </a:lnTo>
                  <a:cubicBezTo>
                    <a:pt x="2616" y="7089"/>
                    <a:pt x="1986" y="6931"/>
                    <a:pt x="1387" y="6711"/>
                  </a:cubicBezTo>
                  <a:cubicBezTo>
                    <a:pt x="1072" y="7183"/>
                    <a:pt x="694" y="7593"/>
                    <a:pt x="221" y="7908"/>
                  </a:cubicBezTo>
                  <a:cubicBezTo>
                    <a:pt x="95" y="8002"/>
                    <a:pt x="1" y="8160"/>
                    <a:pt x="64" y="8317"/>
                  </a:cubicBezTo>
                  <a:cubicBezTo>
                    <a:pt x="95" y="8475"/>
                    <a:pt x="253" y="8538"/>
                    <a:pt x="410" y="8538"/>
                  </a:cubicBezTo>
                  <a:lnTo>
                    <a:pt x="3624" y="8538"/>
                  </a:lnTo>
                  <a:lnTo>
                    <a:pt x="3624" y="8191"/>
                  </a:lnTo>
                  <a:cubicBezTo>
                    <a:pt x="3624" y="8002"/>
                    <a:pt x="3781" y="7845"/>
                    <a:pt x="4002" y="7845"/>
                  </a:cubicBezTo>
                  <a:cubicBezTo>
                    <a:pt x="4191" y="7845"/>
                    <a:pt x="4348" y="8002"/>
                    <a:pt x="4348" y="8191"/>
                  </a:cubicBezTo>
                  <a:lnTo>
                    <a:pt x="4348" y="8538"/>
                  </a:lnTo>
                  <a:lnTo>
                    <a:pt x="6522" y="8538"/>
                  </a:lnTo>
                  <a:lnTo>
                    <a:pt x="6522" y="6049"/>
                  </a:lnTo>
                  <a:cubicBezTo>
                    <a:pt x="6522" y="5829"/>
                    <a:pt x="6680" y="5671"/>
                    <a:pt x="6869" y="5671"/>
                  </a:cubicBezTo>
                  <a:cubicBezTo>
                    <a:pt x="7058" y="5671"/>
                    <a:pt x="7215" y="5829"/>
                    <a:pt x="7215" y="6049"/>
                  </a:cubicBezTo>
                  <a:lnTo>
                    <a:pt x="7215" y="8601"/>
                  </a:lnTo>
                  <a:lnTo>
                    <a:pt x="11153" y="8601"/>
                  </a:lnTo>
                  <a:cubicBezTo>
                    <a:pt x="11468" y="8538"/>
                    <a:pt x="11595" y="8128"/>
                    <a:pt x="11311" y="7939"/>
                  </a:cubicBezTo>
                  <a:cubicBezTo>
                    <a:pt x="10208" y="7215"/>
                    <a:pt x="9547" y="5986"/>
                    <a:pt x="9389" y="4726"/>
                  </a:cubicBezTo>
                  <a:lnTo>
                    <a:pt x="10681" y="3434"/>
                  </a:lnTo>
                  <a:cubicBezTo>
                    <a:pt x="10775" y="3371"/>
                    <a:pt x="10807" y="3277"/>
                    <a:pt x="10807" y="3182"/>
                  </a:cubicBezTo>
                  <a:lnTo>
                    <a:pt x="10807" y="1764"/>
                  </a:lnTo>
                  <a:cubicBezTo>
                    <a:pt x="10807" y="1563"/>
                    <a:pt x="10625" y="1422"/>
                    <a:pt x="10440" y="1422"/>
                  </a:cubicBezTo>
                  <a:cubicBezTo>
                    <a:pt x="10394" y="1422"/>
                    <a:pt x="10347" y="1431"/>
                    <a:pt x="10303" y="1449"/>
                  </a:cubicBezTo>
                  <a:lnTo>
                    <a:pt x="9389" y="1922"/>
                  </a:lnTo>
                  <a:lnTo>
                    <a:pt x="9389" y="347"/>
                  </a:lnTo>
                  <a:cubicBezTo>
                    <a:pt x="9389" y="158"/>
                    <a:pt x="9232" y="0"/>
                    <a:pt x="9043" y="0"/>
                  </a:cubicBezTo>
                  <a:lnTo>
                    <a:pt x="6522" y="0"/>
                  </a:lnTo>
                  <a:lnTo>
                    <a:pt x="6522" y="3245"/>
                  </a:lnTo>
                  <a:cubicBezTo>
                    <a:pt x="6522" y="3434"/>
                    <a:pt x="6365" y="3592"/>
                    <a:pt x="6144" y="3592"/>
                  </a:cubicBezTo>
                  <a:cubicBezTo>
                    <a:pt x="5955" y="3592"/>
                    <a:pt x="5798" y="3434"/>
                    <a:pt x="5798" y="3245"/>
                  </a:cubicBezTo>
                  <a:lnTo>
                    <a:pt x="5798" y="0"/>
                  </a:lnTo>
                  <a:lnTo>
                    <a:pt x="4348" y="0"/>
                  </a:lnTo>
                  <a:lnTo>
                    <a:pt x="4348" y="1764"/>
                  </a:lnTo>
                  <a:cubicBezTo>
                    <a:pt x="4348" y="1985"/>
                    <a:pt x="4191" y="2143"/>
                    <a:pt x="4002" y="2143"/>
                  </a:cubicBezTo>
                  <a:cubicBezTo>
                    <a:pt x="3781" y="2143"/>
                    <a:pt x="3624" y="1985"/>
                    <a:pt x="3624" y="1764"/>
                  </a:cubicBezTo>
                  <a:lnTo>
                    <a:pt x="36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3" name="Google Shape;273;p39"/>
            <p:cNvSpPr/>
            <p:nvPr/>
          </p:nvSpPr>
          <p:spPr>
            <a:xfrm>
              <a:off x="-18645175" y="3424975"/>
              <a:ext cx="141800" cy="159900"/>
            </a:xfrm>
            <a:custGeom>
              <a:avLst/>
              <a:gdLst/>
              <a:ahLst/>
              <a:cxnLst/>
              <a:rect l="l" t="t" r="r" b="b"/>
              <a:pathLst>
                <a:path w="5672" h="6396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2489"/>
                  </a:lnTo>
                  <a:cubicBezTo>
                    <a:pt x="1" y="4600"/>
                    <a:pt x="1733" y="6396"/>
                    <a:pt x="3907" y="6396"/>
                  </a:cubicBezTo>
                  <a:lnTo>
                    <a:pt x="4254" y="6396"/>
                  </a:lnTo>
                  <a:cubicBezTo>
                    <a:pt x="5041" y="6396"/>
                    <a:pt x="5671" y="5766"/>
                    <a:pt x="5671" y="4978"/>
                  </a:cubicBezTo>
                  <a:cubicBezTo>
                    <a:pt x="5671" y="4190"/>
                    <a:pt x="5041" y="3560"/>
                    <a:pt x="4254" y="3560"/>
                  </a:cubicBezTo>
                  <a:lnTo>
                    <a:pt x="3183" y="3560"/>
                  </a:lnTo>
                  <a:cubicBezTo>
                    <a:pt x="2584" y="3560"/>
                    <a:pt x="2111" y="3088"/>
                    <a:pt x="2111" y="2489"/>
                  </a:cubicBezTo>
                  <a:lnTo>
                    <a:pt x="2111" y="1764"/>
                  </a:lnTo>
                  <a:cubicBezTo>
                    <a:pt x="2111" y="788"/>
                    <a:pt x="1324" y="0"/>
                    <a:pt x="3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4" name="Google Shape;274;p39"/>
            <p:cNvSpPr/>
            <p:nvPr/>
          </p:nvSpPr>
          <p:spPr>
            <a:xfrm>
              <a:off x="-18466375" y="3334200"/>
              <a:ext cx="54350" cy="71100"/>
            </a:xfrm>
            <a:custGeom>
              <a:avLst/>
              <a:gdLst/>
              <a:ahLst/>
              <a:cxnLst/>
              <a:rect l="l" t="t" r="r" b="b"/>
              <a:pathLst>
                <a:path w="2174" h="2844" extrusionOk="0">
                  <a:moveTo>
                    <a:pt x="1449" y="0"/>
                  </a:moveTo>
                  <a:cubicBezTo>
                    <a:pt x="1371" y="0"/>
                    <a:pt x="1292" y="24"/>
                    <a:pt x="1229" y="71"/>
                  </a:cubicBezTo>
                  <a:cubicBezTo>
                    <a:pt x="1197" y="103"/>
                    <a:pt x="0" y="953"/>
                    <a:pt x="0" y="2150"/>
                  </a:cubicBezTo>
                  <a:cubicBezTo>
                    <a:pt x="0" y="2403"/>
                    <a:pt x="95" y="2623"/>
                    <a:pt x="158" y="2844"/>
                  </a:cubicBezTo>
                  <a:lnTo>
                    <a:pt x="756" y="2844"/>
                  </a:lnTo>
                  <a:cubicBezTo>
                    <a:pt x="882" y="1898"/>
                    <a:pt x="1386" y="1048"/>
                    <a:pt x="2174" y="544"/>
                  </a:cubicBezTo>
                  <a:cubicBezTo>
                    <a:pt x="1954" y="260"/>
                    <a:pt x="1701" y="71"/>
                    <a:pt x="1670" y="71"/>
                  </a:cubicBezTo>
                  <a:cubicBezTo>
                    <a:pt x="1607" y="24"/>
                    <a:pt x="1528" y="0"/>
                    <a:pt x="1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5" name="Google Shape;275;p39"/>
            <p:cNvSpPr/>
            <p:nvPr/>
          </p:nvSpPr>
          <p:spPr>
            <a:xfrm>
              <a:off x="-18428575" y="3352500"/>
              <a:ext cx="87450" cy="82725"/>
            </a:xfrm>
            <a:custGeom>
              <a:avLst/>
              <a:gdLst/>
              <a:ahLst/>
              <a:cxnLst/>
              <a:rect l="l" t="t" r="r" b="b"/>
              <a:pathLst>
                <a:path w="3498" h="3309" extrusionOk="0">
                  <a:moveTo>
                    <a:pt x="2426" y="1"/>
                  </a:moveTo>
                  <a:cubicBezTo>
                    <a:pt x="1166" y="1"/>
                    <a:pt x="158" y="946"/>
                    <a:pt x="0" y="2112"/>
                  </a:cubicBezTo>
                  <a:lnTo>
                    <a:pt x="1009" y="2112"/>
                  </a:lnTo>
                  <a:cubicBezTo>
                    <a:pt x="1607" y="2112"/>
                    <a:pt x="2080" y="2584"/>
                    <a:pt x="2080" y="3183"/>
                  </a:cubicBezTo>
                  <a:lnTo>
                    <a:pt x="2080" y="3309"/>
                  </a:lnTo>
                  <a:cubicBezTo>
                    <a:pt x="2899" y="2899"/>
                    <a:pt x="3497" y="2049"/>
                    <a:pt x="3497" y="1072"/>
                  </a:cubicBezTo>
                  <a:lnTo>
                    <a:pt x="3497" y="347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Google Shape;276;p39"/>
            <p:cNvSpPr/>
            <p:nvPr/>
          </p:nvSpPr>
          <p:spPr>
            <a:xfrm>
              <a:off x="-18645175" y="3334400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765" y="0"/>
                  </a:moveTo>
                  <a:cubicBezTo>
                    <a:pt x="788" y="0"/>
                    <a:pt x="1" y="788"/>
                    <a:pt x="1" y="1796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47" y="2836"/>
                  </a:cubicBezTo>
                  <a:lnTo>
                    <a:pt x="1072" y="2836"/>
                  </a:lnTo>
                  <a:cubicBezTo>
                    <a:pt x="2048" y="2836"/>
                    <a:pt x="2836" y="204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9" y="0"/>
                    <a:pt x="2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7" name="Google Shape;277;p39"/>
          <p:cNvGrpSpPr/>
          <p:nvPr/>
        </p:nvGrpSpPr>
        <p:grpSpPr>
          <a:xfrm>
            <a:off x="7378697" y="1698644"/>
            <a:ext cx="395755" cy="449288"/>
            <a:chOff x="-16775350" y="3309200"/>
            <a:chExt cx="267800" cy="304025"/>
          </a:xfrm>
        </p:grpSpPr>
        <p:sp>
          <p:nvSpPr>
            <p:cNvPr id="278" name="Google Shape;278;p39"/>
            <p:cNvSpPr/>
            <p:nvPr/>
          </p:nvSpPr>
          <p:spPr>
            <a:xfrm>
              <a:off x="-16775350" y="3309200"/>
              <a:ext cx="267800" cy="160675"/>
            </a:xfrm>
            <a:custGeom>
              <a:avLst/>
              <a:gdLst/>
              <a:ahLst/>
              <a:cxnLst/>
              <a:rect l="l" t="t" r="r" b="b"/>
              <a:pathLst>
                <a:path w="10712" h="6427" extrusionOk="0">
                  <a:moveTo>
                    <a:pt x="4978" y="1418"/>
                  </a:moveTo>
                  <a:cubicBezTo>
                    <a:pt x="5388" y="1418"/>
                    <a:pt x="5703" y="1733"/>
                    <a:pt x="5703" y="2111"/>
                  </a:cubicBezTo>
                  <a:cubicBezTo>
                    <a:pt x="5703" y="2520"/>
                    <a:pt x="5388" y="2835"/>
                    <a:pt x="4978" y="2835"/>
                  </a:cubicBezTo>
                  <a:cubicBezTo>
                    <a:pt x="4600" y="2835"/>
                    <a:pt x="4285" y="2520"/>
                    <a:pt x="4285" y="2111"/>
                  </a:cubicBezTo>
                  <a:cubicBezTo>
                    <a:pt x="4285" y="1733"/>
                    <a:pt x="4600" y="1418"/>
                    <a:pt x="4978" y="1418"/>
                  </a:cubicBezTo>
                  <a:close/>
                  <a:moveTo>
                    <a:pt x="3182" y="2867"/>
                  </a:moveTo>
                  <a:cubicBezTo>
                    <a:pt x="3781" y="2867"/>
                    <a:pt x="4254" y="3340"/>
                    <a:pt x="4254" y="3938"/>
                  </a:cubicBezTo>
                  <a:cubicBezTo>
                    <a:pt x="4285" y="4505"/>
                    <a:pt x="3781" y="5009"/>
                    <a:pt x="3182" y="5009"/>
                  </a:cubicBezTo>
                  <a:cubicBezTo>
                    <a:pt x="2584" y="5009"/>
                    <a:pt x="2111" y="4537"/>
                    <a:pt x="2111" y="3938"/>
                  </a:cubicBezTo>
                  <a:cubicBezTo>
                    <a:pt x="2111" y="3340"/>
                    <a:pt x="2584" y="2867"/>
                    <a:pt x="3182" y="2867"/>
                  </a:cubicBezTo>
                  <a:close/>
                  <a:moveTo>
                    <a:pt x="5356" y="0"/>
                  </a:moveTo>
                  <a:cubicBezTo>
                    <a:pt x="2395" y="0"/>
                    <a:pt x="0" y="2394"/>
                    <a:pt x="0" y="5356"/>
                  </a:cubicBezTo>
                  <a:cubicBezTo>
                    <a:pt x="0" y="5954"/>
                    <a:pt x="473" y="6427"/>
                    <a:pt x="1040" y="6427"/>
                  </a:cubicBezTo>
                  <a:lnTo>
                    <a:pt x="9609" y="6427"/>
                  </a:lnTo>
                  <a:cubicBezTo>
                    <a:pt x="10208" y="6427"/>
                    <a:pt x="10681" y="5954"/>
                    <a:pt x="10681" y="5356"/>
                  </a:cubicBezTo>
                  <a:cubicBezTo>
                    <a:pt x="10712" y="2394"/>
                    <a:pt x="8286" y="0"/>
                    <a:pt x="5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9" name="Google Shape;279;p39"/>
            <p:cNvSpPr/>
            <p:nvPr/>
          </p:nvSpPr>
          <p:spPr>
            <a:xfrm>
              <a:off x="-16704475" y="33989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0" name="Google Shape;280;p39"/>
            <p:cNvSpPr/>
            <p:nvPr/>
          </p:nvSpPr>
          <p:spPr>
            <a:xfrm>
              <a:off x="-16707625" y="3487200"/>
              <a:ext cx="129200" cy="126025"/>
            </a:xfrm>
            <a:custGeom>
              <a:avLst/>
              <a:gdLst/>
              <a:ahLst/>
              <a:cxnLst/>
              <a:rect l="l" t="t" r="r" b="b"/>
              <a:pathLst>
                <a:path w="5168" h="5041" extrusionOk="0">
                  <a:moveTo>
                    <a:pt x="1135" y="0"/>
                  </a:moveTo>
                  <a:cubicBezTo>
                    <a:pt x="1072" y="725"/>
                    <a:pt x="914" y="1449"/>
                    <a:pt x="631" y="2079"/>
                  </a:cubicBezTo>
                  <a:cubicBezTo>
                    <a:pt x="1" y="3592"/>
                    <a:pt x="1103" y="5041"/>
                    <a:pt x="2584" y="5041"/>
                  </a:cubicBezTo>
                  <a:cubicBezTo>
                    <a:pt x="3939" y="5041"/>
                    <a:pt x="5168" y="3875"/>
                    <a:pt x="4632" y="2237"/>
                  </a:cubicBezTo>
                  <a:cubicBezTo>
                    <a:pt x="4411" y="1449"/>
                    <a:pt x="4222" y="725"/>
                    <a:pt x="4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1" name="Google Shape;281;p39"/>
          <p:cNvGrpSpPr/>
          <p:nvPr/>
        </p:nvGrpSpPr>
        <p:grpSpPr>
          <a:xfrm>
            <a:off x="1604703" y="1684660"/>
            <a:ext cx="457453" cy="449325"/>
            <a:chOff x="-20199150" y="3317850"/>
            <a:chExt cx="309550" cy="304050"/>
          </a:xfrm>
        </p:grpSpPr>
        <p:sp>
          <p:nvSpPr>
            <p:cNvPr id="282" name="Google Shape;282;p39"/>
            <p:cNvSpPr/>
            <p:nvPr/>
          </p:nvSpPr>
          <p:spPr>
            <a:xfrm>
              <a:off x="-20161350" y="3507675"/>
              <a:ext cx="68550" cy="43325"/>
            </a:xfrm>
            <a:custGeom>
              <a:avLst/>
              <a:gdLst/>
              <a:ahLst/>
              <a:cxnLst/>
              <a:rect l="l" t="t" r="r" b="b"/>
              <a:pathLst>
                <a:path w="2742" h="1733" extrusionOk="0">
                  <a:moveTo>
                    <a:pt x="2647" y="0"/>
                  </a:moveTo>
                  <a:cubicBezTo>
                    <a:pt x="2174" y="158"/>
                    <a:pt x="1639" y="284"/>
                    <a:pt x="1072" y="284"/>
                  </a:cubicBezTo>
                  <a:cubicBezTo>
                    <a:pt x="788" y="284"/>
                    <a:pt x="505" y="252"/>
                    <a:pt x="221" y="221"/>
                  </a:cubicBezTo>
                  <a:cubicBezTo>
                    <a:pt x="64" y="567"/>
                    <a:pt x="1" y="945"/>
                    <a:pt x="1" y="1386"/>
                  </a:cubicBezTo>
                  <a:cubicBezTo>
                    <a:pt x="1" y="1575"/>
                    <a:pt x="158" y="1733"/>
                    <a:pt x="347" y="1733"/>
                  </a:cubicBezTo>
                  <a:cubicBezTo>
                    <a:pt x="1292" y="1733"/>
                    <a:pt x="2174" y="1292"/>
                    <a:pt x="2741" y="630"/>
                  </a:cubicBezTo>
                  <a:cubicBezTo>
                    <a:pt x="2710" y="441"/>
                    <a:pt x="2678" y="189"/>
                    <a:pt x="26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3" name="Google Shape;283;p39"/>
            <p:cNvSpPr/>
            <p:nvPr/>
          </p:nvSpPr>
          <p:spPr>
            <a:xfrm>
              <a:off x="-20161350" y="3389525"/>
              <a:ext cx="68550" cy="43350"/>
            </a:xfrm>
            <a:custGeom>
              <a:avLst/>
              <a:gdLst/>
              <a:ahLst/>
              <a:cxnLst/>
              <a:rect l="l" t="t" r="r" b="b"/>
              <a:pathLst>
                <a:path w="2742" h="1734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757"/>
                    <a:pt x="64" y="1166"/>
                    <a:pt x="221" y="1544"/>
                  </a:cubicBezTo>
                  <a:cubicBezTo>
                    <a:pt x="505" y="1513"/>
                    <a:pt x="788" y="1481"/>
                    <a:pt x="1072" y="1481"/>
                  </a:cubicBezTo>
                  <a:cubicBezTo>
                    <a:pt x="1639" y="1481"/>
                    <a:pt x="2174" y="1576"/>
                    <a:pt x="2647" y="1733"/>
                  </a:cubicBezTo>
                  <a:cubicBezTo>
                    <a:pt x="2678" y="1544"/>
                    <a:pt x="2741" y="1292"/>
                    <a:pt x="2741" y="1103"/>
                  </a:cubicBezTo>
                  <a:cubicBezTo>
                    <a:pt x="2174" y="442"/>
                    <a:pt x="1292" y="1"/>
                    <a:pt x="3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4" name="Google Shape;284;p39"/>
            <p:cNvSpPr/>
            <p:nvPr/>
          </p:nvSpPr>
          <p:spPr>
            <a:xfrm>
              <a:off x="-20199150" y="3443075"/>
              <a:ext cx="97675" cy="53225"/>
            </a:xfrm>
            <a:custGeom>
              <a:avLst/>
              <a:gdLst/>
              <a:ahLst/>
              <a:cxnLst/>
              <a:rect l="l" t="t" r="r" b="b"/>
              <a:pathLst>
                <a:path w="3907" h="2129" extrusionOk="0">
                  <a:moveTo>
                    <a:pt x="2584" y="1"/>
                  </a:moveTo>
                  <a:cubicBezTo>
                    <a:pt x="1260" y="1"/>
                    <a:pt x="252" y="725"/>
                    <a:pt x="221" y="788"/>
                  </a:cubicBezTo>
                  <a:cubicBezTo>
                    <a:pt x="0" y="914"/>
                    <a:pt x="0" y="1230"/>
                    <a:pt x="221" y="1324"/>
                  </a:cubicBezTo>
                  <a:cubicBezTo>
                    <a:pt x="252" y="1387"/>
                    <a:pt x="1260" y="2112"/>
                    <a:pt x="2584" y="2112"/>
                  </a:cubicBezTo>
                  <a:cubicBezTo>
                    <a:pt x="2669" y="2123"/>
                    <a:pt x="2754" y="2128"/>
                    <a:pt x="2839" y="2128"/>
                  </a:cubicBezTo>
                  <a:cubicBezTo>
                    <a:pt x="3224" y="2128"/>
                    <a:pt x="3597" y="2020"/>
                    <a:pt x="3907" y="1891"/>
                  </a:cubicBezTo>
                  <a:cubicBezTo>
                    <a:pt x="3844" y="1639"/>
                    <a:pt x="3718" y="1450"/>
                    <a:pt x="3592" y="1230"/>
                  </a:cubicBezTo>
                  <a:cubicBezTo>
                    <a:pt x="3560" y="1103"/>
                    <a:pt x="3560" y="1009"/>
                    <a:pt x="3592" y="914"/>
                  </a:cubicBezTo>
                  <a:cubicBezTo>
                    <a:pt x="3718" y="662"/>
                    <a:pt x="3844" y="473"/>
                    <a:pt x="3907" y="221"/>
                  </a:cubicBezTo>
                  <a:cubicBezTo>
                    <a:pt x="3529" y="127"/>
                    <a:pt x="3088" y="1"/>
                    <a:pt x="25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5" name="Google Shape;285;p39"/>
            <p:cNvSpPr/>
            <p:nvPr/>
          </p:nvSpPr>
          <p:spPr>
            <a:xfrm>
              <a:off x="-20091250" y="3479325"/>
              <a:ext cx="92175" cy="142575"/>
            </a:xfrm>
            <a:custGeom>
              <a:avLst/>
              <a:gdLst/>
              <a:ahLst/>
              <a:cxnLst/>
              <a:rect l="l" t="t" r="r" b="b"/>
              <a:pathLst>
                <a:path w="3687" h="5703" extrusionOk="0">
                  <a:moveTo>
                    <a:pt x="190" y="0"/>
                  </a:moveTo>
                  <a:cubicBezTo>
                    <a:pt x="946" y="1638"/>
                    <a:pt x="883" y="3592"/>
                    <a:pt x="95" y="5198"/>
                  </a:cubicBezTo>
                  <a:cubicBezTo>
                    <a:pt x="0" y="5450"/>
                    <a:pt x="158" y="5702"/>
                    <a:pt x="442" y="5702"/>
                  </a:cubicBezTo>
                  <a:lnTo>
                    <a:pt x="3245" y="5702"/>
                  </a:lnTo>
                  <a:cubicBezTo>
                    <a:pt x="3529" y="5702"/>
                    <a:pt x="3687" y="5450"/>
                    <a:pt x="3592" y="5198"/>
                  </a:cubicBezTo>
                  <a:cubicBezTo>
                    <a:pt x="2741" y="3592"/>
                    <a:pt x="2741" y="1607"/>
                    <a:pt x="3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6" name="Google Shape;286;p39"/>
            <p:cNvSpPr/>
            <p:nvPr/>
          </p:nvSpPr>
          <p:spPr>
            <a:xfrm>
              <a:off x="-20090475" y="3317850"/>
              <a:ext cx="91400" cy="142575"/>
            </a:xfrm>
            <a:custGeom>
              <a:avLst/>
              <a:gdLst/>
              <a:ahLst/>
              <a:cxnLst/>
              <a:rect l="l" t="t" r="r" b="b"/>
              <a:pathLst>
                <a:path w="3656" h="5703" extrusionOk="0">
                  <a:moveTo>
                    <a:pt x="411" y="1"/>
                  </a:moveTo>
                  <a:cubicBezTo>
                    <a:pt x="285" y="1"/>
                    <a:pt x="159" y="95"/>
                    <a:pt x="64" y="158"/>
                  </a:cubicBezTo>
                  <a:cubicBezTo>
                    <a:pt x="1" y="284"/>
                    <a:pt x="1" y="410"/>
                    <a:pt x="64" y="505"/>
                  </a:cubicBezTo>
                  <a:cubicBezTo>
                    <a:pt x="915" y="2143"/>
                    <a:pt x="915" y="4096"/>
                    <a:pt x="159" y="5703"/>
                  </a:cubicBezTo>
                  <a:lnTo>
                    <a:pt x="3467" y="5703"/>
                  </a:lnTo>
                  <a:cubicBezTo>
                    <a:pt x="2710" y="4065"/>
                    <a:pt x="2710" y="2143"/>
                    <a:pt x="3530" y="505"/>
                  </a:cubicBezTo>
                  <a:cubicBezTo>
                    <a:pt x="3656" y="284"/>
                    <a:pt x="3467" y="1"/>
                    <a:pt x="32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Google Shape;287;p39"/>
            <p:cNvSpPr/>
            <p:nvPr/>
          </p:nvSpPr>
          <p:spPr>
            <a:xfrm>
              <a:off x="-19984925" y="3389525"/>
              <a:ext cx="94550" cy="107925"/>
            </a:xfrm>
            <a:custGeom>
              <a:avLst/>
              <a:gdLst/>
              <a:ahLst/>
              <a:cxnLst/>
              <a:rect l="l" t="t" r="r" b="b"/>
              <a:pathLst>
                <a:path w="3782" h="4317" extrusionOk="0">
                  <a:moveTo>
                    <a:pt x="473" y="1"/>
                  </a:moveTo>
                  <a:cubicBezTo>
                    <a:pt x="190" y="1"/>
                    <a:pt x="1" y="316"/>
                    <a:pt x="158" y="568"/>
                  </a:cubicBezTo>
                  <a:cubicBezTo>
                    <a:pt x="946" y="1702"/>
                    <a:pt x="946" y="3119"/>
                    <a:pt x="253" y="4317"/>
                  </a:cubicBezTo>
                  <a:lnTo>
                    <a:pt x="3529" y="4317"/>
                  </a:lnTo>
                  <a:cubicBezTo>
                    <a:pt x="2868" y="3151"/>
                    <a:pt x="2868" y="1702"/>
                    <a:pt x="3624" y="568"/>
                  </a:cubicBezTo>
                  <a:cubicBezTo>
                    <a:pt x="3781" y="316"/>
                    <a:pt x="3624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Google Shape;288;p39"/>
            <p:cNvSpPr/>
            <p:nvPr/>
          </p:nvSpPr>
          <p:spPr>
            <a:xfrm>
              <a:off x="-19984125" y="3514750"/>
              <a:ext cx="94525" cy="107150"/>
            </a:xfrm>
            <a:custGeom>
              <a:avLst/>
              <a:gdLst/>
              <a:ahLst/>
              <a:cxnLst/>
              <a:rect l="l" t="t" r="r" b="b"/>
              <a:pathLst>
                <a:path w="3781" h="4286" extrusionOk="0">
                  <a:moveTo>
                    <a:pt x="221" y="1"/>
                  </a:moveTo>
                  <a:cubicBezTo>
                    <a:pt x="914" y="1135"/>
                    <a:pt x="914" y="2647"/>
                    <a:pt x="158" y="3750"/>
                  </a:cubicBezTo>
                  <a:cubicBezTo>
                    <a:pt x="0" y="3970"/>
                    <a:pt x="158" y="4285"/>
                    <a:pt x="473" y="4285"/>
                  </a:cubicBezTo>
                  <a:lnTo>
                    <a:pt x="3308" y="4285"/>
                  </a:lnTo>
                  <a:cubicBezTo>
                    <a:pt x="3592" y="4285"/>
                    <a:pt x="3781" y="3970"/>
                    <a:pt x="3623" y="3750"/>
                  </a:cubicBezTo>
                  <a:cubicBezTo>
                    <a:pt x="2836" y="2584"/>
                    <a:pt x="2804" y="1135"/>
                    <a:pt x="3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Google Shape;264;p39">
            <a:extLst>
              <a:ext uri="{FF2B5EF4-FFF2-40B4-BE49-F238E27FC236}">
                <a16:creationId xmlns:a16="http://schemas.microsoft.com/office/drawing/2014/main" id="{4D926310-391D-406E-B090-C95D1CE5B0E5}"/>
              </a:ext>
            </a:extLst>
          </p:cNvPr>
          <p:cNvSpPr txBox="1">
            <a:spLocks/>
          </p:cNvSpPr>
          <p:nvPr/>
        </p:nvSpPr>
        <p:spPr>
          <a:xfrm>
            <a:off x="712066" y="2679068"/>
            <a:ext cx="2240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anrope"/>
              <a:buNone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ôi trường bị ô nhiễm như 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Google Shape;266;p39">
            <a:extLst>
              <a:ext uri="{FF2B5EF4-FFF2-40B4-BE49-F238E27FC236}">
                <a16:creationId xmlns:a16="http://schemas.microsoft.com/office/drawing/2014/main" id="{AEC4537A-73E5-427F-AE9A-81B345EB2AEA}"/>
              </a:ext>
            </a:extLst>
          </p:cNvPr>
          <p:cNvSpPr txBox="1">
            <a:spLocks/>
          </p:cNvSpPr>
          <p:nvPr/>
        </p:nvSpPr>
        <p:spPr>
          <a:xfrm>
            <a:off x="3125857" y="1598638"/>
            <a:ext cx="3076171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Manrope"/>
              <a:buNone/>
              <a:defRPr sz="16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Manrope"/>
              <a:buNone/>
              <a:defRPr sz="2800" b="0" i="0" u="none" strike="noStrike" cap="none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bị ô nhiễm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/>
      <p:bldP spid="264" grpId="0" build="p"/>
      <p:bldP spid="264" grpId="1" build="p"/>
      <p:bldP spid="265" grpId="0" build="p"/>
      <p:bldP spid="266" grpId="0" build="p"/>
      <p:bldP spid="266" grpId="1" build="p"/>
      <p:bldP spid="267" grpId="0" build="p"/>
      <p:bldP spid="268" grpId="0" build="p"/>
      <p:bldP spid="269" grpId="0" build="p"/>
      <p:bldP spid="29" grpId="0"/>
      <p:bldP spid="3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Xử phạt vứt rác, vệ sinh không đúng nơi quy định: Khó mấy cũng phải làm  nghiêm">
            <a:extLst>
              <a:ext uri="{FF2B5EF4-FFF2-40B4-BE49-F238E27FC236}">
                <a16:creationId xmlns:a16="http://schemas.microsoft.com/office/drawing/2014/main" id="{26620B30-D0D9-4B3E-987A-1B932D313A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 bwMode="auto">
          <a:xfrm>
            <a:off x="4762500" y="1647825"/>
            <a:ext cx="43815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32508-9C76-47A1-A45E-B8261138D395}"/>
              </a:ext>
            </a:extLst>
          </p:cNvPr>
          <p:cNvSpPr txBox="1"/>
          <p:nvPr/>
        </p:nvSpPr>
        <p:spPr>
          <a:xfrm>
            <a:off x="2343408" y="474556"/>
            <a:ext cx="4838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Dọn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,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endParaRPr lang="en-US" sz="2400" dirty="0"/>
          </a:p>
          <a:p>
            <a:pPr algn="ctr"/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endParaRPr lang="en-US" sz="2400" dirty="0"/>
          </a:p>
        </p:txBody>
      </p:sp>
      <p:pic>
        <p:nvPicPr>
          <p:cNvPr id="1030" name="Picture 6" descr="Rác Tái Chế Là Gì? Rác Không Tái Chế Là Gì? Kiến Thức Hữu ích">
            <a:extLst>
              <a:ext uri="{FF2B5EF4-FFF2-40B4-BE49-F238E27FC236}">
                <a16:creationId xmlns:a16="http://schemas.microsoft.com/office/drawing/2014/main" id="{2B2DB83A-12C9-4032-9F62-45F8E26AA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74"/>
            <a:ext cx="4762500" cy="366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32508-9C76-47A1-A45E-B8261138D395}"/>
              </a:ext>
            </a:extLst>
          </p:cNvPr>
          <p:cNvSpPr txBox="1"/>
          <p:nvPr/>
        </p:nvSpPr>
        <p:spPr>
          <a:xfrm>
            <a:off x="4572000" y="474556"/>
            <a:ext cx="22525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kiệm</a:t>
            </a:r>
            <a:r>
              <a:rPr lang="en-US" sz="2400" dirty="0"/>
              <a:t> </a:t>
            </a:r>
            <a:r>
              <a:rPr lang="en-US" sz="2400" dirty="0" err="1"/>
              <a:t>điện</a:t>
            </a:r>
            <a:endParaRPr lang="en-US" sz="2400" dirty="0"/>
          </a:p>
          <a:p>
            <a:pPr algn="ctr"/>
            <a:r>
              <a:rPr lang="en-US" sz="2400" dirty="0" err="1"/>
              <a:t>Tiết</a:t>
            </a:r>
            <a:r>
              <a:rPr lang="en-US" sz="2400" dirty="0"/>
              <a:t> </a:t>
            </a:r>
            <a:r>
              <a:rPr lang="en-US" sz="2400" dirty="0" err="1"/>
              <a:t>kiệm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pic>
        <p:nvPicPr>
          <p:cNvPr id="2" name="Picture 2" descr="Trung tâm CSKH Điện lực miền Bắc">
            <a:extLst>
              <a:ext uri="{FF2B5EF4-FFF2-40B4-BE49-F238E27FC236}">
                <a16:creationId xmlns:a16="http://schemas.microsoft.com/office/drawing/2014/main" id="{DD1B5EB5-DE2A-436C-B753-35E304423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1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4 phương pháp tiết kiệm nước hiệu quả">
            <a:extLst>
              <a:ext uri="{FF2B5EF4-FFF2-40B4-BE49-F238E27FC236}">
                <a16:creationId xmlns:a16="http://schemas.microsoft.com/office/drawing/2014/main" id="{D511F2A2-8CE7-4B83-8537-7279CAC7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305553"/>
            <a:ext cx="5132387" cy="383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6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32508-9C76-47A1-A45E-B8261138D395}"/>
              </a:ext>
            </a:extLst>
          </p:cNvPr>
          <p:cNvSpPr txBox="1"/>
          <p:nvPr/>
        </p:nvSpPr>
        <p:spPr>
          <a:xfrm>
            <a:off x="3710762" y="521813"/>
            <a:ext cx="45175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Hạn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nhựa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Dọn</a:t>
            </a:r>
            <a:r>
              <a:rPr lang="en-US" sz="2400" dirty="0"/>
              <a:t> </a:t>
            </a:r>
            <a:r>
              <a:rPr lang="en-US" sz="2400" dirty="0" err="1"/>
              <a:t>rác</a:t>
            </a:r>
            <a:r>
              <a:rPr lang="en-US" sz="2400" dirty="0"/>
              <a:t> ở </a:t>
            </a:r>
            <a:r>
              <a:rPr lang="en-US" sz="2400" dirty="0" err="1"/>
              <a:t>biển</a:t>
            </a:r>
            <a:r>
              <a:rPr lang="en-US" sz="2400" dirty="0"/>
              <a:t>.</a:t>
            </a:r>
          </a:p>
        </p:txBody>
      </p:sp>
      <p:pic>
        <p:nvPicPr>
          <p:cNvPr id="2050" name="Picture 2" descr="Các loài sinh vật đang chết dần vì rác thải nhựa">
            <a:extLst>
              <a:ext uri="{FF2B5EF4-FFF2-40B4-BE49-F238E27FC236}">
                <a16:creationId xmlns:a16="http://schemas.microsoft.com/office/drawing/2014/main" id="{5F06FBC5-1A09-4A53-A4EA-ADADBBE46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0763" cy="247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ùm ảnh sinh vật biển đau đớn vì rác thải nhựa: Ám ảnh và đáng buồn - Tổng  liên đoàn lao động Việt Nam">
            <a:extLst>
              <a:ext uri="{FF2B5EF4-FFF2-40B4-BE49-F238E27FC236}">
                <a16:creationId xmlns:a16="http://schemas.microsoft.com/office/drawing/2014/main" id="{A5339D6E-61BB-4AEC-9419-46E75113A7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/>
          <a:stretch/>
        </p:blipFill>
        <p:spPr bwMode="auto">
          <a:xfrm>
            <a:off x="-1" y="2463898"/>
            <a:ext cx="3710763" cy="26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gày cuối tuần dọn sạch bãi biển">
            <a:extLst>
              <a:ext uri="{FF2B5EF4-FFF2-40B4-BE49-F238E27FC236}">
                <a16:creationId xmlns:a16="http://schemas.microsoft.com/office/drawing/2014/main" id="{BE314679-141F-42AB-9442-4398B9F5D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196" y="1520455"/>
            <a:ext cx="5429804" cy="361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9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32508-9C76-47A1-A45E-B8261138D395}"/>
              </a:ext>
            </a:extLst>
          </p:cNvPr>
          <p:cNvSpPr txBox="1"/>
          <p:nvPr/>
        </p:nvSpPr>
        <p:spPr>
          <a:xfrm>
            <a:off x="3967595" y="521813"/>
            <a:ext cx="1279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Tái</a:t>
            </a:r>
            <a:r>
              <a:rPr lang="en-US" sz="2400" dirty="0"/>
              <a:t> </a:t>
            </a:r>
            <a:r>
              <a:rPr lang="en-US" sz="2400" dirty="0" err="1"/>
              <a:t>chế</a:t>
            </a:r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E59A4-6AA8-4AEE-8DB3-51DAA5E0F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522" y="1321705"/>
            <a:ext cx="2864478" cy="3819304"/>
          </a:xfrm>
          <a:prstGeom prst="rect">
            <a:avLst/>
          </a:prstGeom>
        </p:spPr>
      </p:pic>
      <p:pic>
        <p:nvPicPr>
          <p:cNvPr id="3076" name="Picture 4" descr="Tái chế rác thải: Lợi ích và Cách phân loại | Cleanipedia">
            <a:extLst>
              <a:ext uri="{FF2B5EF4-FFF2-40B4-BE49-F238E27FC236}">
                <a16:creationId xmlns:a16="http://schemas.microsoft.com/office/drawing/2014/main" id="{56D10147-70CF-454D-A933-20323C0B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864478" cy="190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ái chế chất thải nhựa: Một mũi tên trúng hai đích">
            <a:extLst>
              <a:ext uri="{FF2B5EF4-FFF2-40B4-BE49-F238E27FC236}">
                <a16:creationId xmlns:a16="http://schemas.microsoft.com/office/drawing/2014/main" id="{5EECF79A-B601-4E2A-93FD-7F94665E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652"/>
            <a:ext cx="6279522" cy="323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32508-9C76-47A1-A45E-B8261138D395}"/>
              </a:ext>
            </a:extLst>
          </p:cNvPr>
          <p:cNvSpPr txBox="1"/>
          <p:nvPr/>
        </p:nvSpPr>
        <p:spPr>
          <a:xfrm>
            <a:off x="3716020" y="944894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Trồng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endParaRPr lang="en-US" sz="2800" dirty="0"/>
          </a:p>
        </p:txBody>
      </p:sp>
      <p:pic>
        <p:nvPicPr>
          <p:cNvPr id="4098" name="Picture 2" descr="Thủ tướng chỉ thị: Cả nước chung sức, đồng lòng trồng mới 1 tỷ cây xanh">
            <a:extLst>
              <a:ext uri="{FF2B5EF4-FFF2-40B4-BE49-F238E27FC236}">
                <a16:creationId xmlns:a16="http://schemas.microsoft.com/office/drawing/2014/main" id="{ED34084A-71ED-4E0F-B1E5-B56C941B4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5152"/>
            <a:ext cx="4608252" cy="33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áo Đà Nẵng điện tử">
            <a:extLst>
              <a:ext uri="{FF2B5EF4-FFF2-40B4-BE49-F238E27FC236}">
                <a16:creationId xmlns:a16="http://schemas.microsoft.com/office/drawing/2014/main" id="{C4F3A951-9D4C-4B7E-83E8-43A48AEE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252" y="1815152"/>
            <a:ext cx="4535748" cy="332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2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9521" y="3876125"/>
            <a:ext cx="1865234" cy="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132508-9C76-47A1-A45E-B8261138D395}"/>
              </a:ext>
            </a:extLst>
          </p:cNvPr>
          <p:cNvSpPr txBox="1"/>
          <p:nvPr/>
        </p:nvSpPr>
        <p:spPr>
          <a:xfrm>
            <a:off x="3704690" y="3352905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Tuyên</a:t>
            </a:r>
            <a:r>
              <a:rPr lang="en-US" sz="2800" dirty="0"/>
              <a:t> </a:t>
            </a:r>
            <a:r>
              <a:rPr lang="en-US" sz="2800" dirty="0" err="1"/>
              <a:t>truyền</a:t>
            </a:r>
            <a:r>
              <a:rPr lang="en-US" sz="2800" dirty="0"/>
              <a:t>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.</a:t>
            </a:r>
          </a:p>
        </p:txBody>
      </p:sp>
      <p:pic>
        <p:nvPicPr>
          <p:cNvPr id="5122" name="Picture 2" descr="Ngày hội “Thanh niên chung tay bảo vệ môi trường, xây dựng văn minh đô thị”">
            <a:extLst>
              <a:ext uri="{FF2B5EF4-FFF2-40B4-BE49-F238E27FC236}">
                <a16:creationId xmlns:a16="http://schemas.microsoft.com/office/drawing/2014/main" id="{A5E56780-7384-4B92-BCC9-ECAEF4A2E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0751" cy="33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Thay đổi nhận thức về bảo vệ môi trường - Báo Điện Tử Đại Biểu Nhân Dân">
            <a:extLst>
              <a:ext uri="{FF2B5EF4-FFF2-40B4-BE49-F238E27FC236}">
                <a16:creationId xmlns:a16="http://schemas.microsoft.com/office/drawing/2014/main" id="{AEC052B4-87C9-4E89-BC3B-0DE3D2EC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51" y="-1"/>
            <a:ext cx="4283249" cy="334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26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3"/>
          <p:cNvSpPr txBox="1">
            <a:spLocks noGrp="1"/>
          </p:cNvSpPr>
          <p:nvPr>
            <p:ph type="title"/>
          </p:nvPr>
        </p:nvSpPr>
        <p:spPr>
          <a:xfrm>
            <a:off x="2700776" y="1441012"/>
            <a:ext cx="5730000" cy="13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b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bị ô nhiễm trầm trọng là do chính con người gây ra. Bảo vệ môi trường là trách nhiệm của mỗi người vì cuộc sống hôm nay và mai sau.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3" name="Google Shape;33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8526" y="539506"/>
            <a:ext cx="1552250" cy="515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3175" y="3702488"/>
            <a:ext cx="2133700" cy="1793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8475" y="2571750"/>
            <a:ext cx="2143621" cy="26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8103" y="3833108"/>
            <a:ext cx="531970" cy="7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7532" y="3681988"/>
            <a:ext cx="1447794" cy="14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864" y="2154348"/>
            <a:ext cx="901905" cy="183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Google Shape;1187;p93">
            <a:hlinkClick r:id="rId6" action="ppaction://hlinksldjump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6954" y="2398169"/>
            <a:ext cx="901900" cy="135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75904" y="3602651"/>
            <a:ext cx="1522200" cy="1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5F48AD-2703-45F4-9889-35CCC2ED43E8}"/>
              </a:ext>
            </a:extLst>
          </p:cNvPr>
          <p:cNvSpPr txBox="1"/>
          <p:nvPr/>
        </p:nvSpPr>
        <p:spPr>
          <a:xfrm>
            <a:off x="737709" y="57224"/>
            <a:ext cx="7586578" cy="4231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600" b="1" i="0" dirty="0">
                <a:solidFill>
                  <a:srgbClr val="008000"/>
                </a:solidFill>
                <a:effectLst/>
                <a:latin typeface="+mj-lt"/>
              </a:rPr>
              <a:t>Hậu quả dẫn đến từ việc con người chặt phá rừng bừa bãi là:</a:t>
            </a:r>
          </a:p>
          <a:p>
            <a:pPr algn="l">
              <a:lnSpc>
                <a:spcPct val="150000"/>
              </a:lnSpc>
            </a:pPr>
            <a:r>
              <a:rPr lang="en-US" sz="2600" dirty="0">
                <a:latin typeface="+mj-lt"/>
              </a:rPr>
              <a:t>A. </a:t>
            </a:r>
            <a:r>
              <a:rPr lang="vi-VN" sz="2600" i="0" dirty="0">
                <a:effectLst/>
                <a:latin typeface="+mj-lt"/>
              </a:rPr>
              <a:t>Đất bị xói mòn và thoái hoá </a:t>
            </a:r>
            <a:endParaRPr lang="en-US" sz="2600" i="0" dirty="0">
              <a:effectLst/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vi-VN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260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600" i="0" dirty="0">
                <a:effectLst/>
                <a:latin typeface="+mj-lt"/>
              </a:rPr>
              <a:t>C. Thú rừng giảm do thiếu môi trường sống và nơi sinh sản</a:t>
            </a:r>
          </a:p>
          <a:p>
            <a:pPr algn="l">
              <a:lnSpc>
                <a:spcPct val="150000"/>
              </a:lnSpc>
            </a:pPr>
            <a:r>
              <a:rPr lang="vi-VN" sz="2600" i="0" dirty="0">
                <a:effectLst/>
                <a:latin typeface="+mj-lt"/>
              </a:rPr>
              <a:t>D. Cả A, B và C đều đúng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DA7B01-7E15-4620-8833-2592AA516D9B}"/>
              </a:ext>
            </a:extLst>
          </p:cNvPr>
          <p:cNvSpPr/>
          <p:nvPr/>
        </p:nvSpPr>
        <p:spPr>
          <a:xfrm>
            <a:off x="685832" y="3775477"/>
            <a:ext cx="469232" cy="496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8103" y="3833108"/>
            <a:ext cx="531970" cy="7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7532" y="3681988"/>
            <a:ext cx="1447794" cy="14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864" y="2154348"/>
            <a:ext cx="901905" cy="183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5904" y="3602651"/>
            <a:ext cx="1522200" cy="1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5F48AD-2703-45F4-9889-35CCC2ED43E8}"/>
              </a:ext>
            </a:extLst>
          </p:cNvPr>
          <p:cNvSpPr txBox="1"/>
          <p:nvPr/>
        </p:nvSpPr>
        <p:spPr>
          <a:xfrm>
            <a:off x="984851" y="905393"/>
            <a:ext cx="7586578" cy="3031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600" b="1" i="0" dirty="0">
                <a:solidFill>
                  <a:srgbClr val="008000"/>
                </a:solidFill>
                <a:effectLst/>
                <a:latin typeface="+mj-lt"/>
              </a:rPr>
              <a:t>Ô nhiễm môi trường dẫn đến hậu quả nào sau đây:</a:t>
            </a:r>
          </a:p>
          <a:p>
            <a:pPr algn="l">
              <a:lnSpc>
                <a:spcPct val="150000"/>
              </a:lnSpc>
            </a:pPr>
            <a:r>
              <a:rPr lang="en-US" sz="2600" b="0" i="0" dirty="0">
                <a:effectLst/>
                <a:latin typeface="+mj-lt"/>
              </a:rPr>
              <a:t>A. </a:t>
            </a:r>
            <a:r>
              <a:rPr lang="vi-VN" sz="2600" b="0" i="0" dirty="0">
                <a:effectLst/>
                <a:latin typeface="+mj-lt"/>
              </a:rPr>
              <a:t>Ảnh hưởng xấu đến </a:t>
            </a:r>
            <a:r>
              <a:rPr lang="en-US" sz="2600" b="0" i="0" dirty="0" err="1">
                <a:effectLst/>
                <a:latin typeface="+mj-lt"/>
              </a:rPr>
              <a:t>kinh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+mj-lt"/>
              </a:rPr>
              <a:t>tế</a:t>
            </a:r>
            <a:r>
              <a:rPr lang="en-US" sz="2600" b="0" i="0" dirty="0">
                <a:effectLst/>
                <a:latin typeface="+mj-lt"/>
              </a:rPr>
              <a:t>, </a:t>
            </a:r>
            <a:r>
              <a:rPr lang="en-US" sz="2600" b="0" i="0" dirty="0" err="1">
                <a:effectLst/>
                <a:latin typeface="+mj-lt"/>
              </a:rPr>
              <a:t>sản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+mj-lt"/>
              </a:rPr>
              <a:t>xuất</a:t>
            </a:r>
            <a:endParaRPr lang="en-US" sz="2600" b="0" i="0" dirty="0">
              <a:effectLst/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+mj-lt"/>
              </a:rPr>
              <a:t>B.</a:t>
            </a:r>
            <a:r>
              <a:rPr lang="en-US" sz="2600" b="0" i="0" dirty="0">
                <a:effectLst/>
                <a:latin typeface="+mj-lt"/>
              </a:rPr>
              <a:t> S</a:t>
            </a:r>
            <a:r>
              <a:rPr lang="vi-VN" sz="2600" b="0" i="0" dirty="0">
                <a:effectLst/>
                <a:latin typeface="+mj-lt"/>
              </a:rPr>
              <a:t>uy giảm sức khoẻ của con người</a:t>
            </a: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+mj-lt"/>
              </a:rPr>
              <a:t>C. </a:t>
            </a:r>
            <a:r>
              <a:rPr lang="en-US" sz="2600" b="0" i="0" dirty="0" err="1">
                <a:effectLst/>
                <a:latin typeface="+mj-lt"/>
              </a:rPr>
              <a:t>Gây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+mj-lt"/>
              </a:rPr>
              <a:t>giảm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+mj-lt"/>
              </a:rPr>
              <a:t>thiểu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+mj-lt"/>
              </a:rPr>
              <a:t>các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+mj-lt"/>
              </a:rPr>
              <a:t>động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+mj-lt"/>
              </a:rPr>
              <a:t>vật</a:t>
            </a:r>
            <a:endParaRPr lang="vi-VN" sz="2600" b="0" i="0" dirty="0">
              <a:effectLst/>
              <a:latin typeface="+mj-lt"/>
            </a:endParaRP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+mj-lt"/>
              </a:rPr>
              <a:t>D. Cả A, B, C đều đúng</a:t>
            </a:r>
          </a:p>
        </p:txBody>
      </p:sp>
      <p:pic>
        <p:nvPicPr>
          <p:cNvPr id="9" name="Google Shape;1187;p93">
            <a:hlinkClick r:id="rId7" action="ppaction://hlinksldjump"/>
            <a:extLst>
              <a:ext uri="{FF2B5EF4-FFF2-40B4-BE49-F238E27FC236}">
                <a16:creationId xmlns:a16="http://schemas.microsoft.com/office/drawing/2014/main" id="{6D50BFB4-A192-44BE-9B4D-5C23C8BCA4D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16954" y="2398169"/>
            <a:ext cx="901900" cy="13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97D9D38-65B3-465F-84C8-20CD2153508F}"/>
              </a:ext>
            </a:extLst>
          </p:cNvPr>
          <p:cNvSpPr/>
          <p:nvPr/>
        </p:nvSpPr>
        <p:spPr>
          <a:xfrm>
            <a:off x="947018" y="3458578"/>
            <a:ext cx="469232" cy="496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63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nhiễm môi trường là gì? Thực trạng ô nhiễm môi trường hiện nay">
            <a:extLst>
              <a:ext uri="{FF2B5EF4-FFF2-40B4-BE49-F238E27FC236}">
                <a16:creationId xmlns:a16="http://schemas.microsoft.com/office/drawing/2014/main" id="{83DDAE85-1B4D-4DD8-9109-D7A01646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5315B8A6-2AFC-483D-8B7C-3FF7C1116028}"/>
              </a:ext>
            </a:extLst>
          </p:cNvPr>
          <p:cNvSpPr/>
          <p:nvPr/>
        </p:nvSpPr>
        <p:spPr>
          <a:xfrm>
            <a:off x="0" y="0"/>
            <a:ext cx="4572000" cy="257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1</a:t>
            </a:r>
          </a:p>
        </p:txBody>
      </p:sp>
      <p:sp>
        <p:nvSpPr>
          <p:cNvPr id="12" name="Rectangle 11">
            <a:hlinkClick r:id="rId6" action="ppaction://hlinksldjump"/>
            <a:extLst>
              <a:ext uri="{FF2B5EF4-FFF2-40B4-BE49-F238E27FC236}">
                <a16:creationId xmlns:a16="http://schemas.microsoft.com/office/drawing/2014/main" id="{07E5F295-048C-4638-9CDE-1C0141F085F0}"/>
              </a:ext>
            </a:extLst>
          </p:cNvPr>
          <p:cNvSpPr/>
          <p:nvPr/>
        </p:nvSpPr>
        <p:spPr>
          <a:xfrm>
            <a:off x="0" y="2571750"/>
            <a:ext cx="4572000" cy="25717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3</a:t>
            </a:r>
          </a:p>
        </p:txBody>
      </p:sp>
      <p:sp>
        <p:nvSpPr>
          <p:cNvPr id="13" name="Rectangle 12">
            <a:hlinkClick r:id="rId7" action="ppaction://hlinksldjump"/>
            <a:extLst>
              <a:ext uri="{FF2B5EF4-FFF2-40B4-BE49-F238E27FC236}">
                <a16:creationId xmlns:a16="http://schemas.microsoft.com/office/drawing/2014/main" id="{9FB32F2E-95F0-4746-BE0E-4B3A10298445}"/>
              </a:ext>
            </a:extLst>
          </p:cNvPr>
          <p:cNvSpPr/>
          <p:nvPr/>
        </p:nvSpPr>
        <p:spPr>
          <a:xfrm>
            <a:off x="4572000" y="2571750"/>
            <a:ext cx="4572000" cy="2571750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4</a:t>
            </a:r>
          </a:p>
        </p:txBody>
      </p:sp>
      <p:sp>
        <p:nvSpPr>
          <p:cNvPr id="9" name="Star: 5 Points 8">
            <a:hlinkClick r:id="rId8" action="ppaction://hlinksldjump"/>
            <a:extLst>
              <a:ext uri="{FF2B5EF4-FFF2-40B4-BE49-F238E27FC236}">
                <a16:creationId xmlns:a16="http://schemas.microsoft.com/office/drawing/2014/main" id="{4D5B79B1-07CA-43B6-ACFF-F7971023A768}"/>
              </a:ext>
            </a:extLst>
          </p:cNvPr>
          <p:cNvSpPr/>
          <p:nvPr/>
        </p:nvSpPr>
        <p:spPr>
          <a:xfrm>
            <a:off x="8720919" y="1"/>
            <a:ext cx="423081" cy="3548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9" action="ppaction://hlinksldjump"/>
            <a:extLst>
              <a:ext uri="{FF2B5EF4-FFF2-40B4-BE49-F238E27FC236}">
                <a16:creationId xmlns:a16="http://schemas.microsoft.com/office/drawing/2014/main" id="{F05B18A3-577A-43A3-9A33-799EDFFEF4E5}"/>
              </a:ext>
            </a:extLst>
          </p:cNvPr>
          <p:cNvSpPr/>
          <p:nvPr/>
        </p:nvSpPr>
        <p:spPr>
          <a:xfrm>
            <a:off x="4572000" y="-1"/>
            <a:ext cx="4572000" cy="2571750"/>
          </a:xfrm>
          <a:prstGeom prst="rect">
            <a:avLst/>
          </a:prstGeom>
          <a:solidFill>
            <a:srgbClr val="FF669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dirty="0"/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8103" y="3833108"/>
            <a:ext cx="531970" cy="7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7532" y="3681988"/>
            <a:ext cx="1447794" cy="14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864" y="2154348"/>
            <a:ext cx="901905" cy="183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5904" y="3602651"/>
            <a:ext cx="1522200" cy="1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5F48AD-2703-45F4-9889-35CCC2ED43E8}"/>
              </a:ext>
            </a:extLst>
          </p:cNvPr>
          <p:cNvSpPr txBox="1"/>
          <p:nvPr/>
        </p:nvSpPr>
        <p:spPr>
          <a:xfrm>
            <a:off x="984851" y="456042"/>
            <a:ext cx="7586578" cy="30310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600" b="1" i="0" dirty="0">
                <a:solidFill>
                  <a:srgbClr val="008000"/>
                </a:solidFill>
                <a:effectLst/>
                <a:latin typeface="+mj-lt"/>
              </a:rPr>
              <a:t>Ô nhiễm môi trường là gì?</a:t>
            </a: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+mj-lt"/>
              </a:rPr>
              <a:t>A. Là hiện tượng môi trường tự nhiên bị làm bẩn</a:t>
            </a: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+mj-lt"/>
              </a:rPr>
              <a:t>B. Là hiện tượng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+mj-lt"/>
              </a:rPr>
              <a:t>C. Là hiện tượng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vi-VN" sz="2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+mj-lt"/>
              </a:rPr>
              <a:t>D. Cả A, B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vi-VN" sz="2600" b="0" i="0" dirty="0">
                <a:effectLst/>
                <a:latin typeface="+mj-lt"/>
              </a:rPr>
              <a:t>và C</a:t>
            </a:r>
            <a:r>
              <a:rPr lang="en-US" sz="2600" b="0" i="0" dirty="0">
                <a:effectLst/>
                <a:latin typeface="+mj-lt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vi-VN" sz="2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187;p93">
            <a:hlinkClick r:id="rId7" action="ppaction://hlinksldjump"/>
            <a:extLst>
              <a:ext uri="{FF2B5EF4-FFF2-40B4-BE49-F238E27FC236}">
                <a16:creationId xmlns:a16="http://schemas.microsoft.com/office/drawing/2014/main" id="{665030B9-8DBB-4B82-8A33-94E304CFBF64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16954" y="2398169"/>
            <a:ext cx="901900" cy="13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FE016E0-BD63-4CA9-9DCB-55C12ADF6CF4}"/>
              </a:ext>
            </a:extLst>
          </p:cNvPr>
          <p:cNvSpPr/>
          <p:nvPr/>
        </p:nvSpPr>
        <p:spPr>
          <a:xfrm>
            <a:off x="984851" y="1212751"/>
            <a:ext cx="469232" cy="496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7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4" name="Google Shape;118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28103" y="3833108"/>
            <a:ext cx="531970" cy="70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47532" y="3681988"/>
            <a:ext cx="1447794" cy="1404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6864" y="2154348"/>
            <a:ext cx="901905" cy="1839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Google Shape;1190;p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75904" y="3602651"/>
            <a:ext cx="1522200" cy="1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5F48AD-2703-45F4-9889-35CCC2ED43E8}"/>
              </a:ext>
            </a:extLst>
          </p:cNvPr>
          <p:cNvSpPr txBox="1"/>
          <p:nvPr/>
        </p:nvSpPr>
        <p:spPr>
          <a:xfrm>
            <a:off x="845040" y="152717"/>
            <a:ext cx="7903968" cy="5421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bảo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vệ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môi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i="0" dirty="0" err="1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  <a:endParaRPr lang="vi-VN" sz="2600" b="1" i="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ả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endParaRPr lang="vi-VN" sz="2600" b="0" i="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lang="en-US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vi-VN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endParaRPr lang="vi-VN" sz="2600" b="0" i="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vi-VN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vi-VN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endParaRPr lang="vi-VN" sz="2600" b="0" i="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600" b="0" i="0" dirty="0" err="1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vi-VN" sz="2600" b="0" i="0" dirty="0"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xả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rác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trồng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tuyên</a:t>
            </a:r>
            <a:r>
              <a:rPr lang="en-US" sz="26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truyền</a:t>
            </a:r>
            <a:endParaRPr lang="vi-VN" sz="2600" b="0" i="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endParaRPr lang="vi-VN" sz="2600" b="0" i="0" dirty="0">
              <a:effectLst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1187;p93">
            <a:hlinkClick r:id="rId7" action="ppaction://hlinksldjump"/>
            <a:extLst>
              <a:ext uri="{FF2B5EF4-FFF2-40B4-BE49-F238E27FC236}">
                <a16:creationId xmlns:a16="http://schemas.microsoft.com/office/drawing/2014/main" id="{201F6108-2C08-4E8C-A2FC-14F6F8F52CE0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16954" y="2398169"/>
            <a:ext cx="901900" cy="1351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C38D4C4-7CAB-48E1-8C80-A17BFF055F3D}"/>
              </a:ext>
            </a:extLst>
          </p:cNvPr>
          <p:cNvSpPr/>
          <p:nvPr/>
        </p:nvSpPr>
        <p:spPr>
          <a:xfrm>
            <a:off x="795348" y="3887134"/>
            <a:ext cx="469232" cy="4969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514DB0AF-C889-4CB6-9DB6-57F9E5C6B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401" y="37731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1EA4DDF0-DBEB-420E-B413-49CB03FBC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5783" y="382073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801CEF83-198B-465D-B66F-3FB821C93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355" y="370166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8CEC6EEE-441C-451E-ACD9-6805EC9AE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401" y="366595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1091FD9-E9FF-491C-99B7-8B31943C5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401" y="370166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FE73069E-A3B7-4F89-A402-A3F46515EC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258" y="380882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9" name="AutoShape 18">
            <a:extLst>
              <a:ext uri="{FF2B5EF4-FFF2-40B4-BE49-F238E27FC236}">
                <a16:creationId xmlns:a16="http://schemas.microsoft.com/office/drawing/2014/main" id="{27A67206-9127-455B-A394-C4371B1575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6286" y="365045"/>
            <a:ext cx="7424289" cy="1614012"/>
          </a:xfrm>
          <a:prstGeom prst="roundRect">
            <a:avLst>
              <a:gd name="adj" fmla="val 50000"/>
            </a:avLst>
          </a:prstGeom>
          <a:solidFill>
            <a:srgbClr val="98C7E6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AutoShape 19">
            <a:extLst>
              <a:ext uri="{FF2B5EF4-FFF2-40B4-BE49-F238E27FC236}">
                <a16:creationId xmlns:a16="http://schemas.microsoft.com/office/drawing/2014/main" id="{A8723825-1402-414A-A71F-F2C89D224A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897288" y="2135949"/>
            <a:ext cx="7622283" cy="902434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00"/>
                </a:solidFill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A.Tham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quyên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sách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vở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lấy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điểm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tích</a:t>
            </a:r>
            <a:r>
              <a:rPr 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20">
            <a:extLst>
              <a:ext uri="{FF2B5EF4-FFF2-40B4-BE49-F238E27FC236}">
                <a16:creationId xmlns:a16="http://schemas.microsoft.com/office/drawing/2014/main" id="{FDC279C0-8460-4D94-865F-BE04DAAFCC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996286" y="3083703"/>
            <a:ext cx="7277389" cy="1087377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</a:rPr>
              <a:t>B.Chỉ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cần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nhân</a:t>
            </a:r>
            <a:endParaRPr lang="en-US" sz="3200" b="1" dirty="0"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đạo</a:t>
            </a:r>
            <a:r>
              <a:rPr lang="en-US" sz="3200" b="1" dirty="0">
                <a:latin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Times New Roman" panose="02020603050405020304" pitchFamily="18" charset="0"/>
              </a:rPr>
              <a:t>nhà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</a:rPr>
              <a:t> .</a:t>
            </a:r>
          </a:p>
        </p:txBody>
      </p:sp>
      <p:sp>
        <p:nvSpPr>
          <p:cNvPr id="12" name="AutoShape 21">
            <a:extLst>
              <a:ext uri="{FF2B5EF4-FFF2-40B4-BE49-F238E27FC236}">
                <a16:creationId xmlns:a16="http://schemas.microsoft.com/office/drawing/2014/main" id="{10C1FBC3-153A-42FB-8FA6-EE24CC25B13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79815" y="4241800"/>
            <a:ext cx="7277391" cy="693873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tiền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quỹ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ủng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hộ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nghèo</a:t>
            </a:r>
            <a:r>
              <a:rPr lang="en-US" sz="3200" b="1" dirty="0">
                <a:latin typeface="Times New Roman" panose="02020603050405020304" pitchFamily="18" charset="0"/>
              </a:rPr>
              <a:t>.  </a:t>
            </a:r>
          </a:p>
        </p:txBody>
      </p:sp>
      <p:pic>
        <p:nvPicPr>
          <p:cNvPr id="13" name="Picture 10" descr="3d butterfly">
            <a:extLst>
              <a:ext uri="{FF2B5EF4-FFF2-40B4-BE49-F238E27FC236}">
                <a16:creationId xmlns:a16="http://schemas.microsoft.com/office/drawing/2014/main" id="{E5D2254C-2647-4824-8566-F71CCCA116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16551"/>
            <a:ext cx="600075" cy="35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07266586-264F-4261-AFAC-638380136951}"/>
              </a:ext>
            </a:extLst>
          </p:cNvPr>
          <p:cNvSpPr/>
          <p:nvPr/>
        </p:nvSpPr>
        <p:spPr>
          <a:xfrm>
            <a:off x="8404133" y="4744397"/>
            <a:ext cx="656304" cy="382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3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E649CEAB-8C4F-479C-8DC6-9C6936A426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401" y="364437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A9B42E05-4275-4D85-AB6B-0196F945D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5783" y="369200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5F7327C6-E373-4DC7-A5D2-EA3DC74E4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355" y="357293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4B3E5230-2B88-427C-A71C-B84BFF5D01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401" y="353722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70CA8C12-495E-4514-980A-9331AB094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3401" y="357293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620B9A1B-2AAD-4408-8D8B-018449490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258" y="368009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8" name="Picture 10" descr="3d butterfly">
            <a:extLst>
              <a:ext uri="{FF2B5EF4-FFF2-40B4-BE49-F238E27FC236}">
                <a16:creationId xmlns:a16="http://schemas.microsoft.com/office/drawing/2014/main" id="{CA964618-BD24-4CC3-8FA4-8C80F955E2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3678"/>
            <a:ext cx="600075" cy="35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8">
            <a:extLst>
              <a:ext uri="{FF2B5EF4-FFF2-40B4-BE49-F238E27FC236}">
                <a16:creationId xmlns:a16="http://schemas.microsoft.com/office/drawing/2014/main" id="{CEDE3B64-D315-4CED-B3DD-924CFCD7B3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545910" y="245661"/>
            <a:ext cx="7615109" cy="1754590"/>
          </a:xfrm>
          <a:prstGeom prst="roundRect">
            <a:avLst>
              <a:gd name="adj" fmla="val 50000"/>
            </a:avLst>
          </a:prstGeom>
          <a:solidFill>
            <a:srgbClr val="98C7E6"/>
          </a:solidFill>
          <a:ln>
            <a:solidFill>
              <a:srgbClr val="98C7E6"/>
            </a:solidFill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FF00"/>
                </a:solidFill>
                <a:latin typeface="Times New Roman" panose="02020603050405020304" pitchFamily="18" charset="0"/>
              </a:rPr>
              <a:t>CÂU 2: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cụ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nương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tựa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em sẽ làm gì?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1" name="AutoShape 19">
            <a:extLst>
              <a:ext uri="{FF2B5EF4-FFF2-40B4-BE49-F238E27FC236}">
                <a16:creationId xmlns:a16="http://schemas.microsoft.com/office/drawing/2014/main" id="{5CD868DA-5EAD-4EDE-BC2D-9FF13D15797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5711" y="2115980"/>
            <a:ext cx="7038211" cy="704897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00"/>
                </a:solidFill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A.Xa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lánh,không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tâm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già</a:t>
            </a:r>
            <a:r>
              <a:rPr 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2" name="AutoShape 20">
            <a:extLst>
              <a:ext uri="{FF2B5EF4-FFF2-40B4-BE49-F238E27FC236}">
                <a16:creationId xmlns:a16="http://schemas.microsoft.com/office/drawing/2014/main" id="{A5162365-4949-4295-93B7-463B516A44A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58389" y="3027520"/>
            <a:ext cx="7042143" cy="889251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</a:rPr>
              <a:t>B.Lợi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cảnh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già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thiện,phục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AutoShape 21">
            <a:extLst>
              <a:ext uri="{FF2B5EF4-FFF2-40B4-BE49-F238E27FC236}">
                <a16:creationId xmlns:a16="http://schemas.microsoft.com/office/drawing/2014/main" id="{09489CC0-48EA-4F54-93EC-D6F01D113D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725711" y="4108059"/>
            <a:ext cx="7922989" cy="899356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</a:rPr>
              <a:t>C.Thường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xuyên</a:t>
            </a:r>
            <a:r>
              <a:rPr lang="en-US" sz="3200" b="1" dirty="0">
                <a:latin typeface="Times New Roman" panose="02020603050405020304" pitchFamily="18" charset="0"/>
              </a:rPr>
              <a:t> qua </a:t>
            </a:r>
            <a:r>
              <a:rPr lang="en-US" sz="3200" b="1" dirty="0" err="1">
                <a:latin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chuyện,quét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dọn</a:t>
            </a:r>
            <a:r>
              <a:rPr lang="en-US" sz="3200" b="1" dirty="0">
                <a:latin typeface="Times New Roman" panose="02020603050405020304" pitchFamily="18" charset="0"/>
              </a:rPr>
              <a:t> ..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cụ</a:t>
            </a:r>
            <a:r>
              <a:rPr lang="en-US" sz="3200" b="1">
                <a:latin typeface="Times New Roman" panose="02020603050405020304" pitchFamily="18" charset="0"/>
              </a:rPr>
              <a:t> già</a:t>
            </a:r>
            <a:r>
              <a:rPr lang="en-US" sz="3200" b="1" dirty="0">
                <a:latin typeface="Times New Roman" panose="02020603050405020304" pitchFamily="18" charset="0"/>
              </a:rPr>
              <a:t> . </a:t>
            </a:r>
          </a:p>
        </p:txBody>
      </p:sp>
      <p:sp>
        <p:nvSpPr>
          <p:cNvPr id="14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48698C22-A463-482E-A8A5-19BA7FD968C4}"/>
              </a:ext>
            </a:extLst>
          </p:cNvPr>
          <p:cNvSpPr/>
          <p:nvPr/>
        </p:nvSpPr>
        <p:spPr>
          <a:xfrm>
            <a:off x="8404133" y="4744397"/>
            <a:ext cx="656304" cy="382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>
            <a:extLst>
              <a:ext uri="{FF2B5EF4-FFF2-40B4-BE49-F238E27FC236}">
                <a16:creationId xmlns:a16="http://schemas.microsoft.com/office/drawing/2014/main" id="{E23E49B2-332E-488B-BC0F-E5805729B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746" y="338092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2D5753BD-9AB5-4B5F-928A-5AB4BECEE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7127" y="342854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913C33C5-B6D2-4045-98EB-97ABCB083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700" y="330948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4FD16A40-11C2-4A37-B834-14149278C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746" y="327376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C056F4A7-1E57-4F0D-A718-F4B13B527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4746" y="330948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30D2ED40-3A71-4FBE-B489-785F8B2E8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602" y="323804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0" name="Picture 10" descr="3d butterfly">
            <a:extLst>
              <a:ext uri="{FF2B5EF4-FFF2-40B4-BE49-F238E27FC236}">
                <a16:creationId xmlns:a16="http://schemas.microsoft.com/office/drawing/2014/main" id="{56F5E167-2455-40B1-BEE6-3338A2C41C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227" y="0"/>
            <a:ext cx="600075" cy="35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18">
            <a:extLst>
              <a:ext uri="{FF2B5EF4-FFF2-40B4-BE49-F238E27FC236}">
                <a16:creationId xmlns:a16="http://schemas.microsoft.com/office/drawing/2014/main" id="{70E78E8B-314D-4EF5-9000-B77AA5C7096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3286" y="175022"/>
            <a:ext cx="7175489" cy="1558244"/>
          </a:xfrm>
          <a:prstGeom prst="roundRect">
            <a:avLst>
              <a:gd name="adj" fmla="val 50000"/>
            </a:avLst>
          </a:prstGeom>
          <a:solidFill>
            <a:srgbClr val="98C7E6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C5C0B11B-9E33-4445-9EB9-154D01B14CB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9947" y="1915198"/>
            <a:ext cx="6981667" cy="445294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chơi,giải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EFA6CC0B-E248-4444-B868-08457C997A7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73285" y="4094993"/>
            <a:ext cx="7175489" cy="1012118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đỡ,tương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trợ,cứu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mọi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mục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đích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E3893BDE-3AF8-4227-B522-67CD8B3FCED5}"/>
              </a:ext>
            </a:extLst>
          </p:cNvPr>
          <p:cNvSpPr>
            <a:spLocks noChangeArrowheads="1"/>
          </p:cNvSpPr>
          <p:nvPr/>
        </p:nvSpPr>
        <p:spPr bwMode="gray">
          <a:xfrm>
            <a:off x="651359" y="2542425"/>
            <a:ext cx="8303493" cy="1434968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B.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là hoạt động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giúp đỡ, tương trợ, cứu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trợ những người gặp khó khăn, hoạn nạn.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2" name="Arrow: Right 21">
            <a:hlinkClick r:id="rId10" action="ppaction://hlinksldjump"/>
            <a:extLst>
              <a:ext uri="{FF2B5EF4-FFF2-40B4-BE49-F238E27FC236}">
                <a16:creationId xmlns:a16="http://schemas.microsoft.com/office/drawing/2014/main" id="{877BE3AC-8EAA-4953-BEBC-CF0741ACDFC2}"/>
              </a:ext>
            </a:extLst>
          </p:cNvPr>
          <p:cNvSpPr/>
          <p:nvPr/>
        </p:nvSpPr>
        <p:spPr>
          <a:xfrm>
            <a:off x="8404133" y="4744397"/>
            <a:ext cx="656304" cy="382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3">
            <a:extLst>
              <a:ext uri="{FF2B5EF4-FFF2-40B4-BE49-F238E27FC236}">
                <a16:creationId xmlns:a16="http://schemas.microsoft.com/office/drawing/2014/main" id="{3649CA64-8732-4467-917B-248339DD2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478" y="363142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1" name="AutoShape 4">
            <a:extLst>
              <a:ext uri="{FF2B5EF4-FFF2-40B4-BE49-F238E27FC236}">
                <a16:creationId xmlns:a16="http://schemas.microsoft.com/office/drawing/2014/main" id="{354F3B53-E133-47BC-9713-8E1E55F0C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859" y="367904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22" name="AutoShape 5">
            <a:extLst>
              <a:ext uri="{FF2B5EF4-FFF2-40B4-BE49-F238E27FC236}">
                <a16:creationId xmlns:a16="http://schemas.microsoft.com/office/drawing/2014/main" id="{40017C38-94DC-4A68-931A-77F63CF786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7432" y="355998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23" name="AutoShape 6">
            <a:extLst>
              <a:ext uri="{FF2B5EF4-FFF2-40B4-BE49-F238E27FC236}">
                <a16:creationId xmlns:a16="http://schemas.microsoft.com/office/drawing/2014/main" id="{B2519AEF-C634-4DA6-9B1C-E89D2D395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478" y="352426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24" name="AutoShape 7">
            <a:extLst>
              <a:ext uri="{FF2B5EF4-FFF2-40B4-BE49-F238E27FC236}">
                <a16:creationId xmlns:a16="http://schemas.microsoft.com/office/drawing/2014/main" id="{309C8D34-D6C2-45A8-AFE0-AF1428177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1478" y="355998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25" name="AutoShape 8">
            <a:extLst>
              <a:ext uri="{FF2B5EF4-FFF2-40B4-BE49-F238E27FC236}">
                <a16:creationId xmlns:a16="http://schemas.microsoft.com/office/drawing/2014/main" id="{5D9B3E63-9529-40A2-BA59-CF9BD6D78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334" y="348854"/>
            <a:ext cx="857250" cy="6858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300" b="1">
                <a:solidFill>
                  <a:srgbClr val="0033CC"/>
                </a:solidFill>
              </a:rPr>
              <a:t>5</a:t>
            </a:r>
          </a:p>
        </p:txBody>
      </p:sp>
      <p:pic>
        <p:nvPicPr>
          <p:cNvPr id="27" name="Picture 10" descr="3d butterfly">
            <a:extLst>
              <a:ext uri="{FF2B5EF4-FFF2-40B4-BE49-F238E27FC236}">
                <a16:creationId xmlns:a16="http://schemas.microsoft.com/office/drawing/2014/main" id="{97420106-09E1-4B58-9589-81EC4255F7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5" y="0"/>
            <a:ext cx="600075" cy="35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18">
            <a:extLst>
              <a:ext uri="{FF2B5EF4-FFF2-40B4-BE49-F238E27FC236}">
                <a16:creationId xmlns:a16="http://schemas.microsoft.com/office/drawing/2014/main" id="{9721EA9F-A398-43B7-B04C-4DC52F9DDE96}"/>
              </a:ext>
            </a:extLst>
          </p:cNvPr>
          <p:cNvSpPr>
            <a:spLocks noChangeArrowheads="1"/>
          </p:cNvSpPr>
          <p:nvPr/>
        </p:nvSpPr>
        <p:spPr bwMode="gray">
          <a:xfrm>
            <a:off x="554245" y="175022"/>
            <a:ext cx="7530296" cy="1377570"/>
          </a:xfrm>
          <a:prstGeom prst="roundRect">
            <a:avLst>
              <a:gd name="adj" fmla="val 50000"/>
            </a:avLst>
          </a:prstGeom>
          <a:solidFill>
            <a:srgbClr val="98C7E6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 4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 vi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6" name="AutoShape 19">
            <a:extLst>
              <a:ext uri="{FF2B5EF4-FFF2-40B4-BE49-F238E27FC236}">
                <a16:creationId xmlns:a16="http://schemas.microsoft.com/office/drawing/2014/main" id="{E99E31A8-396E-47E1-9767-30D998F75430}"/>
              </a:ext>
            </a:extLst>
          </p:cNvPr>
          <p:cNvSpPr>
            <a:spLocks noChangeArrowheads="1"/>
          </p:cNvSpPr>
          <p:nvPr/>
        </p:nvSpPr>
        <p:spPr bwMode="gray">
          <a:xfrm>
            <a:off x="938532" y="2114550"/>
            <a:ext cx="6482176" cy="457200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3300"/>
                </a:solidFill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A.Hiến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máu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bệnh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viện</a:t>
            </a:r>
            <a:r>
              <a:rPr 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7" name="AutoShape 20">
            <a:extLst>
              <a:ext uri="{FF2B5EF4-FFF2-40B4-BE49-F238E27FC236}">
                <a16:creationId xmlns:a16="http://schemas.microsoft.com/office/drawing/2014/main" id="{9B0B3257-B658-4527-890F-FF266568BE54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8097" y="2828550"/>
            <a:ext cx="6442611" cy="1019158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quyên</a:t>
            </a:r>
            <a:endParaRPr lang="en-US" sz="3200" b="1" dirty="0"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góp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sinh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nghèo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vùng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cao</a:t>
            </a:r>
            <a:r>
              <a:rPr 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8" name="AutoShape 21">
            <a:extLst>
              <a:ext uri="{FF2B5EF4-FFF2-40B4-BE49-F238E27FC236}">
                <a16:creationId xmlns:a16="http://schemas.microsoft.com/office/drawing/2014/main" id="{5E48DF44-C131-4B63-AC1D-99460982C5EE}"/>
              </a:ext>
            </a:extLst>
          </p:cNvPr>
          <p:cNvSpPr>
            <a:spLocks noChangeArrowheads="1"/>
          </p:cNvSpPr>
          <p:nvPr/>
        </p:nvSpPr>
        <p:spPr bwMode="gray">
          <a:xfrm>
            <a:off x="978096" y="4003430"/>
            <a:ext cx="6712241" cy="943708"/>
          </a:xfrm>
          <a:prstGeom prst="roundRect">
            <a:avLst>
              <a:gd name="adj" fmla="val 50000"/>
            </a:avLst>
          </a:prstGeom>
          <a:solidFill>
            <a:srgbClr val="FF99CC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phim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nói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đất,sóng</a:t>
            </a:r>
            <a:endParaRPr lang="en-US" sz="3200" b="1" dirty="0"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thần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</a:rPr>
              <a:t>giới</a:t>
            </a:r>
            <a:r>
              <a:rPr lang="en-US" sz="3200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9" name="Arrow: Right 38">
            <a:hlinkClick r:id="rId10" action="ppaction://hlinksldjump"/>
            <a:extLst>
              <a:ext uri="{FF2B5EF4-FFF2-40B4-BE49-F238E27FC236}">
                <a16:creationId xmlns:a16="http://schemas.microsoft.com/office/drawing/2014/main" id="{96EFE88F-3CF4-4F02-89F5-74A22E82AF72}"/>
              </a:ext>
            </a:extLst>
          </p:cNvPr>
          <p:cNvSpPr/>
          <p:nvPr/>
        </p:nvSpPr>
        <p:spPr>
          <a:xfrm>
            <a:off x="8404133" y="4744397"/>
            <a:ext cx="656304" cy="382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2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6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54" presetClass="exit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2968F10B-0092-4E3D-AC7C-970ED1C1D76A}"/>
              </a:ext>
            </a:extLst>
          </p:cNvPr>
          <p:cNvSpPr/>
          <p:nvPr/>
        </p:nvSpPr>
        <p:spPr>
          <a:xfrm>
            <a:off x="525690" y="249709"/>
            <a:ext cx="4669656" cy="4776668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A129F7-C10C-4891-9F26-6E65BE2EB294}"/>
              </a:ext>
            </a:extLst>
          </p:cNvPr>
          <p:cNvSpPr txBox="1"/>
          <p:nvPr/>
        </p:nvSpPr>
        <p:spPr>
          <a:xfrm>
            <a:off x="6264322" y="43219"/>
            <a:ext cx="28796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tất</a:t>
            </a:r>
            <a:r>
              <a:rPr lang="en-US" sz="3200" dirty="0"/>
              <a:t> </a:t>
            </a:r>
            <a:r>
              <a:rPr lang="en-US" sz="3200" dirty="0" err="1"/>
              <a:t>cả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xung</a:t>
            </a:r>
            <a:r>
              <a:rPr lang="en-US" sz="3200" dirty="0"/>
              <a:t> </a:t>
            </a:r>
            <a:r>
              <a:rPr lang="en-US" sz="3200" dirty="0" err="1"/>
              <a:t>quanh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chúng</a:t>
            </a:r>
            <a:r>
              <a:rPr lang="en-US" sz="3200" dirty="0"/>
              <a:t> ta </a:t>
            </a:r>
            <a:r>
              <a:rPr lang="en-US" sz="3200" dirty="0" err="1"/>
              <a:t>như</a:t>
            </a:r>
            <a:r>
              <a:rPr lang="en-US" sz="3200" dirty="0"/>
              <a:t>: </a:t>
            </a:r>
            <a:r>
              <a:rPr lang="en-US" sz="3200" dirty="0" err="1"/>
              <a:t>đất</a:t>
            </a:r>
            <a:r>
              <a:rPr lang="en-US" sz="3200" dirty="0"/>
              <a:t>, </a:t>
            </a:r>
            <a:r>
              <a:rPr lang="en-US" sz="3200" dirty="0" err="1"/>
              <a:t>nước</a:t>
            </a:r>
            <a:r>
              <a:rPr lang="en-US" sz="3200" dirty="0"/>
              <a:t>,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khí</a:t>
            </a:r>
            <a:r>
              <a:rPr lang="en-US" sz="3200" dirty="0"/>
              <a:t>,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vật</a:t>
            </a:r>
            <a:r>
              <a:rPr lang="en-US" sz="3200" dirty="0"/>
              <a:t>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A7128B-AEA1-4CFE-AE55-AD9BCAE038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42" b="48297" l="47601" r="96977"/>
                    </a14:imgEffect>
                  </a14:imgLayer>
                </a14:imgProps>
              </a:ext>
            </a:extLst>
          </a:blip>
          <a:srcRect l="43367" b="50000"/>
          <a:stretch/>
        </p:blipFill>
        <p:spPr>
          <a:xfrm>
            <a:off x="734218" y="201837"/>
            <a:ext cx="4253079" cy="393022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340344A-E908-4A3C-8E20-364602BE360F}"/>
              </a:ext>
            </a:extLst>
          </p:cNvPr>
          <p:cNvSpPr/>
          <p:nvPr/>
        </p:nvSpPr>
        <p:spPr>
          <a:xfrm>
            <a:off x="4175256" y="579009"/>
            <a:ext cx="1624083" cy="156966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Không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khí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90120FE-716D-4919-8D92-AEAF91B687FF}"/>
              </a:ext>
            </a:extLst>
          </p:cNvPr>
          <p:cNvSpPr/>
          <p:nvPr/>
        </p:nvSpPr>
        <p:spPr>
          <a:xfrm>
            <a:off x="3710274" y="3573840"/>
            <a:ext cx="1624083" cy="1569660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Đất</a:t>
            </a:r>
            <a:endParaRPr lang="en-US" sz="24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FC11AD1-1E23-4A66-8432-772BAEC52EB8}"/>
              </a:ext>
            </a:extLst>
          </p:cNvPr>
          <p:cNvSpPr/>
          <p:nvPr/>
        </p:nvSpPr>
        <p:spPr>
          <a:xfrm>
            <a:off x="624239" y="217260"/>
            <a:ext cx="1624083" cy="1569660"/>
          </a:xfrm>
          <a:prstGeom prst="ellipse">
            <a:avLst/>
          </a:prstGeom>
          <a:solidFill>
            <a:schemeClr val="accent1">
              <a:lumMod val="75000"/>
              <a:lumOff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Nước</a:t>
            </a:r>
            <a:endParaRPr lang="en-US" sz="2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CC0A54-1E76-4EDC-9CF7-0C4961F659F2}"/>
              </a:ext>
            </a:extLst>
          </p:cNvPr>
          <p:cNvSpPr/>
          <p:nvPr/>
        </p:nvSpPr>
        <p:spPr>
          <a:xfrm>
            <a:off x="125160" y="3372003"/>
            <a:ext cx="1624083" cy="1569660"/>
          </a:xfrm>
          <a:prstGeom prst="ellips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Sinh</a:t>
            </a:r>
            <a:r>
              <a:rPr lang="en-US" sz="2400" b="1" dirty="0"/>
              <a:t> </a:t>
            </a:r>
            <a:r>
              <a:rPr lang="en-US" sz="2400" b="1" dirty="0" err="1"/>
              <a:t>vật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1990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 nhiễm môi trường là gì? Thực trạng ô nhiễm môi trường hiện nay">
            <a:extLst>
              <a:ext uri="{FF2B5EF4-FFF2-40B4-BE49-F238E27FC236}">
                <a16:creationId xmlns:a16="http://schemas.microsoft.com/office/drawing/2014/main" id="{83DDAE85-1B4D-4DD8-9109-D7A01646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ar: 5 Points 8">
            <a:hlinkClick r:id="rId5" action="ppaction://hlinksldjump"/>
            <a:extLst>
              <a:ext uri="{FF2B5EF4-FFF2-40B4-BE49-F238E27FC236}">
                <a16:creationId xmlns:a16="http://schemas.microsoft.com/office/drawing/2014/main" id="{4D5B79B1-07CA-43B6-ACFF-F7971023A768}"/>
              </a:ext>
            </a:extLst>
          </p:cNvPr>
          <p:cNvSpPr/>
          <p:nvPr/>
        </p:nvSpPr>
        <p:spPr>
          <a:xfrm>
            <a:off x="8720919" y="1"/>
            <a:ext cx="423081" cy="3548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852E62-50DB-479F-8DAD-7CF89AB3882A}"/>
              </a:ext>
            </a:extLst>
          </p:cNvPr>
          <p:cNvSpPr/>
          <p:nvPr/>
        </p:nvSpPr>
        <p:spPr>
          <a:xfrm>
            <a:off x="1777037" y="2136934"/>
            <a:ext cx="6124353" cy="8696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Ô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tượng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bẩn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398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Environment Watercolor Marketing Plan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545D"/>
      </a:accent1>
      <a:accent2>
        <a:srgbClr val="333333"/>
      </a:accent2>
      <a:accent3>
        <a:srgbClr val="A63D40"/>
      </a:accent3>
      <a:accent4>
        <a:srgbClr val="FFC857"/>
      </a:accent4>
      <a:accent5>
        <a:srgbClr val="65532F"/>
      </a:accent5>
      <a:accent6>
        <a:srgbClr val="F49F0A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849</Words>
  <Application>Microsoft Office PowerPoint</Application>
  <PresentationFormat>On-screen Show (16:9)</PresentationFormat>
  <Paragraphs>146</Paragraphs>
  <Slides>31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Times New Roman</vt:lpstr>
      <vt:lpstr>Handlee</vt:lpstr>
      <vt:lpstr>Manrope ExtraBold</vt:lpstr>
      <vt:lpstr>Pacifico</vt:lpstr>
      <vt:lpstr>Anaheim</vt:lpstr>
      <vt:lpstr>Barlow</vt:lpstr>
      <vt:lpstr>Manrope</vt:lpstr>
      <vt:lpstr>Francois One</vt:lpstr>
      <vt:lpstr>Architects Daughter</vt:lpstr>
      <vt:lpstr>Environment Watercolor Marketing Plan by Slidesgo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MÔI TRƯỜNG</vt:lpstr>
      <vt:lpstr>PowerPoint Presentation</vt:lpstr>
      <vt:lpstr>Ô nhiễm môi trường đất</vt:lpstr>
      <vt:lpstr>PowerPoint Presentation</vt:lpstr>
      <vt:lpstr>Ô nhiễm môi trường nước</vt:lpstr>
      <vt:lpstr>PowerPoint Presentation</vt:lpstr>
      <vt:lpstr>Ô nhiễm môi trường không khí</vt:lpstr>
      <vt:lpstr>PowerPoint Presentation</vt:lpstr>
      <vt:lpstr>Chặt phá rừng</vt:lpstr>
      <vt:lpstr>PowerPoint Presentation</vt:lpstr>
      <vt:lpstr>Thảo luận nhóm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 Môi trường bị ô nhiễm trầm trọng là do chính con người gây ra. Bảo vệ môi trường là trách nhiệm của mỗi người vì cuộc sống hôm nay và mai sau.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 Watercolor Marketing Plan</dc:title>
  <dc:creator>Thuy Linh</dc:creator>
  <cp:lastModifiedBy>ASUS</cp:lastModifiedBy>
  <cp:revision>18</cp:revision>
  <dcterms:modified xsi:type="dcterms:W3CDTF">2022-04-23T02:41:22Z</dcterms:modified>
</cp:coreProperties>
</file>