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2C545-C4FA-4E4C-902F-0352A8C5B7C8}"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0F29B-FE9F-4E07-B180-CF9CC5359703}" type="slidenum">
              <a:rPr lang="en-US" smtClean="0"/>
              <a:t>‹#›</a:t>
            </a:fld>
            <a:endParaRPr lang="en-US"/>
          </a:p>
        </p:txBody>
      </p:sp>
    </p:spTree>
    <p:extLst>
      <p:ext uri="{BB962C8B-B14F-4D97-AF65-F5344CB8AC3E}">
        <p14:creationId xmlns:p14="http://schemas.microsoft.com/office/powerpoint/2010/main" val="1736658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9857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4940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09778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373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072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8758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93516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7403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8944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0518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64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0" u="none" strike="noStrike" kern="1200" dirty="0">
                <a:solidFill>
                  <a:schemeClr val="tx1"/>
                </a:solidFill>
                <a:effectLst/>
                <a:latin typeface="+mn-lt"/>
                <a:ea typeface="+mn-ea"/>
                <a:cs typeface="+mn-cs"/>
              </a:rPr>
              <a:t>Kính cẩn nghiêng mình trước sự hy sinh </a:t>
            </a:r>
            <a:r>
              <a:rPr lang="en-US" sz="1200" b="0" i="0" u="none" strike="noStrike" kern="1200" dirty="0" err="1">
                <a:solidFill>
                  <a:schemeClr val="tx1"/>
                </a:solidFill>
                <a:effectLst/>
                <a:latin typeface="+mn-lt"/>
                <a:ea typeface="+mn-ea"/>
                <a:cs typeface="+mn-cs"/>
              </a:rPr>
              <a:t>dũng</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cảm</a:t>
            </a:r>
            <a:r>
              <a:rPr lang="en-US" sz="1200" b="0" i="0" u="none" strike="noStrike" kern="1200" baseline="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rPr>
              <a:t>của</a:t>
            </a:r>
            <a:r>
              <a:rPr lang="en-US" sz="1200" b="0" i="0" u="none" strike="noStrike" kern="1200" dirty="0">
                <a:solidFill>
                  <a:schemeClr val="tx1"/>
                </a:solidFill>
                <a:effectLst/>
                <a:latin typeface="+mn-lt"/>
                <a:ea typeface="+mn-ea"/>
                <a:cs typeface="+mn-cs"/>
              </a:rPr>
              <a:t> 13 </a:t>
            </a:r>
            <a:r>
              <a:rPr lang="en-US" sz="1200" b="0" i="0" u="none" strike="noStrike" kern="1200" dirty="0" err="1">
                <a:solidFill>
                  <a:schemeClr val="tx1"/>
                </a:solidFill>
                <a:effectLst/>
                <a:latin typeface="+mn-lt"/>
                <a:ea typeface="+mn-ea"/>
                <a:cs typeface="+mn-cs"/>
              </a:rPr>
              <a:t>chiến</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sĩ</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cán</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bộ</a:t>
            </a:r>
            <a:endParaRPr lang="vi-VN"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D89E9-1AB5-46D5-8543-E57A237E379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7991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9147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81ED3-3B7F-49F1-BEBE-886A070E3C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2F3660-D950-477A-9AAB-B55BAC24C7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089DE0-A0E3-4518-A690-55CC58C0B853}"/>
              </a:ext>
            </a:extLst>
          </p:cNvPr>
          <p:cNvSpPr>
            <a:spLocks noGrp="1"/>
          </p:cNvSpPr>
          <p:nvPr>
            <p:ph type="dt" sz="half" idx="10"/>
          </p:nvPr>
        </p:nvSpPr>
        <p:spPr/>
        <p:txBody>
          <a:bodyPr/>
          <a:lstStyle/>
          <a:p>
            <a:fld id="{39F5D4C4-D633-45B9-ADED-DFABAD435455}" type="datetimeFigureOut">
              <a:rPr lang="en-US" smtClean="0"/>
              <a:t>2/21/2022</a:t>
            </a:fld>
            <a:endParaRPr lang="en-US"/>
          </a:p>
        </p:txBody>
      </p:sp>
      <p:sp>
        <p:nvSpPr>
          <p:cNvPr id="5" name="Footer Placeholder 4">
            <a:extLst>
              <a:ext uri="{FF2B5EF4-FFF2-40B4-BE49-F238E27FC236}">
                <a16:creationId xmlns:a16="http://schemas.microsoft.com/office/drawing/2014/main" id="{E2DC2D25-195D-4CB7-9FD4-334F3327D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D328D-2A07-4F81-846A-3AE3BADE3AB1}"/>
              </a:ext>
            </a:extLst>
          </p:cNvPr>
          <p:cNvSpPr>
            <a:spLocks noGrp="1"/>
          </p:cNvSpPr>
          <p:nvPr>
            <p:ph type="sldNum" sz="quarter" idx="12"/>
          </p:nvPr>
        </p:nvSpPr>
        <p:spPr/>
        <p:txBody>
          <a:bodyPr/>
          <a:lstStyle/>
          <a:p>
            <a:fld id="{FE9FA3FF-851B-467D-9158-2D18B7D209F7}" type="slidenum">
              <a:rPr lang="en-US" smtClean="0"/>
              <a:t>‹#›</a:t>
            </a:fld>
            <a:endParaRPr lang="en-US"/>
          </a:p>
        </p:txBody>
      </p:sp>
    </p:spTree>
    <p:extLst>
      <p:ext uri="{BB962C8B-B14F-4D97-AF65-F5344CB8AC3E}">
        <p14:creationId xmlns:p14="http://schemas.microsoft.com/office/powerpoint/2010/main" val="3079969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1AA3-947A-4146-9EA6-1E07665107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941E2C-F72D-4048-BE2F-677C308DC8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F32FA-1832-4763-B464-05928FA0ABCC}"/>
              </a:ext>
            </a:extLst>
          </p:cNvPr>
          <p:cNvSpPr>
            <a:spLocks noGrp="1"/>
          </p:cNvSpPr>
          <p:nvPr>
            <p:ph type="dt" sz="half" idx="10"/>
          </p:nvPr>
        </p:nvSpPr>
        <p:spPr/>
        <p:txBody>
          <a:bodyPr/>
          <a:lstStyle/>
          <a:p>
            <a:fld id="{39F5D4C4-D633-45B9-ADED-DFABAD435455}" type="datetimeFigureOut">
              <a:rPr lang="en-US" smtClean="0"/>
              <a:t>2/21/2022</a:t>
            </a:fld>
            <a:endParaRPr lang="en-US"/>
          </a:p>
        </p:txBody>
      </p:sp>
      <p:sp>
        <p:nvSpPr>
          <p:cNvPr id="5" name="Footer Placeholder 4">
            <a:extLst>
              <a:ext uri="{FF2B5EF4-FFF2-40B4-BE49-F238E27FC236}">
                <a16:creationId xmlns:a16="http://schemas.microsoft.com/office/drawing/2014/main" id="{259B3B06-1684-4170-BDC2-8C810F723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104DC-3E3E-4A60-A02C-68428207989C}"/>
              </a:ext>
            </a:extLst>
          </p:cNvPr>
          <p:cNvSpPr>
            <a:spLocks noGrp="1"/>
          </p:cNvSpPr>
          <p:nvPr>
            <p:ph type="sldNum" sz="quarter" idx="12"/>
          </p:nvPr>
        </p:nvSpPr>
        <p:spPr/>
        <p:txBody>
          <a:bodyPr/>
          <a:lstStyle/>
          <a:p>
            <a:fld id="{FE9FA3FF-851B-467D-9158-2D18B7D209F7}" type="slidenum">
              <a:rPr lang="en-US" smtClean="0"/>
              <a:t>‹#›</a:t>
            </a:fld>
            <a:endParaRPr lang="en-US"/>
          </a:p>
        </p:txBody>
      </p:sp>
    </p:spTree>
    <p:extLst>
      <p:ext uri="{BB962C8B-B14F-4D97-AF65-F5344CB8AC3E}">
        <p14:creationId xmlns:p14="http://schemas.microsoft.com/office/powerpoint/2010/main" val="108967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9CB907-5D14-44D0-B0BF-3686B0482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EB8B28-6AED-4B93-AE46-7C9B358ABB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E0A31-99C2-460D-8B4B-714E43F742C6}"/>
              </a:ext>
            </a:extLst>
          </p:cNvPr>
          <p:cNvSpPr>
            <a:spLocks noGrp="1"/>
          </p:cNvSpPr>
          <p:nvPr>
            <p:ph type="dt" sz="half" idx="10"/>
          </p:nvPr>
        </p:nvSpPr>
        <p:spPr/>
        <p:txBody>
          <a:bodyPr/>
          <a:lstStyle/>
          <a:p>
            <a:fld id="{39F5D4C4-D633-45B9-ADED-DFABAD435455}" type="datetimeFigureOut">
              <a:rPr lang="en-US" smtClean="0"/>
              <a:t>2/21/2022</a:t>
            </a:fld>
            <a:endParaRPr lang="en-US"/>
          </a:p>
        </p:txBody>
      </p:sp>
      <p:sp>
        <p:nvSpPr>
          <p:cNvPr id="5" name="Footer Placeholder 4">
            <a:extLst>
              <a:ext uri="{FF2B5EF4-FFF2-40B4-BE49-F238E27FC236}">
                <a16:creationId xmlns:a16="http://schemas.microsoft.com/office/drawing/2014/main" id="{AE905500-CED0-49A1-9CCC-676282BC6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EEEFB-C1C9-403D-84C6-0CC5FBCA53C7}"/>
              </a:ext>
            </a:extLst>
          </p:cNvPr>
          <p:cNvSpPr>
            <a:spLocks noGrp="1"/>
          </p:cNvSpPr>
          <p:nvPr>
            <p:ph type="sldNum" sz="quarter" idx="12"/>
          </p:nvPr>
        </p:nvSpPr>
        <p:spPr/>
        <p:txBody>
          <a:bodyPr/>
          <a:lstStyle/>
          <a:p>
            <a:fld id="{FE9FA3FF-851B-467D-9158-2D18B7D209F7}" type="slidenum">
              <a:rPr lang="en-US" smtClean="0"/>
              <a:t>‹#›</a:t>
            </a:fld>
            <a:endParaRPr lang="en-US"/>
          </a:p>
        </p:txBody>
      </p:sp>
    </p:spTree>
    <p:extLst>
      <p:ext uri="{BB962C8B-B14F-4D97-AF65-F5344CB8AC3E}">
        <p14:creationId xmlns:p14="http://schemas.microsoft.com/office/powerpoint/2010/main" val="3597515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363214084"/>
      </p:ext>
    </p:extLst>
  </p:cSld>
  <p:clrMapOvr>
    <a:masterClrMapping/>
  </p:clrMapOvr>
  <p:transition spd="slow"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831539063"/>
      </p:ext>
    </p:extLst>
  </p:cSld>
  <p:clrMapOvr>
    <a:masterClrMapping/>
  </p:clrMapOvr>
  <p:transition spd="slow"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3B61-CD77-456B-82B0-24A41FD01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337EAF-2173-45FC-BF58-D35A990C1B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4C177-0AD6-4A46-9407-D9E198088F05}"/>
              </a:ext>
            </a:extLst>
          </p:cNvPr>
          <p:cNvSpPr>
            <a:spLocks noGrp="1"/>
          </p:cNvSpPr>
          <p:nvPr>
            <p:ph type="dt" sz="half" idx="10"/>
          </p:nvPr>
        </p:nvSpPr>
        <p:spPr/>
        <p:txBody>
          <a:bodyPr/>
          <a:lstStyle/>
          <a:p>
            <a:fld id="{39F5D4C4-D633-45B9-ADED-DFABAD435455}" type="datetimeFigureOut">
              <a:rPr lang="en-US" smtClean="0"/>
              <a:t>2/21/2022</a:t>
            </a:fld>
            <a:endParaRPr lang="en-US"/>
          </a:p>
        </p:txBody>
      </p:sp>
      <p:sp>
        <p:nvSpPr>
          <p:cNvPr id="5" name="Footer Placeholder 4">
            <a:extLst>
              <a:ext uri="{FF2B5EF4-FFF2-40B4-BE49-F238E27FC236}">
                <a16:creationId xmlns:a16="http://schemas.microsoft.com/office/drawing/2014/main" id="{12C81094-71C7-4AC4-A1B8-51751CC11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9DD2A-D606-46DC-860A-0F7077B610AA}"/>
              </a:ext>
            </a:extLst>
          </p:cNvPr>
          <p:cNvSpPr>
            <a:spLocks noGrp="1"/>
          </p:cNvSpPr>
          <p:nvPr>
            <p:ph type="sldNum" sz="quarter" idx="12"/>
          </p:nvPr>
        </p:nvSpPr>
        <p:spPr/>
        <p:txBody>
          <a:bodyPr/>
          <a:lstStyle/>
          <a:p>
            <a:fld id="{FE9FA3FF-851B-467D-9158-2D18B7D209F7}" type="slidenum">
              <a:rPr lang="en-US" smtClean="0"/>
              <a:t>‹#›</a:t>
            </a:fld>
            <a:endParaRPr lang="en-US"/>
          </a:p>
        </p:txBody>
      </p:sp>
    </p:spTree>
    <p:extLst>
      <p:ext uri="{BB962C8B-B14F-4D97-AF65-F5344CB8AC3E}">
        <p14:creationId xmlns:p14="http://schemas.microsoft.com/office/powerpoint/2010/main" val="2500138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A654-24FA-476E-80EA-D5732EF321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D3C228-B393-4919-A880-B1C521612E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22EDE6-15F9-4907-A3FD-409FFF260A5F}"/>
              </a:ext>
            </a:extLst>
          </p:cNvPr>
          <p:cNvSpPr>
            <a:spLocks noGrp="1"/>
          </p:cNvSpPr>
          <p:nvPr>
            <p:ph type="dt" sz="half" idx="10"/>
          </p:nvPr>
        </p:nvSpPr>
        <p:spPr/>
        <p:txBody>
          <a:bodyPr/>
          <a:lstStyle/>
          <a:p>
            <a:fld id="{39F5D4C4-D633-45B9-ADED-DFABAD435455}" type="datetimeFigureOut">
              <a:rPr lang="en-US" smtClean="0"/>
              <a:t>2/21/2022</a:t>
            </a:fld>
            <a:endParaRPr lang="en-US"/>
          </a:p>
        </p:txBody>
      </p:sp>
      <p:sp>
        <p:nvSpPr>
          <p:cNvPr id="5" name="Footer Placeholder 4">
            <a:extLst>
              <a:ext uri="{FF2B5EF4-FFF2-40B4-BE49-F238E27FC236}">
                <a16:creationId xmlns:a16="http://schemas.microsoft.com/office/drawing/2014/main" id="{0DB3226A-AF42-4291-9E36-2A24042B7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1BF9E2-7694-4503-9AB4-A601CAF205B2}"/>
              </a:ext>
            </a:extLst>
          </p:cNvPr>
          <p:cNvSpPr>
            <a:spLocks noGrp="1"/>
          </p:cNvSpPr>
          <p:nvPr>
            <p:ph type="sldNum" sz="quarter" idx="12"/>
          </p:nvPr>
        </p:nvSpPr>
        <p:spPr/>
        <p:txBody>
          <a:bodyPr/>
          <a:lstStyle/>
          <a:p>
            <a:fld id="{FE9FA3FF-851B-467D-9158-2D18B7D209F7}" type="slidenum">
              <a:rPr lang="en-US" smtClean="0"/>
              <a:t>‹#›</a:t>
            </a:fld>
            <a:endParaRPr lang="en-US"/>
          </a:p>
        </p:txBody>
      </p:sp>
    </p:spTree>
    <p:extLst>
      <p:ext uri="{BB962C8B-B14F-4D97-AF65-F5344CB8AC3E}">
        <p14:creationId xmlns:p14="http://schemas.microsoft.com/office/powerpoint/2010/main" val="3461717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BF906-8851-4CBB-974B-D9974399A9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0493A1-9506-43E7-AB59-527A0BF184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BA4F5B-2BC5-4CB5-93D3-254BC5FB2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E97F17-0C05-49B6-8619-C43E1F5879F9}"/>
              </a:ext>
            </a:extLst>
          </p:cNvPr>
          <p:cNvSpPr>
            <a:spLocks noGrp="1"/>
          </p:cNvSpPr>
          <p:nvPr>
            <p:ph type="dt" sz="half" idx="10"/>
          </p:nvPr>
        </p:nvSpPr>
        <p:spPr/>
        <p:txBody>
          <a:bodyPr/>
          <a:lstStyle/>
          <a:p>
            <a:fld id="{39F5D4C4-D633-45B9-ADED-DFABAD435455}" type="datetimeFigureOut">
              <a:rPr lang="en-US" smtClean="0"/>
              <a:t>2/21/2022</a:t>
            </a:fld>
            <a:endParaRPr lang="en-US"/>
          </a:p>
        </p:txBody>
      </p:sp>
      <p:sp>
        <p:nvSpPr>
          <p:cNvPr id="6" name="Footer Placeholder 5">
            <a:extLst>
              <a:ext uri="{FF2B5EF4-FFF2-40B4-BE49-F238E27FC236}">
                <a16:creationId xmlns:a16="http://schemas.microsoft.com/office/drawing/2014/main" id="{38FF1359-406C-4A64-8D3F-9F26401C5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17409-9D56-45CA-B4FA-CE0706A3C885}"/>
              </a:ext>
            </a:extLst>
          </p:cNvPr>
          <p:cNvSpPr>
            <a:spLocks noGrp="1"/>
          </p:cNvSpPr>
          <p:nvPr>
            <p:ph type="sldNum" sz="quarter" idx="12"/>
          </p:nvPr>
        </p:nvSpPr>
        <p:spPr/>
        <p:txBody>
          <a:bodyPr/>
          <a:lstStyle/>
          <a:p>
            <a:fld id="{FE9FA3FF-851B-467D-9158-2D18B7D209F7}" type="slidenum">
              <a:rPr lang="en-US" smtClean="0"/>
              <a:t>‹#›</a:t>
            </a:fld>
            <a:endParaRPr lang="en-US"/>
          </a:p>
        </p:txBody>
      </p:sp>
    </p:spTree>
    <p:extLst>
      <p:ext uri="{BB962C8B-B14F-4D97-AF65-F5344CB8AC3E}">
        <p14:creationId xmlns:p14="http://schemas.microsoft.com/office/powerpoint/2010/main" val="2268466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D7437-043A-4F7D-B864-E445835BD1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24EBC9-5187-40BC-B2B0-90CE069AF0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CFABD0-FB27-4F29-8883-54B2B3B944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405A37-6718-4C33-B08A-00F5903614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D387D6-6E21-416D-8DCB-06F4AFC6E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26FD24-80D4-491C-805A-26E559ED7EAF}"/>
              </a:ext>
            </a:extLst>
          </p:cNvPr>
          <p:cNvSpPr>
            <a:spLocks noGrp="1"/>
          </p:cNvSpPr>
          <p:nvPr>
            <p:ph type="dt" sz="half" idx="10"/>
          </p:nvPr>
        </p:nvSpPr>
        <p:spPr/>
        <p:txBody>
          <a:bodyPr/>
          <a:lstStyle/>
          <a:p>
            <a:fld id="{39F5D4C4-D633-45B9-ADED-DFABAD435455}" type="datetimeFigureOut">
              <a:rPr lang="en-US" smtClean="0"/>
              <a:t>2/21/2022</a:t>
            </a:fld>
            <a:endParaRPr lang="en-US"/>
          </a:p>
        </p:txBody>
      </p:sp>
      <p:sp>
        <p:nvSpPr>
          <p:cNvPr id="8" name="Footer Placeholder 7">
            <a:extLst>
              <a:ext uri="{FF2B5EF4-FFF2-40B4-BE49-F238E27FC236}">
                <a16:creationId xmlns:a16="http://schemas.microsoft.com/office/drawing/2014/main" id="{33F491B2-ABFB-49ED-A21E-C314B873DD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825522-E317-40ED-874A-855491457316}"/>
              </a:ext>
            </a:extLst>
          </p:cNvPr>
          <p:cNvSpPr>
            <a:spLocks noGrp="1"/>
          </p:cNvSpPr>
          <p:nvPr>
            <p:ph type="sldNum" sz="quarter" idx="12"/>
          </p:nvPr>
        </p:nvSpPr>
        <p:spPr/>
        <p:txBody>
          <a:bodyPr/>
          <a:lstStyle/>
          <a:p>
            <a:fld id="{FE9FA3FF-851B-467D-9158-2D18B7D209F7}" type="slidenum">
              <a:rPr lang="en-US" smtClean="0"/>
              <a:t>‹#›</a:t>
            </a:fld>
            <a:endParaRPr lang="en-US"/>
          </a:p>
        </p:txBody>
      </p:sp>
    </p:spTree>
    <p:extLst>
      <p:ext uri="{BB962C8B-B14F-4D97-AF65-F5344CB8AC3E}">
        <p14:creationId xmlns:p14="http://schemas.microsoft.com/office/powerpoint/2010/main" val="1797024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6C52-37A9-4B3C-B895-9F88A24E80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3E3C7A-EF47-4033-9C0A-F8E6B9441997}"/>
              </a:ext>
            </a:extLst>
          </p:cNvPr>
          <p:cNvSpPr>
            <a:spLocks noGrp="1"/>
          </p:cNvSpPr>
          <p:nvPr>
            <p:ph type="dt" sz="half" idx="10"/>
          </p:nvPr>
        </p:nvSpPr>
        <p:spPr/>
        <p:txBody>
          <a:bodyPr/>
          <a:lstStyle/>
          <a:p>
            <a:fld id="{39F5D4C4-D633-45B9-ADED-DFABAD435455}" type="datetimeFigureOut">
              <a:rPr lang="en-US" smtClean="0"/>
              <a:t>2/21/2022</a:t>
            </a:fld>
            <a:endParaRPr lang="en-US"/>
          </a:p>
        </p:txBody>
      </p:sp>
      <p:sp>
        <p:nvSpPr>
          <p:cNvPr id="4" name="Footer Placeholder 3">
            <a:extLst>
              <a:ext uri="{FF2B5EF4-FFF2-40B4-BE49-F238E27FC236}">
                <a16:creationId xmlns:a16="http://schemas.microsoft.com/office/drawing/2014/main" id="{3E52FBB3-A634-4E98-9514-EA683158D8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443ABA-07D6-4269-97EE-BBA2DC5E612E}"/>
              </a:ext>
            </a:extLst>
          </p:cNvPr>
          <p:cNvSpPr>
            <a:spLocks noGrp="1"/>
          </p:cNvSpPr>
          <p:nvPr>
            <p:ph type="sldNum" sz="quarter" idx="12"/>
          </p:nvPr>
        </p:nvSpPr>
        <p:spPr/>
        <p:txBody>
          <a:bodyPr/>
          <a:lstStyle/>
          <a:p>
            <a:fld id="{FE9FA3FF-851B-467D-9158-2D18B7D209F7}" type="slidenum">
              <a:rPr lang="en-US" smtClean="0"/>
              <a:t>‹#›</a:t>
            </a:fld>
            <a:endParaRPr lang="en-US"/>
          </a:p>
        </p:txBody>
      </p:sp>
    </p:spTree>
    <p:extLst>
      <p:ext uri="{BB962C8B-B14F-4D97-AF65-F5344CB8AC3E}">
        <p14:creationId xmlns:p14="http://schemas.microsoft.com/office/powerpoint/2010/main" val="927800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C34266-329C-4F5C-AC2A-138E8806614A}"/>
              </a:ext>
            </a:extLst>
          </p:cNvPr>
          <p:cNvSpPr>
            <a:spLocks noGrp="1"/>
          </p:cNvSpPr>
          <p:nvPr>
            <p:ph type="dt" sz="half" idx="10"/>
          </p:nvPr>
        </p:nvSpPr>
        <p:spPr/>
        <p:txBody>
          <a:bodyPr/>
          <a:lstStyle/>
          <a:p>
            <a:fld id="{39F5D4C4-D633-45B9-ADED-DFABAD435455}" type="datetimeFigureOut">
              <a:rPr lang="en-US" smtClean="0"/>
              <a:t>2/21/2022</a:t>
            </a:fld>
            <a:endParaRPr lang="en-US"/>
          </a:p>
        </p:txBody>
      </p:sp>
      <p:sp>
        <p:nvSpPr>
          <p:cNvPr id="3" name="Footer Placeholder 2">
            <a:extLst>
              <a:ext uri="{FF2B5EF4-FFF2-40B4-BE49-F238E27FC236}">
                <a16:creationId xmlns:a16="http://schemas.microsoft.com/office/drawing/2014/main" id="{3040534D-DC20-4595-ACE2-7E5E4AE9CA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82AF1-A387-49B4-B573-33E99B93729E}"/>
              </a:ext>
            </a:extLst>
          </p:cNvPr>
          <p:cNvSpPr>
            <a:spLocks noGrp="1"/>
          </p:cNvSpPr>
          <p:nvPr>
            <p:ph type="sldNum" sz="quarter" idx="12"/>
          </p:nvPr>
        </p:nvSpPr>
        <p:spPr/>
        <p:txBody>
          <a:bodyPr/>
          <a:lstStyle/>
          <a:p>
            <a:fld id="{FE9FA3FF-851B-467D-9158-2D18B7D209F7}" type="slidenum">
              <a:rPr lang="en-US" smtClean="0"/>
              <a:t>‹#›</a:t>
            </a:fld>
            <a:endParaRPr lang="en-US"/>
          </a:p>
        </p:txBody>
      </p:sp>
    </p:spTree>
    <p:extLst>
      <p:ext uri="{BB962C8B-B14F-4D97-AF65-F5344CB8AC3E}">
        <p14:creationId xmlns:p14="http://schemas.microsoft.com/office/powerpoint/2010/main" val="346638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4602-50EE-4479-8EB1-74B7B2BCC4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C900F5-0800-48F6-9A5C-5AA0003ED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3F3C92-6E12-46F5-A053-72774A777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F9AFF0-0FC9-477A-BDD9-62AE6651BFF9}"/>
              </a:ext>
            </a:extLst>
          </p:cNvPr>
          <p:cNvSpPr>
            <a:spLocks noGrp="1"/>
          </p:cNvSpPr>
          <p:nvPr>
            <p:ph type="dt" sz="half" idx="10"/>
          </p:nvPr>
        </p:nvSpPr>
        <p:spPr/>
        <p:txBody>
          <a:bodyPr/>
          <a:lstStyle/>
          <a:p>
            <a:fld id="{39F5D4C4-D633-45B9-ADED-DFABAD435455}" type="datetimeFigureOut">
              <a:rPr lang="en-US" smtClean="0"/>
              <a:t>2/21/2022</a:t>
            </a:fld>
            <a:endParaRPr lang="en-US"/>
          </a:p>
        </p:txBody>
      </p:sp>
      <p:sp>
        <p:nvSpPr>
          <p:cNvPr id="6" name="Footer Placeholder 5">
            <a:extLst>
              <a:ext uri="{FF2B5EF4-FFF2-40B4-BE49-F238E27FC236}">
                <a16:creationId xmlns:a16="http://schemas.microsoft.com/office/drawing/2014/main" id="{91C25153-94D2-4D48-A382-08A7923F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CB1CF-D548-4E39-85B9-976AB6264A24}"/>
              </a:ext>
            </a:extLst>
          </p:cNvPr>
          <p:cNvSpPr>
            <a:spLocks noGrp="1"/>
          </p:cNvSpPr>
          <p:nvPr>
            <p:ph type="sldNum" sz="quarter" idx="12"/>
          </p:nvPr>
        </p:nvSpPr>
        <p:spPr/>
        <p:txBody>
          <a:bodyPr/>
          <a:lstStyle/>
          <a:p>
            <a:fld id="{FE9FA3FF-851B-467D-9158-2D18B7D209F7}" type="slidenum">
              <a:rPr lang="en-US" smtClean="0"/>
              <a:t>‹#›</a:t>
            </a:fld>
            <a:endParaRPr lang="en-US"/>
          </a:p>
        </p:txBody>
      </p:sp>
    </p:spTree>
    <p:extLst>
      <p:ext uri="{BB962C8B-B14F-4D97-AF65-F5344CB8AC3E}">
        <p14:creationId xmlns:p14="http://schemas.microsoft.com/office/powerpoint/2010/main" val="3763012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545F-8B8B-41D8-A8FB-BE7D9EC4B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0A3343-C466-4A87-BEBA-21CC6A0960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27D4AF-96F2-4D4E-ABF7-40D8A87AC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8532ED-1914-4CFD-BAAB-F91811047BDA}"/>
              </a:ext>
            </a:extLst>
          </p:cNvPr>
          <p:cNvSpPr>
            <a:spLocks noGrp="1"/>
          </p:cNvSpPr>
          <p:nvPr>
            <p:ph type="dt" sz="half" idx="10"/>
          </p:nvPr>
        </p:nvSpPr>
        <p:spPr/>
        <p:txBody>
          <a:bodyPr/>
          <a:lstStyle/>
          <a:p>
            <a:fld id="{39F5D4C4-D633-45B9-ADED-DFABAD435455}" type="datetimeFigureOut">
              <a:rPr lang="en-US" smtClean="0"/>
              <a:t>2/21/2022</a:t>
            </a:fld>
            <a:endParaRPr lang="en-US"/>
          </a:p>
        </p:txBody>
      </p:sp>
      <p:sp>
        <p:nvSpPr>
          <p:cNvPr id="6" name="Footer Placeholder 5">
            <a:extLst>
              <a:ext uri="{FF2B5EF4-FFF2-40B4-BE49-F238E27FC236}">
                <a16:creationId xmlns:a16="http://schemas.microsoft.com/office/drawing/2014/main" id="{9189F4C8-8393-450E-B972-7AA8C370D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07A5A8-DF38-491E-8C78-A81DB0DAFB06}"/>
              </a:ext>
            </a:extLst>
          </p:cNvPr>
          <p:cNvSpPr>
            <a:spLocks noGrp="1"/>
          </p:cNvSpPr>
          <p:nvPr>
            <p:ph type="sldNum" sz="quarter" idx="12"/>
          </p:nvPr>
        </p:nvSpPr>
        <p:spPr/>
        <p:txBody>
          <a:bodyPr/>
          <a:lstStyle/>
          <a:p>
            <a:fld id="{FE9FA3FF-851B-467D-9158-2D18B7D209F7}" type="slidenum">
              <a:rPr lang="en-US" smtClean="0"/>
              <a:t>‹#›</a:t>
            </a:fld>
            <a:endParaRPr lang="en-US"/>
          </a:p>
        </p:txBody>
      </p:sp>
    </p:spTree>
    <p:extLst>
      <p:ext uri="{BB962C8B-B14F-4D97-AF65-F5344CB8AC3E}">
        <p14:creationId xmlns:p14="http://schemas.microsoft.com/office/powerpoint/2010/main" val="3376077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0BC94-BFBD-4ED1-A7DF-1AC40B7E5E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09A65B-56BF-4FC6-B478-61EDBC95DE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5C757-1C6C-42FD-B356-35C838D522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5D4C4-D633-45B9-ADED-DFABAD435455}" type="datetimeFigureOut">
              <a:rPr lang="en-US" smtClean="0"/>
              <a:t>2/21/2022</a:t>
            </a:fld>
            <a:endParaRPr lang="en-US"/>
          </a:p>
        </p:txBody>
      </p:sp>
      <p:sp>
        <p:nvSpPr>
          <p:cNvPr id="5" name="Footer Placeholder 4">
            <a:extLst>
              <a:ext uri="{FF2B5EF4-FFF2-40B4-BE49-F238E27FC236}">
                <a16:creationId xmlns:a16="http://schemas.microsoft.com/office/drawing/2014/main" id="{F3CEDC36-5AE4-40FF-98F1-28ED4BD1E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968CD1-3534-4B2F-8A64-3AA52E27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FA3FF-851B-467D-9158-2D18B7D209F7}" type="slidenum">
              <a:rPr lang="en-US" smtClean="0"/>
              <a:t>‹#›</a:t>
            </a:fld>
            <a:endParaRPr lang="en-US"/>
          </a:p>
        </p:txBody>
      </p:sp>
    </p:spTree>
    <p:extLst>
      <p:ext uri="{BB962C8B-B14F-4D97-AF65-F5344CB8AC3E}">
        <p14:creationId xmlns:p14="http://schemas.microsoft.com/office/powerpoint/2010/main" val="108115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Cáº£m nghÄ© vá» bÃ i thÆ¡ LÆ°á»£m - VÄn 6 (3 máº«u)"/>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815" b="100000" l="0" r="100000">
                        <a14:foregroundMark x1="16143" y1="21798" x2="13429" y2="36240"/>
                        <a14:foregroundMark x1="68571" y1="27520" x2="68429" y2="33515"/>
                        <a14:foregroundMark x1="68429" y1="33515" x2="68429" y2="33515"/>
                        <a14:foregroundMark x1="68000" y1="26703" x2="68571" y2="20981"/>
                        <a14:foregroundMark x1="80000" y1="5450" x2="79286" y2="22616"/>
                      </a14:backgroundRemoval>
                    </a14:imgEffect>
                    <a14:imgEffect>
                      <a14:saturation sat="200000"/>
                    </a14:imgEffect>
                  </a14:imgLayer>
                </a14:imgProps>
              </a:ext>
              <a:ext uri="{28A0092B-C50C-407E-A947-70E740481C1C}">
                <a14:useLocalDpi xmlns:a14="http://schemas.microsoft.com/office/drawing/2010/main" val="0"/>
              </a:ext>
            </a:extLst>
          </a:blip>
          <a:srcRect r="78612"/>
          <a:stretch/>
        </p:blipFill>
        <p:spPr bwMode="auto">
          <a:xfrm>
            <a:off x="9234968" y="502803"/>
            <a:ext cx="1519579" cy="63883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µ Thá» SÃ¡u má»t anh hÃ¹ng dÃ¢n tá»c vá»i táº¥m gÆ°Æ¡ng chiáº¿n Äáº¥u anh dÅ©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53" b="100000" l="0" r="100000">
                        <a14:foregroundMark x1="48900" y1="53835" x2="61252" y2="99850"/>
                        <a14:foregroundMark x1="41286" y1="82105" x2="4061" y2="99850"/>
                        <a14:foregroundMark x1="73096" y1="82857" x2="96277" y2="96541"/>
                        <a14:backgroundMark x1="15905" y1="53534" x2="15905" y2="53534"/>
                        <a14:backgroundMark x1="96108" y1="33835" x2="90694" y2="72030"/>
                        <a14:backgroundMark x1="75973" y1="74286" x2="75973" y2="74286"/>
                        <a14:backgroundMark x1="6091" y1="80902" x2="846" y2="86617"/>
                        <a14:backgroundMark x1="91032" y1="80451" x2="91032" y2="8045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962277" y="-162097"/>
            <a:ext cx="4294643" cy="4561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063552" y="2671075"/>
            <a:ext cx="10128448" cy="4220059"/>
            <a:chOff x="1547664" y="2004688"/>
            <a:chExt cx="7596336" cy="3156042"/>
          </a:xfrm>
        </p:grpSpPr>
        <p:pic>
          <p:nvPicPr>
            <p:cNvPr id="15" name="Picture 4" descr="Cáº£m nghÄ© vá» bÃ i thÆ¡ LÆ°á»£m - VÄn 6 (3 máº«u)"/>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815" b="100000" l="0" r="100000">
                          <a14:foregroundMark x1="16143" y1="21798" x2="13429" y2="36240"/>
                          <a14:foregroundMark x1="68571" y1="27520" x2="68429" y2="33515"/>
                          <a14:foregroundMark x1="68429" y1="33515" x2="68429" y2="33515"/>
                          <a14:foregroundMark x1="68000" y1="26703" x2="68571" y2="20981"/>
                          <a14:foregroundMark x1="80000" y1="5450" x2="79286" y2="22616"/>
                        </a14:backgroundRemoval>
                      </a14:imgEffect>
                      <a14:imgEffect>
                        <a14:saturation sat="200000"/>
                      </a14:imgEffect>
                    </a14:imgLayer>
                  </a14:imgProps>
                </a:ext>
                <a:ext uri="{28A0092B-C50C-407E-A947-70E740481C1C}">
                  <a14:useLocalDpi xmlns:a14="http://schemas.microsoft.com/office/drawing/2010/main" val="0"/>
                </a:ext>
              </a:extLst>
            </a:blip>
            <a:srcRect l="79768" t="30930"/>
            <a:stretch/>
          </p:blipFill>
          <p:spPr bwMode="auto">
            <a:xfrm>
              <a:off x="8065910" y="2451369"/>
              <a:ext cx="1078090" cy="26793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áº£m nghÄ© vá» bÃ i thÆ¡ LÆ°á»£m - VÄn 6 (3 máº«u)"/>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815" b="100000" l="0" r="100000">
                          <a14:foregroundMark x1="16143" y1="21798" x2="13429" y2="36240"/>
                          <a14:foregroundMark x1="68571" y1="27520" x2="68429" y2="33515"/>
                          <a14:foregroundMark x1="68429" y1="33515" x2="68429" y2="33515"/>
                          <a14:foregroundMark x1="68000" y1="26703" x2="68571" y2="20981"/>
                          <a14:foregroundMark x1="80000" y1="5450" x2="79286" y2="22616"/>
                        </a14:backgroundRemoval>
                      </a14:imgEffect>
                      <a14:imgEffect>
                        <a14:saturation sat="200000"/>
                      </a14:imgEffect>
                    </a14:imgLayer>
                  </a14:imgProps>
                </a:ext>
                <a:ext uri="{28A0092B-C50C-407E-A947-70E740481C1C}">
                  <a14:useLocalDpi xmlns:a14="http://schemas.microsoft.com/office/drawing/2010/main" val="0"/>
                </a:ext>
              </a:extLst>
            </a:blip>
            <a:srcRect l="79768" t="30930" b="35658"/>
            <a:stretch/>
          </p:blipFill>
          <p:spPr bwMode="auto">
            <a:xfrm>
              <a:off x="5945822" y="2004688"/>
              <a:ext cx="1722522" cy="20792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º£m nghÄ© vá» bÃ i thÆ¡ LÆ°á»£m - VÄn 6 (3 máº«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15" b="100000" l="0" r="100000">
                          <a14:foregroundMark x1="16143" y1="21798" x2="13429" y2="36240"/>
                          <a14:foregroundMark x1="68571" y1="27520" x2="68429" y2="33515"/>
                          <a14:foregroundMark x1="68429" y1="33515" x2="68429" y2="33515"/>
                          <a14:foregroundMark x1="68000" y1="26703" x2="68571" y2="20981"/>
                          <a14:foregroundMark x1="80000" y1="5450" x2="79286" y2="22616"/>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47664" y="2004688"/>
              <a:ext cx="5492541" cy="315604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Netizen ráº§m rá» sÃ¡ng tÃ¡c tranh váº½ &amp;#39;siÃªu anh hÃ¹ng&amp;#39; Nguyá»n Ngá»c Máº¡nh | Tuá»i  Tráº» CÆ°á»i"/>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3333" l="0" r="100000">
                        <a14:foregroundMark x1="7083" y1="46146" x2="4167" y2="80729"/>
                        <a14:foregroundMark x1="5139" y1="80729" x2="86389" y2="83438"/>
                        <a14:foregroundMark x1="92222" y1="65313" x2="88333" y2="86667"/>
                        <a14:foregroundMark x1="41111" y1="68542" x2="46667" y2="76354"/>
                        <a14:foregroundMark x1="81667" y1="67500" x2="83750" y2="66771"/>
                        <a14:foregroundMark x1="81111" y1="78125" x2="82778" y2="78021"/>
                        <a14:backgroundMark x1="833" y1="83229" x2="94444" y2="85208"/>
                        <a14:backgroundMark x1="95417" y1="84896" x2="99028" y2="83438"/>
                        <a14:backgroundMark x1="26389" y1="2396" x2="39167" y2="18438"/>
                        <a14:backgroundMark x1="32639" y1="7813" x2="50972" y2="5625"/>
                        <a14:backgroundMark x1="69583" y1="3125" x2="93472" y2="3854"/>
                        <a14:backgroundMark x1="97500" y1="32813" x2="94167" y2="67708"/>
                        <a14:backgroundMark x1="89583" y1="67500" x2="86944" y2="87188"/>
                        <a14:backgroundMark x1="79861" y1="81979" x2="79861" y2="81979"/>
                        <a14:backgroundMark x1="79861" y1="81979" x2="79861" y2="81979"/>
                        <a14:backgroundMark x1="82361" y1="80000" x2="85417" y2="78333"/>
                        <a14:backgroundMark x1="81667" y1="82292" x2="81667" y2="82292"/>
                        <a14:backgroundMark x1="80833" y1="79063" x2="80694" y2="86875"/>
                        <a14:backgroundMark x1="89028" y1="66250" x2="97361" y2="88125"/>
                        <a14:backgroundMark x1="97500" y1="72396" x2="88889" y2="83438"/>
                        <a14:backgroundMark x1="92222" y1="62813" x2="88611" y2="85417"/>
                        <a14:backgroundMark x1="91944" y1="67188" x2="92222" y2="74583"/>
                        <a14:backgroundMark x1="93611" y1="66458" x2="84722" y2="81563"/>
                        <a14:backgroundMark x1="87917" y1="80208" x2="85417" y2="86667"/>
                        <a14:backgroundMark x1="89861" y1="80938" x2="83056" y2="88646"/>
                        <a14:backgroundMark x1="93611" y1="66563" x2="87639" y2="72917"/>
                      </a14:backgroundRemoval>
                    </a14:imgEffect>
                    <a14:imgEffect>
                      <a14:saturation sat="200000"/>
                    </a14:imgEffect>
                  </a14:imgLayer>
                </a14:imgProps>
              </a:ext>
              <a:ext uri="{28A0092B-C50C-407E-A947-70E740481C1C}">
                <a14:useLocalDpi xmlns:a14="http://schemas.microsoft.com/office/drawing/2010/main" val="0"/>
              </a:ext>
            </a:extLst>
          </a:blip>
          <a:srcRect r="10725" b="19327"/>
          <a:stretch/>
        </p:blipFill>
        <p:spPr bwMode="auto">
          <a:xfrm>
            <a:off x="0" y="3166195"/>
            <a:ext cx="3791744" cy="3724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Äá»i dÅ©ng cáº£m cá»§a Kim Äá»ng - SÃ¡ch Äiá»n tá»­ Tráº» | YBOOK.vn"/>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8993" b="92910" l="2241" r="72829">
                        <a14:foregroundMark x1="11485" y1="52425" x2="11765" y2="58396"/>
                        <a14:foregroundMark x1="8403" y1="54478" x2="8403" y2="57090"/>
                        <a14:foregroundMark x1="12885" y1="53918" x2="14846" y2="60075"/>
                        <a14:foregroundMark x1="14566" y1="58396" x2="9244" y2="60075"/>
                        <a14:foregroundMark x1="9244" y1="54478" x2="8964" y2="54478"/>
                        <a14:foregroundMark x1="7843" y1="53918" x2="7843" y2="53172"/>
                        <a14:foregroundMark x1="5882" y1="46455" x2="32493" y2="50373"/>
                        <a14:foregroundMark x1="10644" y1="47948" x2="11485" y2="52425"/>
                        <a14:foregroundMark x1="46499" y1="55224" x2="67787" y2="61940"/>
                        <a14:foregroundMark x1="8964" y1="88993" x2="59944" y2="90858"/>
                        <a14:foregroundMark x1="3922" y1="86007" x2="13725" y2="88433"/>
                        <a14:foregroundMark x1="8403" y1="85634" x2="23529" y2="84515"/>
                        <a14:foregroundMark x1="4762" y1="85261" x2="4762" y2="88993"/>
                        <a14:foregroundMark x1="59664" y1="89925" x2="70868" y2="89366"/>
                      </a14:backgroundRemoval>
                    </a14:imgEffect>
                    <a14:imgEffect>
                      <a14:saturation sat="200000"/>
                    </a14:imgEffect>
                  </a14:imgLayer>
                </a14:imgProps>
              </a:ext>
              <a:ext uri="{28A0092B-C50C-407E-A947-70E740481C1C}">
                <a14:useLocalDpi xmlns:a14="http://schemas.microsoft.com/office/drawing/2010/main" val="0"/>
              </a:ext>
            </a:extLst>
          </a:blip>
          <a:srcRect t="39052" r="25180" b="7352"/>
          <a:stretch/>
        </p:blipFill>
        <p:spPr bwMode="auto">
          <a:xfrm flipH="1">
            <a:off x="7574467" y="3080062"/>
            <a:ext cx="4992555" cy="38972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71448" y="30879"/>
            <a:ext cx="4608512" cy="913007"/>
          </a:xfrm>
          <a:prstGeom prst="rect">
            <a:avLst/>
          </a:prstGeom>
          <a:noFill/>
        </p:spPr>
        <p:txBody>
          <a:bodyPr wrap="square" rtlCol="0">
            <a:spAutoFit/>
          </a:bodyPr>
          <a:lstStyle/>
          <a:p>
            <a:pPr defTabSz="1219170"/>
            <a:r>
              <a:rPr lang="en-US" sz="5333" dirty="0" err="1">
                <a:solidFill>
                  <a:srgbClr val="3F870E"/>
                </a:solidFill>
                <a:effectLst>
                  <a:glow rad="139700">
                    <a:srgbClr val="FFC000">
                      <a:satMod val="175000"/>
                      <a:alpha val="40000"/>
                    </a:srgbClr>
                  </a:glow>
                </a:effectLst>
                <a:latin typeface="UTM Fleur" panose="02040403050506020204" pitchFamily="18" charset="0"/>
              </a:rPr>
              <a:t>Luyện</a:t>
            </a:r>
            <a:r>
              <a:rPr lang="en-US" sz="5333" dirty="0">
                <a:solidFill>
                  <a:srgbClr val="3F870E"/>
                </a:solidFill>
                <a:effectLst>
                  <a:glow rad="139700">
                    <a:srgbClr val="FFC000">
                      <a:satMod val="175000"/>
                      <a:alpha val="40000"/>
                    </a:srgbClr>
                  </a:glow>
                </a:effectLst>
                <a:latin typeface="UTM Fleur" panose="02040403050506020204" pitchFamily="18" charset="0"/>
              </a:rPr>
              <a:t> </a:t>
            </a:r>
            <a:r>
              <a:rPr lang="en-US" sz="5333" dirty="0" err="1">
                <a:solidFill>
                  <a:srgbClr val="3F870E"/>
                </a:solidFill>
                <a:effectLst>
                  <a:glow rad="139700">
                    <a:srgbClr val="FFC000">
                      <a:satMod val="175000"/>
                      <a:alpha val="40000"/>
                    </a:srgbClr>
                  </a:glow>
                </a:effectLst>
                <a:latin typeface="UTM Fleur" panose="02040403050506020204" pitchFamily="18" charset="0"/>
              </a:rPr>
              <a:t>từ</a:t>
            </a:r>
            <a:r>
              <a:rPr lang="en-US" sz="5333" dirty="0">
                <a:solidFill>
                  <a:srgbClr val="3F870E"/>
                </a:solidFill>
                <a:effectLst>
                  <a:glow rad="139700">
                    <a:srgbClr val="FFC000">
                      <a:satMod val="175000"/>
                      <a:alpha val="40000"/>
                    </a:srgbClr>
                  </a:glow>
                </a:effectLst>
                <a:latin typeface="UTM Fleur" panose="02040403050506020204" pitchFamily="18" charset="0"/>
              </a:rPr>
              <a:t> </a:t>
            </a:r>
            <a:r>
              <a:rPr lang="en-US" sz="5333" dirty="0" err="1">
                <a:solidFill>
                  <a:srgbClr val="3F870E"/>
                </a:solidFill>
                <a:effectLst>
                  <a:glow rad="139700">
                    <a:srgbClr val="FFC000">
                      <a:satMod val="175000"/>
                      <a:alpha val="40000"/>
                    </a:srgbClr>
                  </a:glow>
                </a:effectLst>
                <a:latin typeface="UTM Fleur" panose="02040403050506020204" pitchFamily="18" charset="0"/>
              </a:rPr>
              <a:t>và</a:t>
            </a:r>
            <a:r>
              <a:rPr lang="en-US" sz="5333" dirty="0">
                <a:solidFill>
                  <a:srgbClr val="3F870E"/>
                </a:solidFill>
                <a:effectLst>
                  <a:glow rad="139700">
                    <a:srgbClr val="FFC000">
                      <a:satMod val="175000"/>
                      <a:alpha val="40000"/>
                    </a:srgbClr>
                  </a:glow>
                </a:effectLst>
                <a:latin typeface="UTM Fleur" panose="02040403050506020204" pitchFamily="18" charset="0"/>
              </a:rPr>
              <a:t> </a:t>
            </a:r>
            <a:r>
              <a:rPr lang="en-US" sz="5333" dirty="0" err="1">
                <a:solidFill>
                  <a:srgbClr val="3F870E"/>
                </a:solidFill>
                <a:effectLst>
                  <a:glow rad="139700">
                    <a:srgbClr val="FFC000">
                      <a:satMod val="175000"/>
                      <a:alpha val="40000"/>
                    </a:srgbClr>
                  </a:glow>
                </a:effectLst>
                <a:latin typeface="UTM Fleur" panose="02040403050506020204" pitchFamily="18" charset="0"/>
              </a:rPr>
              <a:t>câu</a:t>
            </a:r>
            <a:r>
              <a:rPr lang="en-US" sz="5333" dirty="0">
                <a:solidFill>
                  <a:srgbClr val="3F870E"/>
                </a:solidFill>
                <a:effectLst>
                  <a:glow rad="139700">
                    <a:srgbClr val="FFC000">
                      <a:satMod val="175000"/>
                      <a:alpha val="40000"/>
                    </a:srgbClr>
                  </a:glow>
                </a:effectLst>
                <a:latin typeface="UTM Fleur" panose="02040403050506020204" pitchFamily="18" charset="0"/>
              </a:rPr>
              <a:t> 4</a:t>
            </a:r>
          </a:p>
        </p:txBody>
      </p:sp>
      <p:grpSp>
        <p:nvGrpSpPr>
          <p:cNvPr id="7" name="Group 6"/>
          <p:cNvGrpSpPr/>
          <p:nvPr/>
        </p:nvGrpSpPr>
        <p:grpSpPr>
          <a:xfrm>
            <a:off x="309449" y="923453"/>
            <a:ext cx="8600591" cy="2318552"/>
            <a:chOff x="232086" y="684969"/>
            <a:chExt cx="6450443" cy="1738914"/>
          </a:xfrm>
        </p:grpSpPr>
        <p:sp>
          <p:nvSpPr>
            <p:cNvPr id="20" name="TextBox 19"/>
            <p:cNvSpPr txBox="1"/>
            <p:nvPr/>
          </p:nvSpPr>
          <p:spPr>
            <a:xfrm>
              <a:off x="232086" y="692640"/>
              <a:ext cx="6373144" cy="1731243"/>
            </a:xfrm>
            <a:prstGeom prst="rect">
              <a:avLst/>
            </a:prstGeom>
            <a:noFill/>
          </p:spPr>
          <p:txBody>
            <a:bodyPr wrap="square" rtlCol="0">
              <a:spAutoFit/>
            </a:bodyPr>
            <a:lstStyle/>
            <a:p>
              <a:pPr algn="ctr" defTabSz="1219170"/>
              <a:r>
                <a:rPr lang="en-US" sz="7200" b="1" dirty="0">
                  <a:solidFill>
                    <a:srgbClr val="3F870E"/>
                  </a:solidFill>
                  <a:latin typeface="Lobster Two" panose="02000506000000020003" pitchFamily="2" charset="0"/>
                  <a:cs typeface="Times New Roman" panose="02020603050405020304" pitchFamily="18" charset="0"/>
                </a:rPr>
                <a:t>MỞ RỘNG VỐN TỪ: DŨNG CẢM</a:t>
              </a:r>
            </a:p>
          </p:txBody>
        </p:sp>
        <p:sp>
          <p:nvSpPr>
            <p:cNvPr id="21" name="TextBox 20"/>
            <p:cNvSpPr txBox="1"/>
            <p:nvPr/>
          </p:nvSpPr>
          <p:spPr>
            <a:xfrm>
              <a:off x="274245" y="684969"/>
              <a:ext cx="6373144" cy="1731243"/>
            </a:xfrm>
            <a:prstGeom prst="rect">
              <a:avLst/>
            </a:prstGeom>
            <a:noFill/>
          </p:spPr>
          <p:txBody>
            <a:bodyPr wrap="square" rtlCol="0">
              <a:spAutoFit/>
            </a:bodyPr>
            <a:lstStyle/>
            <a:p>
              <a:pPr algn="ctr" defTabSz="1219170"/>
              <a:r>
                <a:rPr lang="en-US" sz="7200" b="1" dirty="0">
                  <a:solidFill>
                    <a:srgbClr val="E8F978"/>
                  </a:solidFill>
                  <a:latin typeface="Lobster Two" panose="02000506000000020003" pitchFamily="2" charset="0"/>
                  <a:cs typeface="Times New Roman" panose="02020603050405020304" pitchFamily="18" charset="0"/>
                </a:rPr>
                <a:t>MỞ RỘNG VỐN TỪ: DŨNG CẢM</a:t>
              </a:r>
            </a:p>
          </p:txBody>
        </p:sp>
        <p:sp>
          <p:nvSpPr>
            <p:cNvPr id="22" name="TextBox 21"/>
            <p:cNvSpPr txBox="1"/>
            <p:nvPr/>
          </p:nvSpPr>
          <p:spPr>
            <a:xfrm>
              <a:off x="309385" y="692639"/>
              <a:ext cx="6373144" cy="1731243"/>
            </a:xfrm>
            <a:prstGeom prst="rect">
              <a:avLst/>
            </a:prstGeom>
            <a:noFill/>
          </p:spPr>
          <p:txBody>
            <a:bodyPr wrap="square" rtlCol="0">
              <a:spAutoFit/>
            </a:bodyPr>
            <a:lstStyle/>
            <a:p>
              <a:pPr algn="ctr" defTabSz="1219170"/>
              <a:r>
                <a:rPr lang="en-US" sz="7200" b="1" dirty="0">
                  <a:solidFill>
                    <a:srgbClr val="FD5549"/>
                  </a:solidFill>
                  <a:latin typeface="Lobster Two" panose="02000506000000020003" pitchFamily="2" charset="0"/>
                  <a:cs typeface="Times New Roman" panose="02020603050405020304" pitchFamily="18" charset="0"/>
                </a:rPr>
                <a:t>MỞ RỘNG VỐN TỪ: DŨNG CẢM</a:t>
              </a:r>
            </a:p>
          </p:txBody>
        </p:sp>
      </p:grpSp>
    </p:spTree>
    <p:extLst>
      <p:ext uri="{BB962C8B-B14F-4D97-AF65-F5344CB8AC3E}">
        <p14:creationId xmlns:p14="http://schemas.microsoft.com/office/powerpoint/2010/main" val="41046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1000"/>
                                        <p:tgtEl>
                                          <p:spTgt spid="1030"/>
                                        </p:tgtEl>
                                      </p:cBhvr>
                                    </p:animEffect>
                                    <p:anim calcmode="lin" valueType="num">
                                      <p:cBhvr>
                                        <p:cTn id="14" dur="1000" fill="hold"/>
                                        <p:tgtEl>
                                          <p:spTgt spid="1030"/>
                                        </p:tgtEl>
                                        <p:attrNameLst>
                                          <p:attrName>ppt_x</p:attrName>
                                        </p:attrNameLst>
                                      </p:cBhvr>
                                      <p:tavLst>
                                        <p:tav tm="0">
                                          <p:val>
                                            <p:strVal val="#ppt_x"/>
                                          </p:val>
                                        </p:tav>
                                        <p:tav tm="100000">
                                          <p:val>
                                            <p:strVal val="#ppt_x"/>
                                          </p:val>
                                        </p:tav>
                                      </p:tavLst>
                                    </p:anim>
                                    <p:anim calcmode="lin" valueType="num">
                                      <p:cBhvr>
                                        <p:cTn id="15" dur="1000" fill="hold"/>
                                        <p:tgtEl>
                                          <p:spTgt spid="103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1+#ppt_w/2"/>
                                          </p:val>
                                        </p:tav>
                                        <p:tav tm="100000">
                                          <p:val>
                                            <p:strVal val="#ppt_x"/>
                                          </p:val>
                                        </p:tav>
                                      </p:tavLst>
                                    </p:anim>
                                    <p:anim calcmode="lin" valueType="num">
                                      <p:cBhvr additive="base">
                                        <p:cTn id="2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á»¯ng anh hÃ¹ng tráº» tuá»i | NhÃ  VÄn hÃ³a Thanh niÃªn"/>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83499" y="164637"/>
            <a:ext cx="8937720" cy="61446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3087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Ã¢n máº¡ng ngháº¹n ngÃ o tiáº¿c thÆ°Æ¡ng 13 cÃ¡n bá», chiáº¿n sÄ© hy sinh á» RÃ o TrÄn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107" y="1604797"/>
            <a:ext cx="4597608" cy="44164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Tá» chá»©c trá»ng thá» lá» viáº¿ng 13 liá»t sÄ© hy sinh táº¡i RÃ o TrÄng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371" y="356659"/>
            <a:ext cx="6528724" cy="4512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7871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circle(in)">
                                      <p:cBhvr>
                                        <p:cTn id="10"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á»ng há»£p nhá»¯ng stt sá»ng Äáº¹p cá»§a anh Nguyá»n Ngá»c Máº¡nh - ngÆ°á»i hÃ¹ng Äá»¡ bÃ© gÃ¡i  rÆ¡i tá»« táº§ng 13 chung c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563" y="164638"/>
            <a:ext cx="7658100" cy="4224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09133" y="4581128"/>
            <a:ext cx="10667999" cy="1569660"/>
          </a:xfrm>
          <a:prstGeom prst="rect">
            <a:avLst/>
          </a:prstGeom>
          <a:noFill/>
        </p:spPr>
        <p:txBody>
          <a:bodyPr wrap="square" rtlCol="0">
            <a:spAutoFit/>
          </a:bodyPr>
          <a:lstStyle/>
          <a:p>
            <a:pPr algn="ctr" defTabSz="1219170"/>
            <a:r>
              <a:rPr lang="en-US" sz="4800" b="1" dirty="0">
                <a:solidFill>
                  <a:prstClr val="black"/>
                </a:solidFill>
                <a:effectLst>
                  <a:glow rad="139700">
                    <a:srgbClr val="FFC000">
                      <a:satMod val="175000"/>
                      <a:alpha val="40000"/>
                    </a:srgbClr>
                  </a:glow>
                </a:effectLst>
                <a:latin typeface="UTM Flavour" panose="02040603050506020204" pitchFamily="18" charset="0"/>
              </a:rPr>
              <a:t>“</a:t>
            </a:r>
            <a:r>
              <a:rPr lang="en-US" sz="4800" b="1" dirty="0" err="1">
                <a:solidFill>
                  <a:prstClr val="black"/>
                </a:solidFill>
                <a:effectLst>
                  <a:glow rad="139700">
                    <a:srgbClr val="FFC000">
                      <a:satMod val="175000"/>
                      <a:alpha val="40000"/>
                    </a:srgbClr>
                  </a:glow>
                </a:effectLst>
                <a:latin typeface="UTM Flavour" panose="02040603050506020204" pitchFamily="18" charset="0"/>
              </a:rPr>
              <a:t>Người</a:t>
            </a:r>
            <a:r>
              <a:rPr lang="en-US" sz="4800" b="1" dirty="0">
                <a:solidFill>
                  <a:prstClr val="black"/>
                </a:solidFill>
                <a:effectLst>
                  <a:glow rad="139700">
                    <a:srgbClr val="FFC000">
                      <a:satMod val="175000"/>
                      <a:alpha val="40000"/>
                    </a:srgbClr>
                  </a:glow>
                </a:effectLst>
                <a:latin typeface="UTM Flavour" panose="02040603050506020204" pitchFamily="18" charset="0"/>
              </a:rPr>
              <a:t> </a:t>
            </a:r>
            <a:r>
              <a:rPr lang="en-US" sz="4800" b="1" dirty="0" err="1">
                <a:solidFill>
                  <a:prstClr val="black"/>
                </a:solidFill>
                <a:effectLst>
                  <a:glow rad="139700">
                    <a:srgbClr val="FFC000">
                      <a:satMod val="175000"/>
                      <a:alpha val="40000"/>
                    </a:srgbClr>
                  </a:glow>
                </a:effectLst>
                <a:latin typeface="UTM Flavour" panose="02040603050506020204" pitchFamily="18" charset="0"/>
              </a:rPr>
              <a:t>hùng</a:t>
            </a:r>
            <a:r>
              <a:rPr lang="en-US" sz="4800" b="1" dirty="0">
                <a:solidFill>
                  <a:prstClr val="black"/>
                </a:solidFill>
                <a:effectLst>
                  <a:glow rad="139700">
                    <a:srgbClr val="FFC000">
                      <a:satMod val="175000"/>
                      <a:alpha val="40000"/>
                    </a:srgbClr>
                  </a:glow>
                </a:effectLst>
                <a:latin typeface="UTM Flavour" panose="02040603050506020204" pitchFamily="18" charset="0"/>
              </a:rPr>
              <a:t>” </a:t>
            </a:r>
            <a:r>
              <a:rPr lang="en-US" sz="4800" b="1" dirty="0" err="1">
                <a:solidFill>
                  <a:prstClr val="black"/>
                </a:solidFill>
                <a:effectLst>
                  <a:glow rad="139700">
                    <a:srgbClr val="FFC000">
                      <a:satMod val="175000"/>
                      <a:alpha val="40000"/>
                    </a:srgbClr>
                  </a:glow>
                </a:effectLst>
                <a:latin typeface="UTM Flavour" panose="02040603050506020204" pitchFamily="18" charset="0"/>
              </a:rPr>
              <a:t>Nguyễn</a:t>
            </a:r>
            <a:r>
              <a:rPr lang="en-US" sz="4800" b="1" dirty="0">
                <a:solidFill>
                  <a:prstClr val="black"/>
                </a:solidFill>
                <a:effectLst>
                  <a:glow rad="139700">
                    <a:srgbClr val="FFC000">
                      <a:satMod val="175000"/>
                      <a:alpha val="40000"/>
                    </a:srgbClr>
                  </a:glow>
                </a:effectLst>
                <a:latin typeface="UTM Flavour" panose="02040603050506020204" pitchFamily="18" charset="0"/>
              </a:rPr>
              <a:t> </a:t>
            </a:r>
            <a:r>
              <a:rPr lang="en-US" sz="4800" b="1" dirty="0" err="1">
                <a:solidFill>
                  <a:prstClr val="black"/>
                </a:solidFill>
                <a:effectLst>
                  <a:glow rad="139700">
                    <a:srgbClr val="FFC000">
                      <a:satMod val="175000"/>
                      <a:alpha val="40000"/>
                    </a:srgbClr>
                  </a:glow>
                </a:effectLst>
                <a:latin typeface="UTM Flavour" panose="02040603050506020204" pitchFamily="18" charset="0"/>
              </a:rPr>
              <a:t>Ngọc</a:t>
            </a:r>
            <a:r>
              <a:rPr lang="en-US" sz="4800" b="1" dirty="0">
                <a:solidFill>
                  <a:prstClr val="black"/>
                </a:solidFill>
                <a:effectLst>
                  <a:glow rad="139700">
                    <a:srgbClr val="FFC000">
                      <a:satMod val="175000"/>
                      <a:alpha val="40000"/>
                    </a:srgbClr>
                  </a:glow>
                </a:effectLst>
                <a:latin typeface="UTM Flavour" panose="02040603050506020204" pitchFamily="18" charset="0"/>
              </a:rPr>
              <a:t> </a:t>
            </a:r>
            <a:r>
              <a:rPr lang="en-US" sz="4800" b="1" dirty="0" err="1">
                <a:solidFill>
                  <a:prstClr val="black"/>
                </a:solidFill>
                <a:effectLst>
                  <a:glow rad="139700">
                    <a:srgbClr val="FFC000">
                      <a:satMod val="175000"/>
                      <a:alpha val="40000"/>
                    </a:srgbClr>
                  </a:glow>
                </a:effectLst>
                <a:latin typeface="UTM Flavour" panose="02040603050506020204" pitchFamily="18" charset="0"/>
              </a:rPr>
              <a:t>Mạnh</a:t>
            </a:r>
            <a:r>
              <a:rPr lang="en-US" sz="4800" b="1" dirty="0">
                <a:solidFill>
                  <a:prstClr val="black"/>
                </a:solidFill>
                <a:effectLst>
                  <a:glow rad="139700">
                    <a:srgbClr val="FFC000">
                      <a:satMod val="175000"/>
                      <a:alpha val="40000"/>
                    </a:srgbClr>
                  </a:glow>
                </a:effectLst>
                <a:latin typeface="UTM Flavour" panose="02040603050506020204" pitchFamily="18" charset="0"/>
              </a:rPr>
              <a:t> – </a:t>
            </a:r>
            <a:r>
              <a:rPr lang="en-US" sz="4800" b="1" dirty="0" err="1">
                <a:solidFill>
                  <a:prstClr val="black"/>
                </a:solidFill>
                <a:effectLst>
                  <a:glow rad="139700">
                    <a:srgbClr val="FFC000">
                      <a:satMod val="175000"/>
                      <a:alpha val="40000"/>
                    </a:srgbClr>
                  </a:glow>
                </a:effectLst>
                <a:latin typeface="UTM Flavour" panose="02040603050506020204" pitchFamily="18" charset="0"/>
              </a:rPr>
              <a:t>người</a:t>
            </a:r>
            <a:r>
              <a:rPr lang="en-US" sz="4800" b="1" dirty="0">
                <a:solidFill>
                  <a:prstClr val="black"/>
                </a:solidFill>
                <a:effectLst>
                  <a:glow rad="139700">
                    <a:srgbClr val="FFC000">
                      <a:satMod val="175000"/>
                      <a:alpha val="40000"/>
                    </a:srgbClr>
                  </a:glow>
                </a:effectLst>
                <a:latin typeface="UTM Flavour" panose="02040603050506020204" pitchFamily="18" charset="0"/>
              </a:rPr>
              <a:t> </a:t>
            </a:r>
            <a:r>
              <a:rPr lang="en-US" sz="4800" b="1" dirty="0" err="1">
                <a:solidFill>
                  <a:prstClr val="black"/>
                </a:solidFill>
                <a:effectLst>
                  <a:glow rad="139700">
                    <a:srgbClr val="FFC000">
                      <a:satMod val="175000"/>
                      <a:alpha val="40000"/>
                    </a:srgbClr>
                  </a:glow>
                </a:effectLst>
                <a:latin typeface="UTM Flavour" panose="02040603050506020204" pitchFamily="18" charset="0"/>
              </a:rPr>
              <a:t>cứu</a:t>
            </a:r>
            <a:r>
              <a:rPr lang="en-US" sz="4800" b="1" dirty="0">
                <a:solidFill>
                  <a:prstClr val="black"/>
                </a:solidFill>
                <a:effectLst>
                  <a:glow rad="139700">
                    <a:srgbClr val="FFC000">
                      <a:satMod val="175000"/>
                      <a:alpha val="40000"/>
                    </a:srgbClr>
                  </a:glow>
                </a:effectLst>
                <a:latin typeface="UTM Flavour" panose="02040603050506020204" pitchFamily="18" charset="0"/>
              </a:rPr>
              <a:t> </a:t>
            </a:r>
            <a:r>
              <a:rPr lang="en-US" sz="4800" b="1" dirty="0" err="1">
                <a:solidFill>
                  <a:prstClr val="black"/>
                </a:solidFill>
                <a:effectLst>
                  <a:glow rad="139700">
                    <a:srgbClr val="FFC000">
                      <a:satMod val="175000"/>
                      <a:alpha val="40000"/>
                    </a:srgbClr>
                  </a:glow>
                </a:effectLst>
                <a:latin typeface="UTM Flavour" panose="02040603050506020204" pitchFamily="18" charset="0"/>
              </a:rPr>
              <a:t>em</a:t>
            </a:r>
            <a:r>
              <a:rPr lang="en-US" sz="4800" b="1" dirty="0">
                <a:solidFill>
                  <a:prstClr val="black"/>
                </a:solidFill>
                <a:effectLst>
                  <a:glow rad="139700">
                    <a:srgbClr val="FFC000">
                      <a:satMod val="175000"/>
                      <a:alpha val="40000"/>
                    </a:srgbClr>
                  </a:glow>
                </a:effectLst>
                <a:latin typeface="UTM Flavour" panose="02040603050506020204" pitchFamily="18" charset="0"/>
              </a:rPr>
              <a:t> </a:t>
            </a:r>
            <a:r>
              <a:rPr lang="en-US" sz="4800" b="1" dirty="0" err="1">
                <a:solidFill>
                  <a:prstClr val="black"/>
                </a:solidFill>
                <a:effectLst>
                  <a:glow rad="139700">
                    <a:srgbClr val="FFC000">
                      <a:satMod val="175000"/>
                      <a:alpha val="40000"/>
                    </a:srgbClr>
                  </a:glow>
                </a:effectLst>
                <a:latin typeface="UTM Flavour" panose="02040603050506020204" pitchFamily="18" charset="0"/>
              </a:rPr>
              <a:t>bé</a:t>
            </a:r>
            <a:r>
              <a:rPr lang="en-US" sz="4800" b="1" dirty="0">
                <a:solidFill>
                  <a:prstClr val="black"/>
                </a:solidFill>
                <a:effectLst>
                  <a:glow rad="139700">
                    <a:srgbClr val="FFC000">
                      <a:satMod val="175000"/>
                      <a:alpha val="40000"/>
                    </a:srgbClr>
                  </a:glow>
                </a:effectLst>
                <a:latin typeface="UTM Flavour" panose="02040603050506020204" pitchFamily="18" charset="0"/>
              </a:rPr>
              <a:t> </a:t>
            </a:r>
            <a:r>
              <a:rPr lang="en-US" sz="4800" b="1" dirty="0" err="1">
                <a:solidFill>
                  <a:prstClr val="black"/>
                </a:solidFill>
                <a:effectLst>
                  <a:glow rad="139700">
                    <a:srgbClr val="FFC000">
                      <a:satMod val="175000"/>
                      <a:alpha val="40000"/>
                    </a:srgbClr>
                  </a:glow>
                </a:effectLst>
                <a:latin typeface="UTM Flavour" panose="02040603050506020204" pitchFamily="18" charset="0"/>
              </a:rPr>
              <a:t>rơi</a:t>
            </a:r>
            <a:r>
              <a:rPr lang="en-US" sz="4800" b="1" dirty="0">
                <a:solidFill>
                  <a:prstClr val="black"/>
                </a:solidFill>
                <a:effectLst>
                  <a:glow rad="139700">
                    <a:srgbClr val="FFC000">
                      <a:satMod val="175000"/>
                      <a:alpha val="40000"/>
                    </a:srgbClr>
                  </a:glow>
                </a:effectLst>
                <a:latin typeface="UTM Flavour" panose="02040603050506020204" pitchFamily="18" charset="0"/>
              </a:rPr>
              <a:t> </a:t>
            </a:r>
            <a:r>
              <a:rPr lang="en-US" sz="4800" b="1" dirty="0" err="1">
                <a:solidFill>
                  <a:prstClr val="black"/>
                </a:solidFill>
                <a:effectLst>
                  <a:glow rad="139700">
                    <a:srgbClr val="FFC000">
                      <a:satMod val="175000"/>
                      <a:alpha val="40000"/>
                    </a:srgbClr>
                  </a:glow>
                </a:effectLst>
                <a:latin typeface="UTM Flavour" panose="02040603050506020204" pitchFamily="18" charset="0"/>
              </a:rPr>
              <a:t>từ</a:t>
            </a:r>
            <a:r>
              <a:rPr lang="en-US" sz="4800" b="1" dirty="0">
                <a:solidFill>
                  <a:prstClr val="black"/>
                </a:solidFill>
                <a:effectLst>
                  <a:glow rad="139700">
                    <a:srgbClr val="FFC000">
                      <a:satMod val="175000"/>
                      <a:alpha val="40000"/>
                    </a:srgbClr>
                  </a:glow>
                </a:effectLst>
                <a:latin typeface="UTM Flavour" panose="02040603050506020204" pitchFamily="18" charset="0"/>
              </a:rPr>
              <a:t> </a:t>
            </a:r>
            <a:r>
              <a:rPr lang="en-US" sz="4800" b="1" dirty="0" err="1">
                <a:solidFill>
                  <a:prstClr val="black"/>
                </a:solidFill>
                <a:effectLst>
                  <a:glow rad="139700">
                    <a:srgbClr val="FFC000">
                      <a:satMod val="175000"/>
                      <a:alpha val="40000"/>
                    </a:srgbClr>
                  </a:glow>
                </a:effectLst>
                <a:latin typeface="UTM Flavour" panose="02040603050506020204" pitchFamily="18" charset="0"/>
              </a:rPr>
              <a:t>tầng</a:t>
            </a:r>
            <a:r>
              <a:rPr lang="en-US" sz="4800" b="1" dirty="0">
                <a:solidFill>
                  <a:prstClr val="black"/>
                </a:solidFill>
                <a:effectLst>
                  <a:glow rad="139700">
                    <a:srgbClr val="FFC000">
                      <a:satMod val="175000"/>
                      <a:alpha val="40000"/>
                    </a:srgbClr>
                  </a:glow>
                </a:effectLst>
                <a:latin typeface="UTM Flavour" panose="02040603050506020204" pitchFamily="18" charset="0"/>
              </a:rPr>
              <a:t> 13 </a:t>
            </a:r>
            <a:r>
              <a:rPr lang="en-US" sz="4800" b="1" dirty="0" err="1">
                <a:solidFill>
                  <a:prstClr val="black"/>
                </a:solidFill>
                <a:effectLst>
                  <a:glow rad="139700">
                    <a:srgbClr val="FFC000">
                      <a:satMod val="175000"/>
                      <a:alpha val="40000"/>
                    </a:srgbClr>
                  </a:glow>
                </a:effectLst>
                <a:latin typeface="UTM Flavour" panose="02040603050506020204" pitchFamily="18" charset="0"/>
              </a:rPr>
              <a:t>của</a:t>
            </a:r>
            <a:r>
              <a:rPr lang="en-US" sz="4800" b="1" dirty="0">
                <a:solidFill>
                  <a:prstClr val="black"/>
                </a:solidFill>
                <a:effectLst>
                  <a:glow rad="139700">
                    <a:srgbClr val="FFC000">
                      <a:satMod val="175000"/>
                      <a:alpha val="40000"/>
                    </a:srgbClr>
                  </a:glow>
                </a:effectLst>
                <a:latin typeface="UTM Flavour" panose="02040603050506020204" pitchFamily="18" charset="0"/>
              </a:rPr>
              <a:t> </a:t>
            </a:r>
            <a:r>
              <a:rPr lang="en-US" sz="4800" b="1" dirty="0" err="1">
                <a:solidFill>
                  <a:prstClr val="black"/>
                </a:solidFill>
                <a:effectLst>
                  <a:glow rad="139700">
                    <a:srgbClr val="FFC000">
                      <a:satMod val="175000"/>
                      <a:alpha val="40000"/>
                    </a:srgbClr>
                  </a:glow>
                </a:effectLst>
                <a:latin typeface="UTM Flavour" panose="02040603050506020204" pitchFamily="18" charset="0"/>
              </a:rPr>
              <a:t>chung</a:t>
            </a:r>
            <a:r>
              <a:rPr lang="en-US" sz="4800" b="1" dirty="0">
                <a:solidFill>
                  <a:prstClr val="black"/>
                </a:solidFill>
                <a:effectLst>
                  <a:glow rad="139700">
                    <a:srgbClr val="FFC000">
                      <a:satMod val="175000"/>
                      <a:alpha val="40000"/>
                    </a:srgbClr>
                  </a:glow>
                </a:effectLst>
                <a:latin typeface="UTM Flavour" panose="02040603050506020204" pitchFamily="18" charset="0"/>
              </a:rPr>
              <a:t> </a:t>
            </a:r>
            <a:r>
              <a:rPr lang="en-US" sz="4800" b="1" dirty="0" err="1">
                <a:solidFill>
                  <a:prstClr val="black"/>
                </a:solidFill>
                <a:effectLst>
                  <a:glow rad="139700">
                    <a:srgbClr val="FFC000">
                      <a:satMod val="175000"/>
                      <a:alpha val="40000"/>
                    </a:srgbClr>
                  </a:glow>
                </a:effectLst>
                <a:latin typeface="UTM Flavour" panose="02040603050506020204" pitchFamily="18" charset="0"/>
              </a:rPr>
              <a:t>cư</a:t>
            </a:r>
            <a:endParaRPr lang="en-US" sz="4800" b="1" dirty="0">
              <a:solidFill>
                <a:prstClr val="black"/>
              </a:solidFill>
              <a:effectLst>
                <a:glow rad="139700">
                  <a:srgbClr val="FFC000">
                    <a:satMod val="175000"/>
                    <a:alpha val="40000"/>
                  </a:srgbClr>
                </a:glow>
              </a:effectLst>
              <a:latin typeface="UTM Flavour" panose="02040603050506020204" pitchFamily="18" charset="0"/>
            </a:endParaRPr>
          </a:p>
        </p:txBody>
      </p:sp>
    </p:spTree>
    <p:extLst>
      <p:ext uri="{BB962C8B-B14F-4D97-AF65-F5344CB8AC3E}">
        <p14:creationId xmlns:p14="http://schemas.microsoft.com/office/powerpoint/2010/main" val="189859609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C88905A-DD7C-4626-B806-E9BF8F5E03DD}"/>
              </a:ext>
            </a:extLst>
          </p:cNvPr>
          <p:cNvPicPr>
            <a:picLocks noChangeAspect="1"/>
          </p:cNvPicPr>
          <p:nvPr/>
        </p:nvPicPr>
        <p:blipFill rotWithShape="1">
          <a:blip r:embed="rId3">
            <a:extLst>
              <a:ext uri="{28A0092B-C50C-407E-A947-70E740481C1C}">
                <a14:useLocalDpi xmlns:a14="http://schemas.microsoft.com/office/drawing/2010/main" val="0"/>
              </a:ext>
            </a:extLst>
          </a:blip>
          <a:srcRect t="55220" r="78499"/>
          <a:stretch/>
        </p:blipFill>
        <p:spPr>
          <a:xfrm>
            <a:off x="9072331" y="3901776"/>
            <a:ext cx="3286127" cy="2956225"/>
          </a:xfrm>
          <a:prstGeom prst="rect">
            <a:avLst/>
          </a:prstGeom>
        </p:spPr>
      </p:pic>
      <p:sp>
        <p:nvSpPr>
          <p:cNvPr id="11" name="矩形 8">
            <a:extLst>
              <a:ext uri="{FF2B5EF4-FFF2-40B4-BE49-F238E27FC236}">
                <a16:creationId xmlns:a16="http://schemas.microsoft.com/office/drawing/2014/main" id="{143D14FC-7E66-4A2B-87F4-E9546638A666}"/>
              </a:ext>
            </a:extLst>
          </p:cNvPr>
          <p:cNvSpPr/>
          <p:nvPr/>
        </p:nvSpPr>
        <p:spPr>
          <a:xfrm>
            <a:off x="4234930" y="-218838"/>
            <a:ext cx="3273841" cy="1054133"/>
          </a:xfrm>
          <a:prstGeom prst="rect">
            <a:avLst/>
          </a:prstGeom>
          <a:noFill/>
        </p:spPr>
        <p:txBody>
          <a:bodyPr wrap="square" lIns="91439" tIns="45719" rIns="91439" bIns="45719" rtlCol="0">
            <a:spAutoFit/>
          </a:bodyPr>
          <a:lstStyle/>
          <a:p>
            <a:pPr algn="ctr" defTabSz="914354">
              <a:lnSpc>
                <a:spcPts val="7500"/>
              </a:lnSpc>
            </a:pPr>
            <a:r>
              <a:rPr lang="en-US" altLang="zh-CN" sz="37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Bài</a:t>
            </a:r>
            <a:r>
              <a:rPr lang="en-US"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37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tập</a:t>
            </a:r>
            <a:r>
              <a:rPr lang="en-US"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3</a:t>
            </a:r>
            <a:endParaRPr lang="zh-CN" altLang="en-US"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endParaRPr>
          </a:p>
        </p:txBody>
      </p:sp>
      <p:sp>
        <p:nvSpPr>
          <p:cNvPr id="12" name="矩形 8">
            <a:extLst>
              <a:ext uri="{FF2B5EF4-FFF2-40B4-BE49-F238E27FC236}">
                <a16:creationId xmlns:a16="http://schemas.microsoft.com/office/drawing/2014/main" id="{143D14FC-7E66-4A2B-87F4-E9546638A666}"/>
              </a:ext>
            </a:extLst>
          </p:cNvPr>
          <p:cNvSpPr/>
          <p:nvPr/>
        </p:nvSpPr>
        <p:spPr>
          <a:xfrm>
            <a:off x="1103445" y="704821"/>
            <a:ext cx="9962427" cy="1815688"/>
          </a:xfrm>
          <a:prstGeom prst="rect">
            <a:avLst/>
          </a:prstGeom>
          <a:noFill/>
        </p:spPr>
        <p:txBody>
          <a:bodyPr wrap="square" lIns="91439" tIns="45719" rIns="91439" bIns="45719" rtlCol="0">
            <a:spAutoFit/>
          </a:bodyPr>
          <a:lstStyle/>
          <a:p>
            <a:pPr algn="just" defTabSz="914354"/>
            <a:r>
              <a:rPr lang="vi-VN"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Tìm từ ở cột A phù hợp với lời giải nghĩa ở cột B.</a:t>
            </a:r>
            <a:br>
              <a:rPr lang="vi-VN"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br>
            <a:br>
              <a:rPr lang="vi-VN"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br>
            <a:endParaRPr lang="vi-VN"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endParaRPr>
          </a:p>
        </p:txBody>
      </p:sp>
      <p:graphicFrame>
        <p:nvGraphicFramePr>
          <p:cNvPr id="3" name="Table 2"/>
          <p:cNvGraphicFramePr>
            <a:graphicFrameLocks noGrp="1"/>
          </p:cNvGraphicFramePr>
          <p:nvPr/>
        </p:nvGraphicFramePr>
        <p:xfrm>
          <a:off x="1295467" y="2276872"/>
          <a:ext cx="2401875" cy="2072640"/>
        </p:xfrm>
        <a:graphic>
          <a:graphicData uri="http://schemas.openxmlformats.org/drawingml/2006/table">
            <a:tbl>
              <a:tblPr firstRow="1" bandRow="1">
                <a:tableStyleId>{5C22544A-7EE6-4342-B048-85BDC9FD1C3A}</a:tableStyleId>
              </a:tblPr>
              <a:tblGrid>
                <a:gridCol w="2401875">
                  <a:extLst>
                    <a:ext uri="{9D8B030D-6E8A-4147-A177-3AD203B41FA5}">
                      <a16:colId xmlns:a16="http://schemas.microsoft.com/office/drawing/2014/main" val="372676486"/>
                    </a:ext>
                  </a:extLst>
                </a:gridCol>
              </a:tblGrid>
              <a:tr h="690880">
                <a:tc>
                  <a:txBody>
                    <a:bodyPr/>
                    <a:lstStyle/>
                    <a:p>
                      <a:pPr algn="ctr"/>
                      <a:r>
                        <a:rPr lang="en-US" sz="3700" b="0" dirty="0">
                          <a:solidFill>
                            <a:schemeClr val="accent1"/>
                          </a:solidFill>
                          <a:latin typeface="UTM Flavour" panose="02040603050506020204" pitchFamily="18" charset="0"/>
                          <a:cs typeface="Times New Roman" panose="02020603050405020304" pitchFamily="18" charset="0"/>
                        </a:rPr>
                        <a:t>Gan </a:t>
                      </a:r>
                      <a:r>
                        <a:rPr lang="en-US" sz="3700" b="0" dirty="0" err="1">
                          <a:solidFill>
                            <a:schemeClr val="accent1"/>
                          </a:solidFill>
                          <a:latin typeface="UTM Flavour" panose="02040603050506020204" pitchFamily="18" charset="0"/>
                          <a:cs typeface="Times New Roman" panose="02020603050405020304" pitchFamily="18" charset="0"/>
                        </a:rPr>
                        <a:t>dạ</a:t>
                      </a:r>
                      <a:endParaRPr lang="en-US" sz="3700" b="0" dirty="0">
                        <a:solidFill>
                          <a:schemeClr val="accent1"/>
                        </a:solidFill>
                        <a:latin typeface="UTM Flavour" panose="020406030505060202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4221674618"/>
                  </a:ext>
                </a:extLst>
              </a:tr>
              <a:tr h="690880">
                <a:tc>
                  <a:txBody>
                    <a:bodyPr/>
                    <a:lstStyle/>
                    <a:p>
                      <a:pPr algn="ctr"/>
                      <a:r>
                        <a:rPr lang="en-US" sz="3700" b="0" dirty="0">
                          <a:solidFill>
                            <a:schemeClr val="accent1"/>
                          </a:solidFill>
                          <a:latin typeface="UTM Flavour" panose="02040603050506020204" pitchFamily="18" charset="0"/>
                          <a:cs typeface="Times New Roman" panose="02020603050405020304" pitchFamily="18" charset="0"/>
                        </a:rPr>
                        <a:t>Gan </a:t>
                      </a:r>
                      <a:r>
                        <a:rPr lang="en-US" sz="3700" b="0" dirty="0" err="1">
                          <a:solidFill>
                            <a:schemeClr val="accent1"/>
                          </a:solidFill>
                          <a:latin typeface="UTM Flavour" panose="02040603050506020204" pitchFamily="18" charset="0"/>
                          <a:cs typeface="Times New Roman" panose="02020603050405020304" pitchFamily="18" charset="0"/>
                        </a:rPr>
                        <a:t>góc</a:t>
                      </a:r>
                      <a:endParaRPr lang="en-US" sz="3700" b="0" dirty="0">
                        <a:solidFill>
                          <a:schemeClr val="accent1"/>
                        </a:solidFill>
                        <a:latin typeface="UTM Flavour" panose="020406030505060202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636554450"/>
                  </a:ext>
                </a:extLst>
              </a:tr>
              <a:tr h="690880">
                <a:tc>
                  <a:txBody>
                    <a:bodyPr/>
                    <a:lstStyle/>
                    <a:p>
                      <a:pPr algn="ctr"/>
                      <a:r>
                        <a:rPr lang="en-US" sz="3700" b="0" dirty="0">
                          <a:solidFill>
                            <a:schemeClr val="accent1"/>
                          </a:solidFill>
                          <a:latin typeface="UTM Flavour" panose="02040603050506020204" pitchFamily="18" charset="0"/>
                          <a:cs typeface="Times New Roman" panose="02020603050405020304" pitchFamily="18" charset="0"/>
                        </a:rPr>
                        <a:t>Gan </a:t>
                      </a:r>
                      <a:r>
                        <a:rPr lang="en-US" sz="3700" b="0" dirty="0" err="1">
                          <a:solidFill>
                            <a:schemeClr val="accent1"/>
                          </a:solidFill>
                          <a:latin typeface="UTM Flavour" panose="02040603050506020204" pitchFamily="18" charset="0"/>
                          <a:cs typeface="Times New Roman" panose="02020603050405020304" pitchFamily="18" charset="0"/>
                        </a:rPr>
                        <a:t>lì</a:t>
                      </a:r>
                      <a:endParaRPr lang="en-US" sz="3700" b="0" dirty="0">
                        <a:solidFill>
                          <a:schemeClr val="accent1"/>
                        </a:solidFill>
                        <a:latin typeface="UTM Flavour" panose="020406030505060202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137248846"/>
                  </a:ext>
                </a:extLst>
              </a:tr>
            </a:tbl>
          </a:graphicData>
        </a:graphic>
      </p:graphicFrame>
      <p:graphicFrame>
        <p:nvGraphicFramePr>
          <p:cNvPr id="15" name="Table 14"/>
          <p:cNvGraphicFramePr>
            <a:graphicFrameLocks noGrp="1"/>
          </p:cNvGraphicFramePr>
          <p:nvPr/>
        </p:nvGraphicFramePr>
        <p:xfrm>
          <a:off x="4847861" y="1875279"/>
          <a:ext cx="7176408" cy="3210560"/>
        </p:xfrm>
        <a:graphic>
          <a:graphicData uri="http://schemas.openxmlformats.org/drawingml/2006/table">
            <a:tbl>
              <a:tblPr firstRow="1" bandRow="1">
                <a:tableStyleId>{5C22544A-7EE6-4342-B048-85BDC9FD1C3A}</a:tableStyleId>
              </a:tblPr>
              <a:tblGrid>
                <a:gridCol w="7176408">
                  <a:extLst>
                    <a:ext uri="{9D8B030D-6E8A-4147-A177-3AD203B41FA5}">
                      <a16:colId xmlns:a16="http://schemas.microsoft.com/office/drawing/2014/main" val="372676486"/>
                    </a:ext>
                  </a:extLst>
                </a:gridCol>
              </a:tblGrid>
              <a:tr h="1259840">
                <a:tc>
                  <a:txBody>
                    <a:bodyPr/>
                    <a:lstStyle/>
                    <a:p>
                      <a:r>
                        <a:rPr lang="vi-VN" sz="3700" b="1" dirty="0">
                          <a:solidFill>
                            <a:schemeClr val="accent1"/>
                          </a:solidFill>
                          <a:latin typeface="UTM Flavour" panose="02040603050506020204" pitchFamily="18" charset="0"/>
                        </a:rPr>
                        <a:t>(chống chọi) kiên cường, không lùi bước</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4221674618"/>
                  </a:ext>
                </a:extLst>
              </a:tr>
              <a:tr h="1259840">
                <a:tc>
                  <a:txBody>
                    <a:bodyPr/>
                    <a:lstStyle/>
                    <a:p>
                      <a:r>
                        <a:rPr lang="vi-VN" sz="3700" b="1" dirty="0">
                          <a:solidFill>
                            <a:schemeClr val="accent1"/>
                          </a:solidFill>
                          <a:latin typeface="UTM Flavour" panose="02040603050506020204" pitchFamily="18" charset="0"/>
                        </a:rPr>
                        <a:t>Gan đến mức trơ ra, không còn biết sợ là gì</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636554450"/>
                  </a:ext>
                </a:extLst>
              </a:tr>
              <a:tr h="690880">
                <a:tc>
                  <a:txBody>
                    <a:bodyPr/>
                    <a:lstStyle/>
                    <a:p>
                      <a:r>
                        <a:rPr lang="en-US" sz="3700" b="1" dirty="0" err="1">
                          <a:solidFill>
                            <a:schemeClr val="accent1"/>
                          </a:solidFill>
                          <a:latin typeface="UTM Flavour" panose="02040603050506020204" pitchFamily="18" charset="0"/>
                          <a:cs typeface="Times New Roman" panose="02020603050405020304" pitchFamily="18" charset="0"/>
                        </a:rPr>
                        <a:t>Không</a:t>
                      </a:r>
                      <a:r>
                        <a:rPr lang="en-US" sz="3700" b="1" dirty="0">
                          <a:solidFill>
                            <a:schemeClr val="accent1"/>
                          </a:solidFill>
                          <a:latin typeface="UTM Flavour" panose="02040603050506020204" pitchFamily="18" charset="0"/>
                          <a:cs typeface="Times New Roman" panose="02020603050405020304" pitchFamily="18" charset="0"/>
                        </a:rPr>
                        <a:t> </a:t>
                      </a:r>
                      <a:r>
                        <a:rPr lang="en-US" sz="3700" b="1" dirty="0" err="1">
                          <a:solidFill>
                            <a:schemeClr val="accent1"/>
                          </a:solidFill>
                          <a:latin typeface="UTM Flavour" panose="02040603050506020204" pitchFamily="18" charset="0"/>
                          <a:cs typeface="Times New Roman" panose="02020603050405020304" pitchFamily="18" charset="0"/>
                        </a:rPr>
                        <a:t>sợ</a:t>
                      </a:r>
                      <a:r>
                        <a:rPr lang="en-US" sz="3700" b="1" dirty="0">
                          <a:solidFill>
                            <a:schemeClr val="accent1"/>
                          </a:solidFill>
                          <a:latin typeface="UTM Flavour" panose="02040603050506020204" pitchFamily="18" charset="0"/>
                          <a:cs typeface="Times New Roman" panose="02020603050405020304" pitchFamily="18" charset="0"/>
                        </a:rPr>
                        <a:t> </a:t>
                      </a:r>
                      <a:r>
                        <a:rPr lang="en-US" sz="3700" b="1" dirty="0" err="1">
                          <a:solidFill>
                            <a:schemeClr val="accent1"/>
                          </a:solidFill>
                          <a:latin typeface="UTM Flavour" panose="02040603050506020204" pitchFamily="18" charset="0"/>
                          <a:cs typeface="Times New Roman" panose="02020603050405020304" pitchFamily="18" charset="0"/>
                        </a:rPr>
                        <a:t>nguy</a:t>
                      </a:r>
                      <a:r>
                        <a:rPr lang="en-US" sz="3700" b="1" dirty="0">
                          <a:solidFill>
                            <a:schemeClr val="accent1"/>
                          </a:solidFill>
                          <a:latin typeface="UTM Flavour" panose="02040603050506020204" pitchFamily="18" charset="0"/>
                          <a:cs typeface="Times New Roman" panose="02020603050405020304" pitchFamily="18" charset="0"/>
                        </a:rPr>
                        <a:t> </a:t>
                      </a:r>
                      <a:r>
                        <a:rPr lang="en-US" sz="3700" b="1" dirty="0" err="1">
                          <a:solidFill>
                            <a:schemeClr val="accent1"/>
                          </a:solidFill>
                          <a:latin typeface="UTM Flavour" panose="02040603050506020204" pitchFamily="18" charset="0"/>
                          <a:cs typeface="Times New Roman" panose="02020603050405020304" pitchFamily="18" charset="0"/>
                        </a:rPr>
                        <a:t>hiểm</a:t>
                      </a:r>
                      <a:endParaRPr lang="en-US" sz="3700" b="1" dirty="0">
                        <a:solidFill>
                          <a:schemeClr val="accent1"/>
                        </a:solidFill>
                        <a:latin typeface="UTM Flavour" panose="02040603050506020204" pitchFamily="18" charset="0"/>
                        <a:cs typeface="Times New Roman" panose="02020603050405020304" pitchFamily="18"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137248846"/>
                  </a:ext>
                </a:extLst>
              </a:tr>
            </a:tbl>
          </a:graphicData>
        </a:graphic>
      </p:graphicFrame>
      <p:cxnSp>
        <p:nvCxnSpPr>
          <p:cNvPr id="5" name="Straight Arrow Connector 4"/>
          <p:cNvCxnSpPr/>
          <p:nvPr/>
        </p:nvCxnSpPr>
        <p:spPr>
          <a:xfrm>
            <a:off x="3697341" y="2660915"/>
            <a:ext cx="1150520" cy="2016224"/>
          </a:xfrm>
          <a:prstGeom prst="straightConnector1">
            <a:avLst/>
          </a:prstGeom>
          <a:ln w="38100">
            <a:tailEnd type="triangle"/>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a:stCxn id="3" idx="3"/>
          </p:cNvCxnSpPr>
          <p:nvPr/>
        </p:nvCxnSpPr>
        <p:spPr>
          <a:xfrm flipV="1">
            <a:off x="3697341" y="2520701"/>
            <a:ext cx="1150520" cy="792492"/>
          </a:xfrm>
          <a:prstGeom prst="straightConnector1">
            <a:avLst/>
          </a:prstGeom>
          <a:ln w="38100">
            <a:tailEnd type="triangle"/>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cxnSp>
        <p:nvCxnSpPr>
          <p:cNvPr id="19" name="Straight Arrow Connector 18"/>
          <p:cNvCxnSpPr>
            <a:endCxn id="15" idx="1"/>
          </p:cNvCxnSpPr>
          <p:nvPr/>
        </p:nvCxnSpPr>
        <p:spPr>
          <a:xfrm flipV="1">
            <a:off x="3697341" y="3480559"/>
            <a:ext cx="1150520" cy="612192"/>
          </a:xfrm>
          <a:prstGeom prst="straightConnector1">
            <a:avLst/>
          </a:prstGeom>
          <a:ln w="38100">
            <a:tailEnd type="triangle"/>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51081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par>
                          <p:cTn id="15" fill="hold">
                            <p:stCondLst>
                              <p:cond delay="1800"/>
                            </p:stCondLst>
                            <p:childTnLst>
                              <p:par>
                                <p:cTn id="16" presetID="12" presetClass="entr" presetSubtype="4"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ppt_y</p:attrName>
                                        </p:attrNameLst>
                                      </p:cBhvr>
                                      <p:tavLst>
                                        <p:tav tm="0">
                                          <p:val>
                                            <p:strVal val="#ppt_y+#ppt_h*1.125000"/>
                                          </p:val>
                                        </p:tav>
                                        <p:tav tm="100000">
                                          <p:val>
                                            <p:strVal val="#ppt_y"/>
                                          </p:val>
                                        </p:tav>
                                      </p:tavLst>
                                    </p:anim>
                                    <p:animEffect transition="in" filter="wipe(up)">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0-#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1+#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143D14FC-7E66-4A2B-87F4-E9546638A666}"/>
              </a:ext>
            </a:extLst>
          </p:cNvPr>
          <p:cNvSpPr/>
          <p:nvPr/>
        </p:nvSpPr>
        <p:spPr>
          <a:xfrm>
            <a:off x="4234930" y="-218838"/>
            <a:ext cx="3273841" cy="1054133"/>
          </a:xfrm>
          <a:prstGeom prst="rect">
            <a:avLst/>
          </a:prstGeom>
          <a:noFill/>
        </p:spPr>
        <p:txBody>
          <a:bodyPr wrap="square" lIns="91439" tIns="45719" rIns="91439" bIns="45719" rtlCol="0">
            <a:spAutoFit/>
          </a:bodyPr>
          <a:lstStyle/>
          <a:p>
            <a:pPr algn="ctr" defTabSz="914354">
              <a:lnSpc>
                <a:spcPts val="7500"/>
              </a:lnSpc>
            </a:pPr>
            <a:r>
              <a:rPr lang="en-US" altLang="zh-CN" sz="37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Bài</a:t>
            </a:r>
            <a:r>
              <a:rPr lang="en-US"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37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tập</a:t>
            </a:r>
            <a:r>
              <a:rPr lang="en-US"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4</a:t>
            </a:r>
            <a:endParaRPr lang="zh-CN" altLang="en-US"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endParaRPr>
          </a:p>
        </p:txBody>
      </p:sp>
      <p:sp>
        <p:nvSpPr>
          <p:cNvPr id="10" name="矩形 8">
            <a:extLst>
              <a:ext uri="{FF2B5EF4-FFF2-40B4-BE49-F238E27FC236}">
                <a16:creationId xmlns:a16="http://schemas.microsoft.com/office/drawing/2014/main" id="{143D14FC-7E66-4A2B-87F4-E9546638A666}"/>
              </a:ext>
            </a:extLst>
          </p:cNvPr>
          <p:cNvSpPr/>
          <p:nvPr/>
        </p:nvSpPr>
        <p:spPr>
          <a:xfrm>
            <a:off x="1103445" y="704821"/>
            <a:ext cx="9962427" cy="1241235"/>
          </a:xfrm>
          <a:prstGeom prst="rect">
            <a:avLst/>
          </a:prstGeom>
          <a:noFill/>
        </p:spPr>
        <p:txBody>
          <a:bodyPr wrap="square" lIns="91439" tIns="45719" rIns="91439" bIns="45719" rtlCol="0">
            <a:spAutoFit/>
          </a:bodyPr>
          <a:lstStyle/>
          <a:p>
            <a:pPr algn="just" defTabSz="914354"/>
            <a:r>
              <a:rPr lang="vi-VN"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Tìm từ ngữ trong ngoặc đơn hợp với mỗi chỗ trống trong đoạn văn sau:</a:t>
            </a:r>
          </a:p>
        </p:txBody>
      </p:sp>
      <p:sp>
        <p:nvSpPr>
          <p:cNvPr id="11" name="Hộp Văn bản 6">
            <a:extLst>
              <a:ext uri="{FF2B5EF4-FFF2-40B4-BE49-F238E27FC236}">
                <a16:creationId xmlns:a16="http://schemas.microsoft.com/office/drawing/2014/main" id="{3C4214E1-1D78-4895-8317-62E925785AAC}"/>
              </a:ext>
            </a:extLst>
          </p:cNvPr>
          <p:cNvSpPr txBox="1"/>
          <p:nvPr/>
        </p:nvSpPr>
        <p:spPr>
          <a:xfrm>
            <a:off x="2831637" y="1957447"/>
            <a:ext cx="9025003" cy="4524315"/>
          </a:xfrm>
          <a:prstGeom prst="rect">
            <a:avLst/>
          </a:prstGeom>
          <a:noFill/>
        </p:spPr>
        <p:txBody>
          <a:bodyPr wrap="square">
            <a:spAutoFit/>
          </a:bodyPr>
          <a:lstStyle/>
          <a:p>
            <a:pPr algn="just" defTabSz="1219170"/>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Anh Kim Đồng là một </a:t>
            </a:r>
            <a:r>
              <a:rPr lang="en-US" sz="3200" dirty="0">
                <a:solidFill>
                  <a:srgbClr val="000000"/>
                </a:solidFill>
                <a:latin typeface="Cambria" panose="02040503050406030204" pitchFamily="18" charset="0"/>
                <a:ea typeface="Cambria" panose="02040503050406030204" pitchFamily="18" charset="0"/>
              </a:rPr>
              <a:t>…......……..</a:t>
            </a:r>
            <a:r>
              <a:rPr lang="vi-VN" sz="3200" dirty="0">
                <a:solidFill>
                  <a:srgbClr val="000000"/>
                </a:solidFill>
                <a:latin typeface="Cambria" panose="02040503050406030204" pitchFamily="18" charset="0"/>
                <a:ea typeface="Cambria" panose="02040503050406030204" pitchFamily="18" charset="0"/>
              </a:rPr>
              <a:t>............ rất ..........</a:t>
            </a:r>
            <a:r>
              <a:rPr lang="en-US" sz="3200" dirty="0">
                <a:solidFill>
                  <a:srgbClr val="000000"/>
                </a:solidFill>
                <a:latin typeface="Cambria" panose="02040503050406030204" pitchFamily="18" charset="0"/>
                <a:ea typeface="Cambria" panose="02040503050406030204" pitchFamily="18" charset="0"/>
              </a:rPr>
              <a:t>.........</a:t>
            </a:r>
            <a:r>
              <a:rPr lang="vi-VN" sz="3200" dirty="0">
                <a:solidFill>
                  <a:srgbClr val="000000"/>
                </a:solidFill>
                <a:latin typeface="Cambria" panose="02040503050406030204" pitchFamily="18" charset="0"/>
                <a:ea typeface="Cambria" panose="02040503050406030204" pitchFamily="18" charset="0"/>
              </a:rPr>
              <a:t>.....</a:t>
            </a:r>
            <a:r>
              <a:rPr lang="en-US" sz="3200" dirty="0">
                <a:solidFill>
                  <a:srgbClr val="000000"/>
                </a:solidFill>
                <a:latin typeface="Cambria" panose="02040503050406030204" pitchFamily="18" charset="0"/>
                <a:ea typeface="Cambria" panose="02040503050406030204" pitchFamily="18" charset="0"/>
              </a:rPr>
              <a:t>.</a:t>
            </a:r>
            <a:r>
              <a:rPr lang="vi-VN" sz="3200" dirty="0">
                <a:solidFill>
                  <a:srgbClr val="000000"/>
                </a:solidFill>
                <a:latin typeface="Cambria" panose="02040503050406030204" pitchFamily="18" charset="0"/>
                <a:ea typeface="Cambria" panose="02040503050406030204" pitchFamily="18" charset="0"/>
              </a:rPr>
              <a:t> Tuy không chiến đấu ở </a:t>
            </a:r>
            <a:r>
              <a:rPr lang="en-US" sz="3200" dirty="0">
                <a:solidFill>
                  <a:srgbClr val="000000"/>
                </a:solidFill>
                <a:latin typeface="Cambria" panose="02040503050406030204" pitchFamily="18" charset="0"/>
                <a:ea typeface="Cambria" panose="02040503050406030204" pitchFamily="18" charset="0"/>
              </a:rPr>
              <a:t>………</a:t>
            </a:r>
            <a:r>
              <a:rPr lang="vi-VN" sz="3200" dirty="0">
                <a:solidFill>
                  <a:srgbClr val="000000"/>
                </a:solidFill>
                <a:latin typeface="Cambria" panose="02040503050406030204" pitchFamily="18" charset="0"/>
                <a:ea typeface="Cambria" panose="02040503050406030204" pitchFamily="18" charset="0"/>
              </a:rPr>
              <a:t>........., nhưng nhiều khi đi liên lạc, anh cũng gặp những giây phút hết sức ....</a:t>
            </a:r>
            <a:r>
              <a:rPr lang="en-US" sz="3200" dirty="0">
                <a:solidFill>
                  <a:srgbClr val="000000"/>
                </a:solidFill>
                <a:latin typeface="Cambria" panose="02040503050406030204" pitchFamily="18" charset="0"/>
                <a:ea typeface="Cambria" panose="02040503050406030204" pitchFamily="18" charset="0"/>
              </a:rPr>
              <a:t>.......</a:t>
            </a:r>
            <a:r>
              <a:rPr lang="vi-VN" sz="3200" dirty="0">
                <a:solidFill>
                  <a:srgbClr val="000000"/>
                </a:solidFill>
                <a:latin typeface="Cambria" panose="02040503050406030204" pitchFamily="18" charset="0"/>
                <a:ea typeface="Cambria" panose="02040503050406030204" pitchFamily="18" charset="0"/>
              </a:rPr>
              <a:t>....</a:t>
            </a:r>
            <a:r>
              <a:rPr lang="en-US" sz="3200" dirty="0">
                <a:solidFill>
                  <a:srgbClr val="000000"/>
                </a:solidFill>
                <a:latin typeface="Cambria" panose="02040503050406030204" pitchFamily="18" charset="0"/>
                <a:ea typeface="Cambria" panose="02040503050406030204" pitchFamily="18" charset="0"/>
              </a:rPr>
              <a:t>.........</a:t>
            </a:r>
            <a:r>
              <a:rPr lang="vi-VN" sz="3200" dirty="0">
                <a:solidFill>
                  <a:srgbClr val="000000"/>
                </a:solidFill>
                <a:latin typeface="Cambria" panose="02040503050406030204" pitchFamily="18" charset="0"/>
                <a:ea typeface="Cambria" panose="02040503050406030204" pitchFamily="18" charset="0"/>
              </a:rPr>
              <a:t>.... Anh đã hi sinh, nhưng .........</a:t>
            </a:r>
            <a:r>
              <a:rPr lang="en-US" sz="3200" dirty="0">
                <a:solidFill>
                  <a:srgbClr val="000000"/>
                </a:solidFill>
                <a:latin typeface="Cambria" panose="02040503050406030204" pitchFamily="18" charset="0"/>
                <a:ea typeface="Cambria" panose="02040503050406030204" pitchFamily="18" charset="0"/>
              </a:rPr>
              <a:t>..................</a:t>
            </a:r>
            <a:r>
              <a:rPr lang="vi-VN" sz="3200" dirty="0">
                <a:solidFill>
                  <a:srgbClr val="000000"/>
                </a:solidFill>
                <a:latin typeface="Cambria" panose="02040503050406030204" pitchFamily="18" charset="0"/>
                <a:ea typeface="Cambria" panose="02040503050406030204" pitchFamily="18" charset="0"/>
              </a:rPr>
              <a:t>... sáng của anh vẫn còn mãi mãi.</a:t>
            </a:r>
          </a:p>
          <a:p>
            <a:pPr algn="just" defTabSz="1219170"/>
            <a:endParaRPr lang="vi-VN" sz="3200" dirty="0">
              <a:solidFill>
                <a:srgbClr val="000000"/>
              </a:solidFill>
              <a:latin typeface="Cambria" panose="02040503050406030204" pitchFamily="18" charset="0"/>
              <a:ea typeface="Cambria" panose="02040503050406030204" pitchFamily="18" charset="0"/>
            </a:endParaRPr>
          </a:p>
          <a:p>
            <a:pPr algn="just" defTabSz="1219170"/>
            <a:r>
              <a:rPr lang="vi-VN" sz="3200" b="1" i="1" dirty="0">
                <a:solidFill>
                  <a:srgbClr val="000000"/>
                </a:solidFill>
                <a:latin typeface="Cambria" panose="02040503050406030204" pitchFamily="18" charset="0"/>
                <a:ea typeface="Cambria" panose="02040503050406030204" pitchFamily="18" charset="0"/>
              </a:rPr>
              <a:t>(can đảm, người liên lạc, hiểm nghèo, tấm gương, mặt trận)</a:t>
            </a:r>
            <a:r>
              <a:rPr lang="en-US" sz="3200" b="1" i="1" dirty="0">
                <a:solidFill>
                  <a:srgbClr val="000000"/>
                </a:solidFill>
                <a:latin typeface="Cambria" panose="02040503050406030204" pitchFamily="18" charset="0"/>
                <a:ea typeface="Cambria" panose="02040503050406030204" pitchFamily="18" charset="0"/>
              </a:rPr>
              <a:t>.</a:t>
            </a:r>
            <a:endParaRPr lang="vi-VN" sz="3200" b="1" i="1" dirty="0">
              <a:solidFill>
                <a:srgbClr val="000000"/>
              </a:solidFill>
              <a:latin typeface="Cambria" panose="02040503050406030204" pitchFamily="18" charset="0"/>
              <a:ea typeface="Cambria" panose="02040503050406030204" pitchFamily="18" charset="0"/>
            </a:endParaRPr>
          </a:p>
        </p:txBody>
      </p:sp>
      <p:pic>
        <p:nvPicPr>
          <p:cNvPr id="1026" name="Picture 2" descr="Kim Äá»ng - SÃ¡ch Tranh (TÃ¡i Báº£n 2017) | Tik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750" b="95250" l="15000" r="69250">
                        <a14:backgroundMark x1="24333" y1="78833" x2="24333" y2="78833"/>
                        <a14:backgroundMark x1="20500" y1="92750" x2="26333" y2="82583"/>
                      </a14:backgroundRemoval>
                    </a14:imgEffect>
                  </a14:imgLayer>
                </a14:imgProps>
              </a:ext>
              <a:ext uri="{28A0092B-C50C-407E-A947-70E740481C1C}">
                <a14:useLocalDpi xmlns:a14="http://schemas.microsoft.com/office/drawing/2010/main" val="0"/>
              </a:ext>
            </a:extLst>
          </a:blip>
          <a:srcRect/>
          <a:stretch>
            <a:fillRect/>
          </a:stretch>
        </p:blipFill>
        <p:spPr bwMode="auto">
          <a:xfrm>
            <a:off x="-757626" y="1754679"/>
            <a:ext cx="5125433" cy="53345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051600" y="1926738"/>
            <a:ext cx="2748253" cy="584775"/>
          </a:xfrm>
          <a:prstGeom prst="rect">
            <a:avLst/>
          </a:prstGeom>
        </p:spPr>
        <p:txBody>
          <a:bodyPr wrap="none">
            <a:spAutoFit/>
          </a:bodyPr>
          <a:lstStyle/>
          <a:p>
            <a:pPr defTabSz="1219170"/>
            <a:r>
              <a:rPr lang="vi-VN" altLang="zh-CN" sz="3200" b="1" i="1" kern="800" dirty="0">
                <a:ln w="22225">
                  <a:noFill/>
                </a:ln>
                <a:solidFill>
                  <a:srgbClr val="ED7D31"/>
                </a:solidFill>
                <a:effectLst>
                  <a:glow rad="63500">
                    <a:srgbClr val="FFC000">
                      <a:satMod val="175000"/>
                      <a:alpha val="40000"/>
                    </a:srgbClr>
                  </a:glow>
                </a:effectLst>
                <a:latin typeface="Cambria" panose="02040503050406030204" pitchFamily="18" charset="0"/>
                <a:ea typeface="Cambria" panose="02040503050406030204" pitchFamily="18" charset="0"/>
                <a:cs typeface="+mn-ea"/>
                <a:sym typeface="+mn-lt"/>
              </a:rPr>
              <a:t>người liên lạc</a:t>
            </a:r>
            <a:endParaRPr lang="en-US" sz="3200" i="1" dirty="0">
              <a:solidFill>
                <a:srgbClr val="ED7D31"/>
              </a:solidFill>
              <a:effectLst>
                <a:glow rad="63500">
                  <a:srgbClr val="FFC000">
                    <a:satMod val="175000"/>
                    <a:alpha val="40000"/>
                  </a:srgbClr>
                </a:glow>
              </a:effectLst>
              <a:latin typeface="Cambria" panose="02040503050406030204" pitchFamily="18" charset="0"/>
              <a:ea typeface="Cambria" panose="02040503050406030204" pitchFamily="18" charset="0"/>
            </a:endParaRPr>
          </a:p>
        </p:txBody>
      </p:sp>
      <p:sp>
        <p:nvSpPr>
          <p:cNvPr id="14" name="Rectangle 13"/>
          <p:cNvSpPr/>
          <p:nvPr/>
        </p:nvSpPr>
        <p:spPr>
          <a:xfrm>
            <a:off x="3599723" y="2361609"/>
            <a:ext cx="1756828" cy="584775"/>
          </a:xfrm>
          <a:prstGeom prst="rect">
            <a:avLst/>
          </a:prstGeom>
        </p:spPr>
        <p:txBody>
          <a:bodyPr wrap="none">
            <a:spAutoFit/>
          </a:bodyPr>
          <a:lstStyle/>
          <a:p>
            <a:pPr defTabSz="1219170"/>
            <a:r>
              <a:rPr lang="vi-VN" altLang="zh-CN" sz="3200" b="1" i="1" kern="800">
                <a:ln w="22225">
                  <a:noFill/>
                </a:ln>
                <a:solidFill>
                  <a:srgbClr val="ED7D31"/>
                </a:solidFill>
                <a:effectLst>
                  <a:glow rad="63500">
                    <a:srgbClr val="FFC000">
                      <a:satMod val="175000"/>
                      <a:alpha val="40000"/>
                    </a:srgbClr>
                  </a:glow>
                </a:effectLst>
                <a:latin typeface="Cambria" panose="02040503050406030204" pitchFamily="18" charset="0"/>
                <a:ea typeface="Cambria" panose="02040503050406030204" pitchFamily="18" charset="0"/>
                <a:cs typeface="+mn-ea"/>
                <a:sym typeface="+mn-lt"/>
              </a:rPr>
              <a:t>can đảm</a:t>
            </a:r>
            <a:endParaRPr lang="en-US" sz="3200" i="1" dirty="0">
              <a:solidFill>
                <a:srgbClr val="ED7D31"/>
              </a:solidFill>
              <a:effectLst>
                <a:glow rad="63500">
                  <a:srgbClr val="FFC000">
                    <a:satMod val="175000"/>
                    <a:alpha val="40000"/>
                  </a:srgbClr>
                </a:glow>
              </a:effectLst>
              <a:latin typeface="Cambria" panose="02040503050406030204" pitchFamily="18" charset="0"/>
              <a:ea typeface="Cambria" panose="02040503050406030204" pitchFamily="18" charset="0"/>
            </a:endParaRPr>
          </a:p>
        </p:txBody>
      </p:sp>
      <p:sp>
        <p:nvSpPr>
          <p:cNvPr id="15" name="Rectangle 14"/>
          <p:cNvSpPr/>
          <p:nvPr/>
        </p:nvSpPr>
        <p:spPr>
          <a:xfrm>
            <a:off x="9840416" y="2372883"/>
            <a:ext cx="1820498" cy="584775"/>
          </a:xfrm>
          <a:prstGeom prst="rect">
            <a:avLst/>
          </a:prstGeom>
        </p:spPr>
        <p:txBody>
          <a:bodyPr wrap="none">
            <a:spAutoFit/>
          </a:bodyPr>
          <a:lstStyle/>
          <a:p>
            <a:pPr defTabSz="1219170"/>
            <a:r>
              <a:rPr lang="vi-VN" altLang="zh-CN" sz="3200" b="1" i="1" kern="800" dirty="0">
                <a:ln w="22225">
                  <a:noFill/>
                </a:ln>
                <a:solidFill>
                  <a:srgbClr val="ED7D31"/>
                </a:solidFill>
                <a:effectLst>
                  <a:glow rad="63500">
                    <a:srgbClr val="FFC000">
                      <a:satMod val="175000"/>
                      <a:alpha val="40000"/>
                    </a:srgbClr>
                  </a:glow>
                </a:effectLst>
                <a:latin typeface="Cambria" panose="02040503050406030204" pitchFamily="18" charset="0"/>
                <a:ea typeface="Cambria" panose="02040503050406030204" pitchFamily="18" charset="0"/>
                <a:cs typeface="+mn-ea"/>
                <a:sym typeface="+mn-lt"/>
              </a:rPr>
              <a:t>mặt trận</a:t>
            </a:r>
            <a:endParaRPr lang="en-US" sz="3200" i="1" dirty="0">
              <a:solidFill>
                <a:srgbClr val="ED7D31"/>
              </a:solidFill>
              <a:effectLst>
                <a:glow rad="63500">
                  <a:srgbClr val="FFC000">
                    <a:satMod val="175000"/>
                    <a:alpha val="40000"/>
                  </a:srgbClr>
                </a:glow>
              </a:effectLst>
              <a:latin typeface="Cambria" panose="02040503050406030204" pitchFamily="18" charset="0"/>
              <a:ea typeface="Cambria" panose="02040503050406030204" pitchFamily="18" charset="0"/>
            </a:endParaRPr>
          </a:p>
        </p:txBody>
      </p:sp>
      <p:sp>
        <p:nvSpPr>
          <p:cNvPr id="16" name="Rectangle 15"/>
          <p:cNvSpPr/>
          <p:nvPr/>
        </p:nvSpPr>
        <p:spPr>
          <a:xfrm>
            <a:off x="6404436" y="3332990"/>
            <a:ext cx="2332690" cy="584775"/>
          </a:xfrm>
          <a:prstGeom prst="rect">
            <a:avLst/>
          </a:prstGeom>
        </p:spPr>
        <p:txBody>
          <a:bodyPr wrap="none">
            <a:spAutoFit/>
          </a:bodyPr>
          <a:lstStyle/>
          <a:p>
            <a:pPr defTabSz="1219170"/>
            <a:r>
              <a:rPr lang="vi-VN" altLang="zh-CN" sz="3200" b="1" i="1" kern="800" dirty="0">
                <a:ln w="22225">
                  <a:noFill/>
                </a:ln>
                <a:solidFill>
                  <a:srgbClr val="ED7D31"/>
                </a:solidFill>
                <a:effectLst>
                  <a:glow rad="63500">
                    <a:srgbClr val="FFC000">
                      <a:satMod val="175000"/>
                      <a:alpha val="40000"/>
                    </a:srgbClr>
                  </a:glow>
                </a:effectLst>
                <a:latin typeface="Cambria" panose="02040503050406030204" pitchFamily="18" charset="0"/>
                <a:ea typeface="Cambria" panose="02040503050406030204" pitchFamily="18" charset="0"/>
                <a:cs typeface="+mn-ea"/>
                <a:sym typeface="+mn-lt"/>
              </a:rPr>
              <a:t>hiểm nghèo</a:t>
            </a:r>
            <a:endParaRPr lang="en-US" sz="3200" i="1" dirty="0">
              <a:solidFill>
                <a:srgbClr val="ED7D31"/>
              </a:solidFill>
              <a:effectLst>
                <a:glow rad="63500">
                  <a:srgbClr val="FFC000">
                    <a:satMod val="175000"/>
                    <a:alpha val="40000"/>
                  </a:srgbClr>
                </a:glow>
              </a:effectLst>
              <a:latin typeface="Cambria" panose="02040503050406030204" pitchFamily="18" charset="0"/>
              <a:ea typeface="Cambria" panose="02040503050406030204" pitchFamily="18" charset="0"/>
            </a:endParaRPr>
          </a:p>
        </p:txBody>
      </p:sp>
      <p:sp>
        <p:nvSpPr>
          <p:cNvPr id="17" name="Rectangle 16"/>
          <p:cNvSpPr/>
          <p:nvPr/>
        </p:nvSpPr>
        <p:spPr>
          <a:xfrm>
            <a:off x="4317594" y="3821521"/>
            <a:ext cx="2270943" cy="584775"/>
          </a:xfrm>
          <a:prstGeom prst="rect">
            <a:avLst/>
          </a:prstGeom>
        </p:spPr>
        <p:txBody>
          <a:bodyPr wrap="none">
            <a:spAutoFit/>
          </a:bodyPr>
          <a:lstStyle/>
          <a:p>
            <a:pPr defTabSz="1219170"/>
            <a:r>
              <a:rPr lang="vi-VN" altLang="zh-CN" sz="3200" b="1" i="1" kern="800" dirty="0">
                <a:ln w="22225">
                  <a:noFill/>
                </a:ln>
                <a:solidFill>
                  <a:srgbClr val="ED7D31"/>
                </a:solidFill>
                <a:effectLst>
                  <a:glow rad="63500">
                    <a:srgbClr val="FFC000">
                      <a:satMod val="175000"/>
                      <a:alpha val="40000"/>
                    </a:srgbClr>
                  </a:glow>
                </a:effectLst>
                <a:latin typeface="Cambria" panose="02040503050406030204" pitchFamily="18" charset="0"/>
                <a:ea typeface="Cambria" panose="02040503050406030204" pitchFamily="18" charset="0"/>
                <a:cs typeface="+mn-ea"/>
                <a:sym typeface="+mn-lt"/>
              </a:rPr>
              <a:t>tấm gương</a:t>
            </a:r>
            <a:endParaRPr lang="en-US" sz="3200" i="1" dirty="0">
              <a:solidFill>
                <a:srgbClr val="ED7D31"/>
              </a:solidFill>
              <a:effectLst>
                <a:glow rad="63500">
                  <a:srgbClr val="FFC000">
                    <a:satMod val="175000"/>
                    <a:alpha val="40000"/>
                  </a:srgbClr>
                </a:glo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09903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up)">
                                      <p:cBhvr>
                                        <p:cTn id="13" dur="5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3">
            <a:extLst>
              <a:ext uri="{28A0092B-C50C-407E-A947-70E740481C1C}">
                <a14:useLocalDpi xmlns:a14="http://schemas.microsoft.com/office/drawing/2010/main" val="0"/>
              </a:ext>
            </a:extLst>
          </a:blip>
          <a:srcRect l="3629" r="27152"/>
          <a:stretch/>
        </p:blipFill>
        <p:spPr>
          <a:xfrm>
            <a:off x="1317815" y="308856"/>
            <a:ext cx="9556375" cy="5963357"/>
          </a:xfrm>
          <a:prstGeom prst="rect">
            <a:avLst/>
          </a:prstGeom>
        </p:spPr>
      </p:pic>
      <p:sp>
        <p:nvSpPr>
          <p:cNvPr id="2" name="文本框 1">
            <a:extLst>
              <a:ext uri="{FF2B5EF4-FFF2-40B4-BE49-F238E27FC236}">
                <a16:creationId xmlns:a16="http://schemas.microsoft.com/office/drawing/2014/main" id="{7B02BB6F-D222-45E7-91E6-626FABA3D513}"/>
              </a:ext>
            </a:extLst>
          </p:cNvPr>
          <p:cNvSpPr txBox="1"/>
          <p:nvPr/>
        </p:nvSpPr>
        <p:spPr>
          <a:xfrm>
            <a:off x="3855886" y="2142486"/>
            <a:ext cx="4480231" cy="2657136"/>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914354">
              <a:lnSpc>
                <a:spcPts val="10000"/>
              </a:lnSpc>
            </a:pPr>
            <a:r>
              <a:rPr lang="en-US" altLang="zh-CN" sz="10666" dirty="0" err="1">
                <a:ln w="25400">
                  <a:noFill/>
                </a:ln>
                <a:solidFill>
                  <a:srgbClr val="DB4453"/>
                </a:solidFill>
                <a:latin typeface="UTM Chickenhawk" panose="02040603050506020204" pitchFamily="18" charset="0"/>
                <a:ea typeface="方正少儿简体" panose="03000509000000000000" pitchFamily="65" charset="-122"/>
                <a:cs typeface="+mn-ea"/>
                <a:sym typeface="+mn-lt"/>
              </a:rPr>
              <a:t>Vận</a:t>
            </a:r>
            <a:r>
              <a:rPr lang="en-US" altLang="zh-CN" sz="10666" dirty="0">
                <a:ln w="25400">
                  <a:noFill/>
                </a:ln>
                <a:solidFill>
                  <a:srgbClr val="DB4453"/>
                </a:solidFill>
                <a:latin typeface="UTM Chickenhawk" panose="02040603050506020204" pitchFamily="18" charset="0"/>
                <a:ea typeface="方正少儿简体" panose="03000509000000000000" pitchFamily="65" charset="-122"/>
                <a:cs typeface="+mn-ea"/>
                <a:sym typeface="+mn-lt"/>
              </a:rPr>
              <a:t> </a:t>
            </a:r>
            <a:r>
              <a:rPr lang="en-US" altLang="zh-CN" sz="10666" dirty="0" err="1">
                <a:ln w="25400">
                  <a:noFill/>
                </a:ln>
                <a:solidFill>
                  <a:srgbClr val="DB4453"/>
                </a:solidFill>
                <a:latin typeface="UTM Chickenhawk" panose="02040603050506020204" pitchFamily="18" charset="0"/>
                <a:ea typeface="方正少儿简体" panose="03000509000000000000" pitchFamily="65" charset="-122"/>
                <a:cs typeface="+mn-ea"/>
                <a:sym typeface="+mn-lt"/>
              </a:rPr>
              <a:t>dụng</a:t>
            </a:r>
            <a:endParaRPr lang="zh-CN" altLang="en-US" sz="10666" dirty="0">
              <a:ln w="25400">
                <a:noFill/>
              </a:ln>
              <a:solidFill>
                <a:srgbClr val="DB4453"/>
              </a:solidFill>
              <a:latin typeface="UTM Chickenhawk" panose="02040603050506020204" pitchFamily="18" charset="0"/>
              <a:ea typeface="方正少儿简体" panose="03000509000000000000" pitchFamily="65" charset="-122"/>
              <a:cs typeface="+mn-ea"/>
              <a:sym typeface="+mn-lt"/>
            </a:endParaRPr>
          </a:p>
        </p:txBody>
      </p:sp>
      <p:pic>
        <p:nvPicPr>
          <p:cNvPr id="24" name="图片 23">
            <a:extLst>
              <a:ext uri="{FF2B5EF4-FFF2-40B4-BE49-F238E27FC236}">
                <a16:creationId xmlns:a16="http://schemas.microsoft.com/office/drawing/2014/main" id="{278D0BC4-8601-4A6D-89D8-B1B8337E857C}"/>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3071813" y="4471990"/>
            <a:ext cx="8859499" cy="2386012"/>
          </a:xfrm>
          <a:prstGeom prst="rect">
            <a:avLst/>
          </a:prstGeom>
        </p:spPr>
      </p:pic>
      <p:pic>
        <p:nvPicPr>
          <p:cNvPr id="25" name="图片 24">
            <a:extLst>
              <a:ext uri="{FF2B5EF4-FFF2-40B4-BE49-F238E27FC236}">
                <a16:creationId xmlns:a16="http://schemas.microsoft.com/office/drawing/2014/main" id="{0BDCCEE5-2CE1-4187-BDA5-0E35C971B0A1}"/>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1" y="3901778"/>
            <a:ext cx="3286127" cy="2956225"/>
          </a:xfrm>
          <a:prstGeom prst="rect">
            <a:avLst/>
          </a:prstGeom>
        </p:spPr>
      </p:pic>
    </p:spTree>
    <p:extLst>
      <p:ext uri="{BB962C8B-B14F-4D97-AF65-F5344CB8AC3E}">
        <p14:creationId xmlns:p14="http://schemas.microsoft.com/office/powerpoint/2010/main" val="1511925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8155B1A-2CAF-4324-A52B-19E9F4472885}"/>
              </a:ext>
            </a:extLst>
          </p:cNvPr>
          <p:cNvPicPr>
            <a:picLocks noChangeAspect="1"/>
          </p:cNvPicPr>
          <p:nvPr/>
        </p:nvPicPr>
        <p:blipFill rotWithShape="1">
          <a:blip r:embed="rId3">
            <a:extLst>
              <a:ext uri="{28A0092B-C50C-407E-A947-70E740481C1C}">
                <a14:useLocalDpi xmlns:a14="http://schemas.microsoft.com/office/drawing/2010/main" val="0"/>
              </a:ext>
            </a:extLst>
          </a:blip>
          <a:srcRect l="57304" r="-6012" b="54200"/>
          <a:stretch/>
        </p:blipFill>
        <p:spPr>
          <a:xfrm>
            <a:off x="143339" y="-169030"/>
            <a:ext cx="10273141" cy="5518244"/>
          </a:xfrm>
          <a:prstGeom prst="rect">
            <a:avLst/>
          </a:prstGeom>
        </p:spPr>
      </p:pic>
      <p:pic>
        <p:nvPicPr>
          <p:cNvPr id="4" name="图片 3">
            <a:extLst>
              <a:ext uri="{FF2B5EF4-FFF2-40B4-BE49-F238E27FC236}">
                <a16:creationId xmlns:a16="http://schemas.microsoft.com/office/drawing/2014/main" id="{5BFCA3BB-D64C-447B-9DED-C53C5E01F9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818132" y="3610857"/>
            <a:ext cx="6288021" cy="3346415"/>
          </a:xfrm>
          <a:prstGeom prst="rect">
            <a:avLst/>
          </a:prstGeom>
        </p:spPr>
      </p:pic>
      <p:sp>
        <p:nvSpPr>
          <p:cNvPr id="8" name="矩形 8">
            <a:extLst>
              <a:ext uri="{FF2B5EF4-FFF2-40B4-BE49-F238E27FC236}">
                <a16:creationId xmlns:a16="http://schemas.microsoft.com/office/drawing/2014/main" id="{143D14FC-7E66-4A2B-87F4-E9546638A666}"/>
              </a:ext>
            </a:extLst>
          </p:cNvPr>
          <p:cNvSpPr/>
          <p:nvPr/>
        </p:nvSpPr>
        <p:spPr>
          <a:xfrm>
            <a:off x="1871531" y="740702"/>
            <a:ext cx="6624736" cy="3375024"/>
          </a:xfrm>
          <a:prstGeom prst="rect">
            <a:avLst/>
          </a:prstGeom>
          <a:noFill/>
        </p:spPr>
        <p:txBody>
          <a:bodyPr wrap="square" lIns="91439" tIns="45719" rIns="91439" bIns="45719" rtlCol="0">
            <a:spAutoFit/>
          </a:bodyPr>
          <a:lstStyle/>
          <a:p>
            <a:pPr algn="just" defTabSz="914354"/>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Em</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hãy</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giới</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thiệu</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cho</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các</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bạn</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một</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tấm</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gương</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dũng</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cảm</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mà</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em</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ngưỡng</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53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mộ</a:t>
            </a:r>
            <a:r>
              <a:rPr lang="en-US"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a:t>
            </a:r>
            <a:endParaRPr lang="vi-VN" altLang="zh-CN" sz="53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1557961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2497392-F581-43E5-8BBF-5BB63BCB3850}"/>
              </a:ext>
            </a:extLst>
          </p:cNvPr>
          <p:cNvPicPr>
            <a:picLocks noChangeAspect="1"/>
          </p:cNvPicPr>
          <p:nvPr/>
        </p:nvPicPr>
        <p:blipFill rotWithShape="1">
          <a:blip r:embed="rId3">
            <a:extLst>
              <a:ext uri="{28A0092B-C50C-407E-A947-70E740481C1C}">
                <a14:useLocalDpi xmlns:a14="http://schemas.microsoft.com/office/drawing/2010/main" val="0"/>
              </a:ext>
            </a:extLst>
          </a:blip>
          <a:srcRect l="17601" t="61811" r="22876" b="725"/>
          <a:stretch/>
        </p:blipFill>
        <p:spPr>
          <a:xfrm>
            <a:off x="3120819" y="4490329"/>
            <a:ext cx="8859499" cy="2386012"/>
          </a:xfrm>
          <a:prstGeom prst="rect">
            <a:avLst/>
          </a:prstGeom>
        </p:spPr>
      </p:pic>
      <p:pic>
        <p:nvPicPr>
          <p:cNvPr id="3" name="图片 2">
            <a:extLst>
              <a:ext uri="{FF2B5EF4-FFF2-40B4-BE49-F238E27FC236}">
                <a16:creationId xmlns:a16="http://schemas.microsoft.com/office/drawing/2014/main" id="{85FFDF4C-53F5-4CCB-905F-A5787B57B634}"/>
              </a:ext>
            </a:extLst>
          </p:cNvPr>
          <p:cNvPicPr>
            <a:picLocks noChangeAspect="1"/>
          </p:cNvPicPr>
          <p:nvPr/>
        </p:nvPicPr>
        <p:blipFill rotWithShape="1">
          <a:blip r:embed="rId4">
            <a:extLst>
              <a:ext uri="{28A0092B-C50C-407E-A947-70E740481C1C}">
                <a14:useLocalDpi xmlns:a14="http://schemas.microsoft.com/office/drawing/2010/main" val="0"/>
              </a:ext>
            </a:extLst>
          </a:blip>
          <a:srcRect l="4305" t="5109" r="29408" b="32774"/>
          <a:stretch/>
        </p:blipFill>
        <p:spPr>
          <a:xfrm>
            <a:off x="378724" y="260649"/>
            <a:ext cx="12146163" cy="4916305"/>
          </a:xfrm>
          <a:prstGeom prst="rect">
            <a:avLst/>
          </a:prstGeom>
        </p:spPr>
      </p:pic>
      <p:sp>
        <p:nvSpPr>
          <p:cNvPr id="14" name="文本框 13">
            <a:extLst>
              <a:ext uri="{FF2B5EF4-FFF2-40B4-BE49-F238E27FC236}">
                <a16:creationId xmlns:a16="http://schemas.microsoft.com/office/drawing/2014/main" id="{A9FB60AA-B70A-4C9A-BE3D-8B41E0B72A2F}"/>
              </a:ext>
            </a:extLst>
          </p:cNvPr>
          <p:cNvSpPr txBox="1"/>
          <p:nvPr/>
        </p:nvSpPr>
        <p:spPr>
          <a:xfrm>
            <a:off x="2447595" y="1604939"/>
            <a:ext cx="8341717" cy="2078452"/>
          </a:xfrm>
          <a:prstGeom prst="rect">
            <a:avLst/>
          </a:prstGeom>
          <a:noFill/>
        </p:spPr>
        <p:txBody>
          <a:bodyPr wrap="square" lIns="91439" tIns="45719" rIns="91439" bIns="45719" rtlCol="0">
            <a:spAutoFit/>
          </a:bodyPr>
          <a:lstStyle/>
          <a:p>
            <a:pPr defTabSz="914354">
              <a:lnSpc>
                <a:spcPct val="110000"/>
              </a:lnSpc>
            </a:pPr>
            <a:r>
              <a:rPr lang="en-US" altLang="zh-CN" sz="11733" b="1" kern="800" dirty="0" err="1">
                <a:ln w="28575">
                  <a:solidFill>
                    <a:prstClr val="black">
                      <a:lumMod val="65000"/>
                      <a:lumOff val="35000"/>
                    </a:prstClr>
                  </a:solidFill>
                </a:ln>
                <a:solidFill>
                  <a:srgbClr val="FF0000"/>
                </a:solidFill>
                <a:latin typeface="UTM A&amp;S Signwriter" panose="02040603050506020204" pitchFamily="18" charset="0"/>
                <a:ea typeface="方正少儿简体" panose="03000509000000000000" pitchFamily="65" charset="-122"/>
                <a:cs typeface="+mn-ea"/>
                <a:sym typeface="+mn-lt"/>
              </a:rPr>
              <a:t>Chúc</a:t>
            </a:r>
            <a:r>
              <a:rPr lang="en-US" altLang="zh-CN" sz="11733" b="1" kern="800" dirty="0">
                <a:ln w="28575">
                  <a:solidFill>
                    <a:prstClr val="black">
                      <a:lumMod val="65000"/>
                      <a:lumOff val="35000"/>
                    </a:prstClr>
                  </a:solidFill>
                </a:ln>
                <a:solidFill>
                  <a:srgbClr val="FF0000"/>
                </a:solidFill>
                <a:latin typeface="UTM A&amp;S Signwriter" panose="02040603050506020204" pitchFamily="18" charset="0"/>
                <a:ea typeface="方正少儿简体" panose="03000509000000000000" pitchFamily="65" charset="-122"/>
                <a:cs typeface="+mn-ea"/>
                <a:sym typeface="+mn-lt"/>
              </a:rPr>
              <a:t> </a:t>
            </a:r>
            <a:r>
              <a:rPr lang="en-US" altLang="zh-CN" sz="11733" b="1" kern="800" dirty="0" err="1">
                <a:ln w="28575">
                  <a:solidFill>
                    <a:prstClr val="black">
                      <a:lumMod val="65000"/>
                      <a:lumOff val="35000"/>
                    </a:prstClr>
                  </a:solidFill>
                </a:ln>
                <a:solidFill>
                  <a:srgbClr val="FF0000"/>
                </a:solidFill>
                <a:latin typeface="UTM A&amp;S Signwriter" panose="02040603050506020204" pitchFamily="18" charset="0"/>
                <a:ea typeface="方正少儿简体" panose="03000509000000000000" pitchFamily="65" charset="-122"/>
                <a:cs typeface="+mn-ea"/>
                <a:sym typeface="+mn-lt"/>
              </a:rPr>
              <a:t>các</a:t>
            </a:r>
            <a:r>
              <a:rPr lang="en-US" altLang="zh-CN" sz="11733" b="1" kern="800" dirty="0">
                <a:ln w="28575">
                  <a:solidFill>
                    <a:prstClr val="black">
                      <a:lumMod val="65000"/>
                      <a:lumOff val="35000"/>
                    </a:prstClr>
                  </a:solidFill>
                </a:ln>
                <a:solidFill>
                  <a:srgbClr val="FF0000"/>
                </a:solidFill>
                <a:latin typeface="UTM A&amp;S Signwriter" panose="02040603050506020204" pitchFamily="18" charset="0"/>
                <a:ea typeface="方正少儿简体" panose="03000509000000000000" pitchFamily="65" charset="-122"/>
                <a:cs typeface="+mn-ea"/>
                <a:sym typeface="+mn-lt"/>
              </a:rPr>
              <a:t> </a:t>
            </a:r>
            <a:r>
              <a:rPr lang="en-US" altLang="zh-CN" sz="11733" b="1" kern="800" dirty="0" err="1">
                <a:ln w="28575">
                  <a:solidFill>
                    <a:prstClr val="black">
                      <a:lumMod val="65000"/>
                      <a:lumOff val="35000"/>
                    </a:prstClr>
                  </a:solidFill>
                </a:ln>
                <a:solidFill>
                  <a:srgbClr val="FF0000"/>
                </a:solidFill>
                <a:latin typeface="UTM A&amp;S Signwriter" panose="02040603050506020204" pitchFamily="18" charset="0"/>
                <a:ea typeface="方正少儿简体" panose="03000509000000000000" pitchFamily="65" charset="-122"/>
                <a:cs typeface="+mn-ea"/>
                <a:sym typeface="+mn-lt"/>
              </a:rPr>
              <a:t>em</a:t>
            </a:r>
            <a:r>
              <a:rPr lang="en-US" altLang="zh-CN" sz="11733" b="1" kern="800" dirty="0">
                <a:ln w="28575">
                  <a:solidFill>
                    <a:prstClr val="black">
                      <a:lumMod val="65000"/>
                      <a:lumOff val="35000"/>
                    </a:prstClr>
                  </a:solidFill>
                </a:ln>
                <a:solidFill>
                  <a:srgbClr val="FF0000"/>
                </a:solidFill>
                <a:latin typeface="UTM A&amp;S Signwriter" panose="02040603050506020204" pitchFamily="18" charset="0"/>
                <a:ea typeface="方正少儿简体" panose="03000509000000000000" pitchFamily="65" charset="-122"/>
                <a:cs typeface="+mn-ea"/>
                <a:sym typeface="+mn-lt"/>
              </a:rPr>
              <a:t> </a:t>
            </a:r>
            <a:r>
              <a:rPr lang="en-US" altLang="zh-CN" sz="11733" b="1" kern="800" dirty="0" err="1">
                <a:ln w="28575">
                  <a:solidFill>
                    <a:prstClr val="black">
                      <a:lumMod val="65000"/>
                      <a:lumOff val="35000"/>
                    </a:prstClr>
                  </a:solidFill>
                </a:ln>
                <a:solidFill>
                  <a:srgbClr val="FF0000"/>
                </a:solidFill>
                <a:latin typeface="UTM A&amp;S Signwriter" panose="02040603050506020204" pitchFamily="18" charset="0"/>
                <a:ea typeface="方正少儿简体" panose="03000509000000000000" pitchFamily="65" charset="-122"/>
                <a:cs typeface="+mn-ea"/>
                <a:sym typeface="+mn-lt"/>
              </a:rPr>
              <a:t>học</a:t>
            </a:r>
            <a:r>
              <a:rPr lang="en-US" altLang="zh-CN" sz="11733" b="1" kern="800" dirty="0">
                <a:ln w="28575">
                  <a:solidFill>
                    <a:prstClr val="black">
                      <a:lumMod val="65000"/>
                      <a:lumOff val="35000"/>
                    </a:prstClr>
                  </a:solidFill>
                </a:ln>
                <a:solidFill>
                  <a:srgbClr val="FF0000"/>
                </a:solidFill>
                <a:latin typeface="UTM A&amp;S Signwriter" panose="02040603050506020204" pitchFamily="18" charset="0"/>
                <a:ea typeface="方正少儿简体" panose="03000509000000000000" pitchFamily="65" charset="-122"/>
                <a:cs typeface="+mn-ea"/>
                <a:sym typeface="+mn-lt"/>
              </a:rPr>
              <a:t> </a:t>
            </a:r>
            <a:r>
              <a:rPr lang="en-US" altLang="zh-CN" sz="11733" b="1" kern="800" dirty="0" err="1">
                <a:ln w="28575">
                  <a:solidFill>
                    <a:prstClr val="black">
                      <a:lumMod val="65000"/>
                      <a:lumOff val="35000"/>
                    </a:prstClr>
                  </a:solidFill>
                </a:ln>
                <a:solidFill>
                  <a:srgbClr val="FF0000"/>
                </a:solidFill>
                <a:latin typeface="UTM A&amp;S Signwriter" panose="02040603050506020204" pitchFamily="18" charset="0"/>
                <a:ea typeface="方正少儿简体" panose="03000509000000000000" pitchFamily="65" charset="-122"/>
                <a:cs typeface="+mn-ea"/>
                <a:sym typeface="+mn-lt"/>
              </a:rPr>
              <a:t>tốt</a:t>
            </a:r>
            <a:endParaRPr lang="zh-CN" altLang="en-US" sz="11733" b="1" kern="800" dirty="0">
              <a:ln w="28575">
                <a:solidFill>
                  <a:prstClr val="black">
                    <a:lumMod val="65000"/>
                    <a:lumOff val="35000"/>
                  </a:prstClr>
                </a:solidFill>
              </a:ln>
              <a:solidFill>
                <a:srgbClr val="FF0000"/>
              </a:solidFill>
              <a:latin typeface="UTM A&amp;S Signwriter" panose="02040603050506020204" pitchFamily="18" charset="0"/>
              <a:ea typeface="方正少儿简体" panose="03000509000000000000" pitchFamily="65" charset="-122"/>
              <a:cs typeface="+mn-ea"/>
              <a:sym typeface="+mn-lt"/>
            </a:endParaRPr>
          </a:p>
        </p:txBody>
      </p:sp>
      <p:pic>
        <p:nvPicPr>
          <p:cNvPr id="6" name="图片 5">
            <a:extLst>
              <a:ext uri="{FF2B5EF4-FFF2-40B4-BE49-F238E27FC236}">
                <a16:creationId xmlns:a16="http://schemas.microsoft.com/office/drawing/2014/main" id="{BE1C3AD0-F8C1-470E-A708-3443304DC779}"/>
              </a:ext>
            </a:extLst>
          </p:cNvPr>
          <p:cNvPicPr>
            <a:picLocks noChangeAspect="1"/>
          </p:cNvPicPr>
          <p:nvPr/>
        </p:nvPicPr>
        <p:blipFill rotWithShape="1">
          <a:blip r:embed="rId5">
            <a:extLst>
              <a:ext uri="{28A0092B-C50C-407E-A947-70E740481C1C}">
                <a14:useLocalDpi xmlns:a14="http://schemas.microsoft.com/office/drawing/2010/main" val="0"/>
              </a:ext>
            </a:extLst>
          </a:blip>
          <a:srcRect l="13324" t="19724" r="37750" b="50000"/>
          <a:stretch/>
        </p:blipFill>
        <p:spPr>
          <a:xfrm rot="21317891">
            <a:off x="2947649" y="3433691"/>
            <a:ext cx="6918592" cy="2356180"/>
          </a:xfrm>
          <a:prstGeom prst="rect">
            <a:avLst/>
          </a:prstGeom>
        </p:spPr>
      </p:pic>
      <p:pic>
        <p:nvPicPr>
          <p:cNvPr id="10" name="图片 9">
            <a:extLst>
              <a:ext uri="{FF2B5EF4-FFF2-40B4-BE49-F238E27FC236}">
                <a16:creationId xmlns:a16="http://schemas.microsoft.com/office/drawing/2014/main" id="{1D73C2A3-D074-4E7C-9965-5A5DB75DD18B}"/>
              </a:ext>
            </a:extLst>
          </p:cNvPr>
          <p:cNvPicPr>
            <a:picLocks noChangeAspect="1"/>
          </p:cNvPicPr>
          <p:nvPr/>
        </p:nvPicPr>
        <p:blipFill rotWithShape="1">
          <a:blip r:embed="rId6">
            <a:extLst>
              <a:ext uri="{28A0092B-C50C-407E-A947-70E740481C1C}">
                <a14:useLocalDpi xmlns:a14="http://schemas.microsoft.com/office/drawing/2010/main" val="0"/>
              </a:ext>
            </a:extLst>
          </a:blip>
          <a:srcRect t="55220" r="78499"/>
          <a:stretch/>
        </p:blipFill>
        <p:spPr>
          <a:xfrm>
            <a:off x="-94554" y="3920116"/>
            <a:ext cx="3286127" cy="2956225"/>
          </a:xfrm>
          <a:prstGeom prst="rect">
            <a:avLst/>
          </a:prstGeom>
        </p:spPr>
      </p:pic>
    </p:spTree>
    <p:extLst>
      <p:ext uri="{BB962C8B-B14F-4D97-AF65-F5344CB8AC3E}">
        <p14:creationId xmlns:p14="http://schemas.microsoft.com/office/powerpoint/2010/main" val="348323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6" presetClass="entr" presetSubtype="0" fill="hold" grpId="0" nodeType="afterEffect">
                                  <p:stCondLst>
                                    <p:cond delay="250"/>
                                  </p:stCondLst>
                                  <p:iterate type="lt">
                                    <p:tmPct val="12000"/>
                                  </p:iterate>
                                  <p:childTnLst>
                                    <p:set>
                                      <p:cBhvr>
                                        <p:cTn id="12" dur="1" fill="hold">
                                          <p:stCondLst>
                                            <p:cond delay="0"/>
                                          </p:stCondLst>
                                        </p:cTn>
                                        <p:tgtEl>
                                          <p:spTgt spid="14"/>
                                        </p:tgtEl>
                                        <p:attrNameLst>
                                          <p:attrName>style.visibility</p:attrName>
                                        </p:attrNameLst>
                                      </p:cBhvr>
                                      <p:to>
                                        <p:strVal val="visible"/>
                                      </p:to>
                                    </p:set>
                                    <p:anim by="(-#ppt_w*2)" calcmode="lin" valueType="num">
                                      <p:cBhvr rctx="PPT">
                                        <p:cTn id="13" dur="500" autoRev="1" fill="hold">
                                          <p:stCondLst>
                                            <p:cond delay="0"/>
                                          </p:stCondLst>
                                        </p:cTn>
                                        <p:tgtEl>
                                          <p:spTgt spid="14"/>
                                        </p:tgtEl>
                                        <p:attrNameLst>
                                          <p:attrName>ppt_w</p:attrName>
                                        </p:attrNameLst>
                                      </p:cBhvr>
                                    </p:anim>
                                    <p:anim by="(#ppt_w*0.50)" calcmode="lin" valueType="num">
                                      <p:cBhvr>
                                        <p:cTn id="14" dur="500" decel="50000" autoRev="1" fill="hold">
                                          <p:stCondLst>
                                            <p:cond delay="0"/>
                                          </p:stCondLst>
                                        </p:cTn>
                                        <p:tgtEl>
                                          <p:spTgt spid="14"/>
                                        </p:tgtEl>
                                        <p:attrNameLst>
                                          <p:attrName>ppt_x</p:attrName>
                                        </p:attrNameLst>
                                      </p:cBhvr>
                                    </p:anim>
                                    <p:anim from="(-#ppt_h/2)" to="(#ppt_y)" calcmode="lin" valueType="num">
                                      <p:cBhvr>
                                        <p:cTn id="15" dur="1000" fill="hold">
                                          <p:stCondLst>
                                            <p:cond delay="0"/>
                                          </p:stCondLst>
                                        </p:cTn>
                                        <p:tgtEl>
                                          <p:spTgt spid="14"/>
                                        </p:tgtEl>
                                        <p:attrNameLst>
                                          <p:attrName>ppt_y</p:attrName>
                                        </p:attrNameLst>
                                      </p:cBhvr>
                                    </p:anim>
                                    <p:animRot by="21600000">
                                      <p:cBhvr>
                                        <p:cTn id="16" dur="1000" fill="hold">
                                          <p:stCondLst>
                                            <p:cond delay="0"/>
                                          </p:stCondLst>
                                        </p:cTn>
                                        <p:tgtEl>
                                          <p:spTgt spid="1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extLst>
    <p:ext uri="{E180D4A7-C9FB-4DFB-919C-405C955672EB}">
      <p14:showEvtLst xmlns:p14="http://schemas.microsoft.com/office/powerpoint/2010/main">
        <p14:playEvt time="0"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3">
            <a:extLst>
              <a:ext uri="{28A0092B-C50C-407E-A947-70E740481C1C}">
                <a14:useLocalDpi xmlns:a14="http://schemas.microsoft.com/office/drawing/2010/main" val="0"/>
              </a:ext>
            </a:extLst>
          </a:blip>
          <a:srcRect l="3629" r="27152"/>
          <a:stretch/>
        </p:blipFill>
        <p:spPr>
          <a:xfrm>
            <a:off x="1317815" y="308856"/>
            <a:ext cx="9556375" cy="5963357"/>
          </a:xfrm>
          <a:prstGeom prst="rect">
            <a:avLst/>
          </a:prstGeom>
        </p:spPr>
      </p:pic>
      <p:sp>
        <p:nvSpPr>
          <p:cNvPr id="2" name="文本框 1">
            <a:extLst>
              <a:ext uri="{FF2B5EF4-FFF2-40B4-BE49-F238E27FC236}">
                <a16:creationId xmlns:a16="http://schemas.microsoft.com/office/drawing/2014/main" id="{7B02BB6F-D222-45E7-91E6-626FABA3D513}"/>
              </a:ext>
            </a:extLst>
          </p:cNvPr>
          <p:cNvSpPr txBox="1"/>
          <p:nvPr/>
        </p:nvSpPr>
        <p:spPr>
          <a:xfrm>
            <a:off x="3855886" y="2142486"/>
            <a:ext cx="4480231" cy="2657136"/>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914354">
              <a:lnSpc>
                <a:spcPts val="10000"/>
              </a:lnSpc>
            </a:pPr>
            <a:r>
              <a:rPr lang="en-US" altLang="zh-CN" sz="10666" dirty="0" err="1">
                <a:ln w="25400">
                  <a:noFill/>
                </a:ln>
                <a:solidFill>
                  <a:srgbClr val="DB4453"/>
                </a:solidFill>
                <a:latin typeface="UTM Chickenhawk" panose="02040603050506020204" pitchFamily="18" charset="0"/>
                <a:ea typeface="方正少儿简体" panose="03000509000000000000" pitchFamily="65" charset="-122"/>
                <a:cs typeface="+mn-ea"/>
                <a:sym typeface="+mn-lt"/>
              </a:rPr>
              <a:t>Khởi</a:t>
            </a:r>
            <a:r>
              <a:rPr lang="en-US" altLang="zh-CN" sz="10666" dirty="0">
                <a:ln w="25400">
                  <a:noFill/>
                </a:ln>
                <a:solidFill>
                  <a:srgbClr val="DB4453"/>
                </a:solidFill>
                <a:latin typeface="UTM Chickenhawk" panose="02040603050506020204" pitchFamily="18" charset="0"/>
                <a:ea typeface="方正少儿简体" panose="03000509000000000000" pitchFamily="65" charset="-122"/>
                <a:cs typeface="+mn-ea"/>
                <a:sym typeface="+mn-lt"/>
              </a:rPr>
              <a:t> </a:t>
            </a:r>
            <a:r>
              <a:rPr lang="en-US" altLang="zh-CN" sz="10666" dirty="0" err="1">
                <a:ln w="25400">
                  <a:noFill/>
                </a:ln>
                <a:solidFill>
                  <a:srgbClr val="DB4453"/>
                </a:solidFill>
                <a:latin typeface="UTM Chickenhawk" panose="02040603050506020204" pitchFamily="18" charset="0"/>
                <a:ea typeface="方正少儿简体" panose="03000509000000000000" pitchFamily="65" charset="-122"/>
                <a:cs typeface="+mn-ea"/>
                <a:sym typeface="+mn-lt"/>
              </a:rPr>
              <a:t>động</a:t>
            </a:r>
            <a:endParaRPr lang="zh-CN" altLang="en-US" sz="10666" dirty="0">
              <a:ln w="25400">
                <a:noFill/>
              </a:ln>
              <a:solidFill>
                <a:srgbClr val="DB4453"/>
              </a:solidFill>
              <a:latin typeface="UTM Chickenhawk" panose="02040603050506020204" pitchFamily="18" charset="0"/>
              <a:ea typeface="方正少儿简体" panose="03000509000000000000" pitchFamily="65" charset="-122"/>
              <a:cs typeface="+mn-ea"/>
              <a:sym typeface="+mn-lt"/>
            </a:endParaRPr>
          </a:p>
        </p:txBody>
      </p:sp>
      <p:pic>
        <p:nvPicPr>
          <p:cNvPr id="24" name="图片 23">
            <a:extLst>
              <a:ext uri="{FF2B5EF4-FFF2-40B4-BE49-F238E27FC236}">
                <a16:creationId xmlns:a16="http://schemas.microsoft.com/office/drawing/2014/main" id="{278D0BC4-8601-4A6D-89D8-B1B8337E857C}"/>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3071813" y="4471990"/>
            <a:ext cx="8859499" cy="2386012"/>
          </a:xfrm>
          <a:prstGeom prst="rect">
            <a:avLst/>
          </a:prstGeom>
        </p:spPr>
      </p:pic>
      <p:pic>
        <p:nvPicPr>
          <p:cNvPr id="25" name="图片 24">
            <a:extLst>
              <a:ext uri="{FF2B5EF4-FFF2-40B4-BE49-F238E27FC236}">
                <a16:creationId xmlns:a16="http://schemas.microsoft.com/office/drawing/2014/main" id="{0BDCCEE5-2CE1-4187-BDA5-0E35C971B0A1}"/>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1" y="3901778"/>
            <a:ext cx="3286127" cy="2956225"/>
          </a:xfrm>
          <a:prstGeom prst="rect">
            <a:avLst/>
          </a:prstGeom>
        </p:spPr>
      </p:pic>
    </p:spTree>
    <p:extLst>
      <p:ext uri="{BB962C8B-B14F-4D97-AF65-F5344CB8AC3E}">
        <p14:creationId xmlns:p14="http://schemas.microsoft.com/office/powerpoint/2010/main" val="1947085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F68E0570-B4A7-45B2-8CFB-E437690D4630}"/>
              </a:ext>
            </a:extLst>
          </p:cNvPr>
          <p:cNvPicPr>
            <a:picLocks noChangeAspect="1"/>
          </p:cNvPicPr>
          <p:nvPr/>
        </p:nvPicPr>
        <p:blipFill rotWithShape="1">
          <a:blip r:embed="rId5">
            <a:extLst>
              <a:ext uri="{28A0092B-C50C-407E-A947-70E740481C1C}">
                <a14:useLocalDpi xmlns:a14="http://schemas.microsoft.com/office/drawing/2010/main" val="0"/>
              </a:ext>
            </a:extLst>
          </a:blip>
          <a:srcRect l="3629" r="27152"/>
          <a:stretch/>
        </p:blipFill>
        <p:spPr>
          <a:xfrm>
            <a:off x="431371" y="0"/>
            <a:ext cx="11617291" cy="6981395"/>
          </a:xfrm>
          <a:prstGeom prst="rect">
            <a:avLst/>
          </a:prstGeom>
        </p:spPr>
      </p:pic>
      <p:pic>
        <p:nvPicPr>
          <p:cNvPr id="44" name="图片 43">
            <a:extLst>
              <a:ext uri="{FF2B5EF4-FFF2-40B4-BE49-F238E27FC236}">
                <a16:creationId xmlns:a16="http://schemas.microsoft.com/office/drawing/2014/main" id="{B94C4681-BF77-4E3C-A94A-1088FC1A4589}"/>
              </a:ext>
            </a:extLst>
          </p:cNvPr>
          <p:cNvPicPr>
            <a:picLocks noChangeAspect="1"/>
          </p:cNvPicPr>
          <p:nvPr/>
        </p:nvPicPr>
        <p:blipFill rotWithShape="1">
          <a:blip r:embed="rId6">
            <a:extLst>
              <a:ext uri="{28A0092B-C50C-407E-A947-70E740481C1C}">
                <a14:useLocalDpi xmlns:a14="http://schemas.microsoft.com/office/drawing/2010/main" val="0"/>
              </a:ext>
            </a:extLst>
          </a:blip>
          <a:srcRect t="55220" r="78499"/>
          <a:stretch/>
        </p:blipFill>
        <p:spPr>
          <a:xfrm>
            <a:off x="1" y="3901778"/>
            <a:ext cx="3286127" cy="2956225"/>
          </a:xfrm>
          <a:prstGeom prst="rect">
            <a:avLst/>
          </a:prstGeom>
        </p:spPr>
      </p:pic>
      <p:pic>
        <p:nvPicPr>
          <p:cNvPr id="2" name="-Tiểu Sử Anh Hùng Võ Thị Sáu- - 2D Animated Short Film - Phim hoạt hình lịch sử Việ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0"/>
            <a:ext cx="12191999" cy="6858000"/>
          </a:xfrm>
          <a:prstGeom prst="rect">
            <a:avLst/>
          </a:prstGeom>
        </p:spPr>
      </p:pic>
    </p:spTree>
    <p:extLst>
      <p:ext uri="{BB962C8B-B14F-4D97-AF65-F5344CB8AC3E}">
        <p14:creationId xmlns:p14="http://schemas.microsoft.com/office/powerpoint/2010/main" val="124327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 vá» ngÆ°á»i anh hÃ¹ng VÃµ Thá» SÃ¡u lá»p 6 hay nháº¥t | VFO.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723" y="1923002"/>
            <a:ext cx="8583557" cy="49549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7381" y="260648"/>
            <a:ext cx="7200800" cy="1405641"/>
          </a:xfrm>
          <a:prstGeom prst="rect">
            <a:avLst/>
          </a:prstGeom>
          <a:solidFill>
            <a:schemeClr val="bg1"/>
          </a:solidFill>
          <a:ln w="57150">
            <a:solidFill>
              <a:schemeClr val="accent6">
                <a:lumMod val="40000"/>
                <a:lumOff val="60000"/>
              </a:schemeClr>
            </a:solidFill>
            <a:prstDash val="lgDash"/>
          </a:ln>
          <a:effectLst>
            <a:outerShdw blurRad="50800" dist="38100" dir="2700000" algn="tl" rotWithShape="0">
              <a:prstClr val="black">
                <a:alpha val="40000"/>
              </a:prstClr>
            </a:outerShdw>
          </a:effectLst>
        </p:spPr>
        <p:txBody>
          <a:bodyPr wrap="square" rtlCol="0">
            <a:spAutoFit/>
          </a:bodyPr>
          <a:lstStyle/>
          <a:p>
            <a:pPr algn="just" defTabSz="1219170"/>
            <a:r>
              <a:rPr lang="en-US" sz="4267" dirty="0" err="1">
                <a:solidFill>
                  <a:prstClr val="black"/>
                </a:solidFill>
                <a:latin typeface="UTM ViceroyJF" panose="02040603050506020204" pitchFamily="18" charset="0"/>
              </a:rPr>
              <a:t>Em</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hãy</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đặt</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một</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câu</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miêu</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tả</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hoặc</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nói</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lên</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tính</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cách</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của</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chị</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Võ</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Thị</a:t>
            </a:r>
            <a:r>
              <a:rPr lang="en-US" sz="4267" dirty="0">
                <a:solidFill>
                  <a:prstClr val="black"/>
                </a:solidFill>
                <a:latin typeface="UTM ViceroyJF" panose="02040603050506020204" pitchFamily="18" charset="0"/>
              </a:rPr>
              <a:t> </a:t>
            </a:r>
            <a:r>
              <a:rPr lang="en-US" sz="4267" dirty="0" err="1">
                <a:solidFill>
                  <a:prstClr val="black"/>
                </a:solidFill>
                <a:latin typeface="UTM ViceroyJF" panose="02040603050506020204" pitchFamily="18" charset="0"/>
              </a:rPr>
              <a:t>Sáu</a:t>
            </a:r>
            <a:endParaRPr lang="en-US" sz="4267" dirty="0">
              <a:solidFill>
                <a:prstClr val="black"/>
              </a:solidFill>
              <a:latin typeface="UTM ViceroyJF" panose="02040603050506020204" pitchFamily="18" charset="0"/>
            </a:endParaRPr>
          </a:p>
        </p:txBody>
      </p:sp>
      <p:sp>
        <p:nvSpPr>
          <p:cNvPr id="5" name="TextBox 4"/>
          <p:cNvSpPr txBox="1"/>
          <p:nvPr/>
        </p:nvSpPr>
        <p:spPr>
          <a:xfrm>
            <a:off x="527381" y="260648"/>
            <a:ext cx="7200800" cy="2062296"/>
          </a:xfrm>
          <a:prstGeom prst="rect">
            <a:avLst/>
          </a:prstGeom>
          <a:solidFill>
            <a:schemeClr val="bg1"/>
          </a:solidFill>
          <a:ln w="57150">
            <a:solidFill>
              <a:schemeClr val="accent6">
                <a:lumMod val="40000"/>
                <a:lumOff val="60000"/>
              </a:schemeClr>
            </a:solidFill>
            <a:prstDash val="lgDash"/>
          </a:ln>
          <a:effectLst>
            <a:outerShdw blurRad="50800" dist="38100" dir="2700000" algn="tl" rotWithShape="0">
              <a:prstClr val="black">
                <a:alpha val="40000"/>
              </a:prstClr>
            </a:outerShdw>
          </a:effectLst>
        </p:spPr>
        <p:txBody>
          <a:bodyPr wrap="square" rtlCol="0">
            <a:spAutoFit/>
          </a:bodyPr>
          <a:lstStyle/>
          <a:p>
            <a:pPr algn="just" defTabSz="1219170"/>
            <a:r>
              <a:rPr lang="en-US" sz="4267" dirty="0" err="1">
                <a:solidFill>
                  <a:prstClr val="black"/>
                </a:solidFill>
                <a:latin typeface="Arial" panose="020B0604020202020204" pitchFamily="34" charset="0"/>
                <a:cs typeface="Arial" panose="020B0604020202020204" pitchFamily="34" charset="0"/>
              </a:rPr>
              <a:t>Chị</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Võ</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Thị</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Sáu</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quả</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là</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một</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người</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dũng</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cảm</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sẵn</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sàng</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hy</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sinh</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vì</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Tổ</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quốc</a:t>
            </a:r>
            <a:r>
              <a:rPr lang="en-US" sz="4267" dirty="0">
                <a:solidFill>
                  <a:prstClr val="black"/>
                </a:solidFill>
                <a:latin typeface="Arial" panose="020B0604020202020204" pitchFamily="34" charset="0"/>
                <a:cs typeface="Arial" panose="020B0604020202020204" pitchFamily="34" charset="0"/>
              </a:rPr>
              <a:t>.</a:t>
            </a:r>
          </a:p>
        </p:txBody>
      </p:sp>
      <p:sp>
        <p:nvSpPr>
          <p:cNvPr id="4" name="Rectangle 3"/>
          <p:cNvSpPr/>
          <p:nvPr/>
        </p:nvSpPr>
        <p:spPr>
          <a:xfrm>
            <a:off x="2303578" y="992306"/>
            <a:ext cx="2615555" cy="668207"/>
          </a:xfrm>
          <a:prstGeom prst="rect">
            <a:avLst/>
          </a:prstGeom>
          <a:noFill/>
          <a:ln w="57150">
            <a:solidFill>
              <a:srgbClr val="FFFF0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1219170"/>
            <a:endParaRPr lang="en-US" sz="2400">
              <a:solidFill>
                <a:prstClr val="black"/>
              </a:solidFill>
              <a:latin typeface="华康方圆体W7"/>
            </a:endParaRPr>
          </a:p>
        </p:txBody>
      </p:sp>
    </p:spTree>
    <p:extLst>
      <p:ext uri="{BB962C8B-B14F-4D97-AF65-F5344CB8AC3E}">
        <p14:creationId xmlns:p14="http://schemas.microsoft.com/office/powerpoint/2010/main" val="12451989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3">
            <a:extLst>
              <a:ext uri="{28A0092B-C50C-407E-A947-70E740481C1C}">
                <a14:useLocalDpi xmlns:a14="http://schemas.microsoft.com/office/drawing/2010/main" val="0"/>
              </a:ext>
            </a:extLst>
          </a:blip>
          <a:srcRect l="3629" r="27152"/>
          <a:stretch/>
        </p:blipFill>
        <p:spPr>
          <a:xfrm>
            <a:off x="1317815" y="308856"/>
            <a:ext cx="9556375" cy="5963357"/>
          </a:xfrm>
          <a:prstGeom prst="rect">
            <a:avLst/>
          </a:prstGeom>
        </p:spPr>
      </p:pic>
      <p:sp>
        <p:nvSpPr>
          <p:cNvPr id="2" name="文本框 1">
            <a:extLst>
              <a:ext uri="{FF2B5EF4-FFF2-40B4-BE49-F238E27FC236}">
                <a16:creationId xmlns:a16="http://schemas.microsoft.com/office/drawing/2014/main" id="{7B02BB6F-D222-45E7-91E6-626FABA3D513}"/>
              </a:ext>
            </a:extLst>
          </p:cNvPr>
          <p:cNvSpPr txBox="1"/>
          <p:nvPr/>
        </p:nvSpPr>
        <p:spPr>
          <a:xfrm>
            <a:off x="3855886" y="2142486"/>
            <a:ext cx="4480231" cy="2657136"/>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914354">
              <a:lnSpc>
                <a:spcPts val="10000"/>
              </a:lnSpc>
            </a:pPr>
            <a:r>
              <a:rPr lang="en-US" altLang="zh-CN" sz="10666" dirty="0" err="1">
                <a:ln w="25400">
                  <a:noFill/>
                </a:ln>
                <a:solidFill>
                  <a:srgbClr val="DB4453"/>
                </a:solidFill>
                <a:latin typeface="UTM Chickenhawk" panose="02040603050506020204" pitchFamily="18" charset="0"/>
                <a:ea typeface="方正少儿简体" panose="03000509000000000000" pitchFamily="65" charset="-122"/>
                <a:cs typeface="+mn-ea"/>
                <a:sym typeface="+mn-lt"/>
              </a:rPr>
              <a:t>Khám</a:t>
            </a:r>
            <a:r>
              <a:rPr lang="en-US" altLang="zh-CN" sz="10666" dirty="0">
                <a:ln w="25400">
                  <a:noFill/>
                </a:ln>
                <a:solidFill>
                  <a:srgbClr val="DB4453"/>
                </a:solidFill>
                <a:latin typeface="UTM Chickenhawk" panose="02040603050506020204" pitchFamily="18" charset="0"/>
                <a:ea typeface="方正少儿简体" panose="03000509000000000000" pitchFamily="65" charset="-122"/>
                <a:cs typeface="+mn-ea"/>
                <a:sym typeface="+mn-lt"/>
              </a:rPr>
              <a:t> </a:t>
            </a:r>
            <a:r>
              <a:rPr lang="en-US" altLang="zh-CN" sz="10666" dirty="0" err="1">
                <a:ln w="25400">
                  <a:noFill/>
                </a:ln>
                <a:solidFill>
                  <a:srgbClr val="DB4453"/>
                </a:solidFill>
                <a:latin typeface="UTM Chickenhawk" panose="02040603050506020204" pitchFamily="18" charset="0"/>
                <a:ea typeface="方正少儿简体" panose="03000509000000000000" pitchFamily="65" charset="-122"/>
                <a:cs typeface="+mn-ea"/>
                <a:sym typeface="+mn-lt"/>
              </a:rPr>
              <a:t>phá</a:t>
            </a:r>
            <a:endParaRPr lang="zh-CN" altLang="en-US" sz="10666" dirty="0">
              <a:ln w="25400">
                <a:noFill/>
              </a:ln>
              <a:solidFill>
                <a:srgbClr val="DB4453"/>
              </a:solidFill>
              <a:latin typeface="UTM Chickenhawk" panose="02040603050506020204" pitchFamily="18" charset="0"/>
              <a:ea typeface="方正少儿简体" panose="03000509000000000000" pitchFamily="65" charset="-122"/>
              <a:cs typeface="+mn-ea"/>
              <a:sym typeface="+mn-lt"/>
            </a:endParaRPr>
          </a:p>
        </p:txBody>
      </p:sp>
      <p:pic>
        <p:nvPicPr>
          <p:cNvPr id="24" name="图片 23">
            <a:extLst>
              <a:ext uri="{FF2B5EF4-FFF2-40B4-BE49-F238E27FC236}">
                <a16:creationId xmlns:a16="http://schemas.microsoft.com/office/drawing/2014/main" id="{278D0BC4-8601-4A6D-89D8-B1B8337E857C}"/>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3071813" y="4471990"/>
            <a:ext cx="8859499" cy="2386012"/>
          </a:xfrm>
          <a:prstGeom prst="rect">
            <a:avLst/>
          </a:prstGeom>
        </p:spPr>
      </p:pic>
      <p:pic>
        <p:nvPicPr>
          <p:cNvPr id="25" name="图片 24">
            <a:extLst>
              <a:ext uri="{FF2B5EF4-FFF2-40B4-BE49-F238E27FC236}">
                <a16:creationId xmlns:a16="http://schemas.microsoft.com/office/drawing/2014/main" id="{0BDCCEE5-2CE1-4187-BDA5-0E35C971B0A1}"/>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1" y="3901778"/>
            <a:ext cx="3286127" cy="2956225"/>
          </a:xfrm>
          <a:prstGeom prst="rect">
            <a:avLst/>
          </a:prstGeom>
        </p:spPr>
      </p:pic>
    </p:spTree>
    <p:extLst>
      <p:ext uri="{BB962C8B-B14F-4D97-AF65-F5344CB8AC3E}">
        <p14:creationId xmlns:p14="http://schemas.microsoft.com/office/powerpoint/2010/main" val="1499770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0351" y="1415433"/>
            <a:ext cx="11713301" cy="2074222"/>
          </a:xfrm>
          <a:prstGeom prst="rect">
            <a:avLst/>
          </a:prstGeom>
        </p:spPr>
        <p:txBody>
          <a:bodyPr wrap="square">
            <a:spAutoFit/>
          </a:bodyPr>
          <a:lstStyle/>
          <a:p>
            <a:pPr algn="just" defTabSz="1219170">
              <a:lnSpc>
                <a:spcPct val="115000"/>
              </a:lnSpc>
              <a:spcAft>
                <a:spcPts val="1333"/>
              </a:spcAft>
            </a:pP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Gan</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dạ</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thân</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thiết</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hòa</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thuận</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hiếu</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thảo</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anh</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hùng</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anh</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dũng</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chăm</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chỉ</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lễ</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phép</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chuyên</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cần</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can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đảm</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can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trường</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gan</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góc</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gan</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lì</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tận</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tụy</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tháo</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vát</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thông</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minh,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bạo</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gan</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quả</a:t>
            </a:r>
            <a:r>
              <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 </a:t>
            </a:r>
            <a:r>
              <a:rPr lang="en-US" sz="3733" dirty="0" err="1">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cảm</a:t>
            </a:r>
            <a:endParaRPr lang="en-US"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endParaRPr>
          </a:p>
        </p:txBody>
      </p:sp>
      <p:pic>
        <p:nvPicPr>
          <p:cNvPr id="7" name="图片 6">
            <a:extLst>
              <a:ext uri="{FF2B5EF4-FFF2-40B4-BE49-F238E27FC236}">
                <a16:creationId xmlns:a16="http://schemas.microsoft.com/office/drawing/2014/main" id="{48204737-4384-4828-B36B-188FD5A930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1" t="1608" r="31893" b="68843"/>
          <a:stretch/>
        </p:blipFill>
        <p:spPr>
          <a:xfrm>
            <a:off x="1029977" y="-199658"/>
            <a:ext cx="9601067" cy="1112657"/>
          </a:xfrm>
          <a:prstGeom prst="rect">
            <a:avLst/>
          </a:prstGeom>
        </p:spPr>
      </p:pic>
      <p:sp>
        <p:nvSpPr>
          <p:cNvPr id="9" name="矩形 8">
            <a:extLst>
              <a:ext uri="{FF2B5EF4-FFF2-40B4-BE49-F238E27FC236}">
                <a16:creationId xmlns:a16="http://schemas.microsoft.com/office/drawing/2014/main" id="{143D14FC-7E66-4A2B-87F4-E9546638A666}"/>
              </a:ext>
            </a:extLst>
          </p:cNvPr>
          <p:cNvSpPr/>
          <p:nvPr/>
        </p:nvSpPr>
        <p:spPr>
          <a:xfrm>
            <a:off x="4486362" y="-199658"/>
            <a:ext cx="3273841" cy="1054133"/>
          </a:xfrm>
          <a:prstGeom prst="rect">
            <a:avLst/>
          </a:prstGeom>
          <a:noFill/>
        </p:spPr>
        <p:txBody>
          <a:bodyPr wrap="square" lIns="91439" tIns="45719" rIns="91439" bIns="45719" rtlCol="0">
            <a:spAutoFit/>
          </a:bodyPr>
          <a:lstStyle/>
          <a:p>
            <a:pPr algn="ctr" defTabSz="914354">
              <a:lnSpc>
                <a:spcPts val="7500"/>
              </a:lnSpc>
            </a:pPr>
            <a:r>
              <a:rPr lang="en-US" altLang="zh-CN" sz="37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Bài</a:t>
            </a:r>
            <a:r>
              <a:rPr lang="en-US"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37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tập</a:t>
            </a:r>
            <a:r>
              <a:rPr lang="en-US"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1</a:t>
            </a:r>
            <a:endParaRPr lang="zh-CN" altLang="en-US"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endParaRPr>
          </a:p>
        </p:txBody>
      </p:sp>
      <p:sp>
        <p:nvSpPr>
          <p:cNvPr id="5" name="矩形 8">
            <a:extLst>
              <a:ext uri="{FF2B5EF4-FFF2-40B4-BE49-F238E27FC236}">
                <a16:creationId xmlns:a16="http://schemas.microsoft.com/office/drawing/2014/main" id="{143D14FC-7E66-4A2B-87F4-E9546638A666}"/>
              </a:ext>
            </a:extLst>
          </p:cNvPr>
          <p:cNvSpPr/>
          <p:nvPr/>
        </p:nvSpPr>
        <p:spPr>
          <a:xfrm>
            <a:off x="-1562311" y="492141"/>
            <a:ext cx="15073675" cy="1054133"/>
          </a:xfrm>
          <a:prstGeom prst="rect">
            <a:avLst/>
          </a:prstGeom>
          <a:noFill/>
        </p:spPr>
        <p:txBody>
          <a:bodyPr wrap="square" lIns="91439" tIns="45719" rIns="91439" bIns="45719" rtlCol="0">
            <a:spAutoFit/>
          </a:bodyPr>
          <a:lstStyle/>
          <a:p>
            <a:pPr algn="ctr" defTabSz="914354">
              <a:lnSpc>
                <a:spcPts val="7500"/>
              </a:lnSpc>
            </a:pPr>
            <a:r>
              <a:rPr lang="vi-VN"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Tìm những từ cùng nghĩa với từ dũng cảm trong các từ dưới đây:</a:t>
            </a:r>
          </a:p>
        </p:txBody>
      </p:sp>
      <p:cxnSp>
        <p:nvCxnSpPr>
          <p:cNvPr id="4" name="Straight Connector 3"/>
          <p:cNvCxnSpPr/>
          <p:nvPr/>
        </p:nvCxnSpPr>
        <p:spPr>
          <a:xfrm>
            <a:off x="2074823" y="1334709"/>
            <a:ext cx="5685380" cy="17923"/>
          </a:xfrm>
          <a:prstGeom prst="line">
            <a:avLst/>
          </a:prstGeom>
          <a:ln w="38100">
            <a:solidFill>
              <a:srgbClr val="C00000"/>
            </a:solidFill>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pic>
        <p:nvPicPr>
          <p:cNvPr id="2050" name="Picture 2" descr="Cáº­u BÃ© CÃ¢y BÃºt ChÃ¬ Váº½ TrÆ°á»ng - Miá»n PhÃ­ vector hÃ¬nh áº£nh trÃ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93" y="3222321"/>
            <a:ext cx="4032448" cy="403244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695733" y="3717033"/>
            <a:ext cx="6144683" cy="2694316"/>
          </a:xfrm>
          <a:custGeom>
            <a:avLst/>
            <a:gdLst>
              <a:gd name="connsiteX0" fmla="*/ 0 w 4447589"/>
              <a:gd name="connsiteY0" fmla="*/ 264035 h 1584176"/>
              <a:gd name="connsiteX1" fmla="*/ 264035 w 4447589"/>
              <a:gd name="connsiteY1" fmla="*/ 0 h 1584176"/>
              <a:gd name="connsiteX2" fmla="*/ 741265 w 4447589"/>
              <a:gd name="connsiteY2" fmla="*/ 0 h 1584176"/>
              <a:gd name="connsiteX3" fmla="*/ 741265 w 4447589"/>
              <a:gd name="connsiteY3" fmla="*/ 0 h 1584176"/>
              <a:gd name="connsiteX4" fmla="*/ 1853162 w 4447589"/>
              <a:gd name="connsiteY4" fmla="*/ 0 h 1584176"/>
              <a:gd name="connsiteX5" fmla="*/ 4183554 w 4447589"/>
              <a:gd name="connsiteY5" fmla="*/ 0 h 1584176"/>
              <a:gd name="connsiteX6" fmla="*/ 4447589 w 4447589"/>
              <a:gd name="connsiteY6" fmla="*/ 264035 h 1584176"/>
              <a:gd name="connsiteX7" fmla="*/ 4447589 w 4447589"/>
              <a:gd name="connsiteY7" fmla="*/ 924103 h 1584176"/>
              <a:gd name="connsiteX8" fmla="*/ 4447589 w 4447589"/>
              <a:gd name="connsiteY8" fmla="*/ 924103 h 1584176"/>
              <a:gd name="connsiteX9" fmla="*/ 4447589 w 4447589"/>
              <a:gd name="connsiteY9" fmla="*/ 1320147 h 1584176"/>
              <a:gd name="connsiteX10" fmla="*/ 4447589 w 4447589"/>
              <a:gd name="connsiteY10" fmla="*/ 1320141 h 1584176"/>
              <a:gd name="connsiteX11" fmla="*/ 4183554 w 4447589"/>
              <a:gd name="connsiteY11" fmla="*/ 1584176 h 1584176"/>
              <a:gd name="connsiteX12" fmla="*/ 1853162 w 4447589"/>
              <a:gd name="connsiteY12" fmla="*/ 1584176 h 1584176"/>
              <a:gd name="connsiteX13" fmla="*/ 1297228 w 4447589"/>
              <a:gd name="connsiteY13" fmla="*/ 1782198 h 1584176"/>
              <a:gd name="connsiteX14" fmla="*/ 741265 w 4447589"/>
              <a:gd name="connsiteY14" fmla="*/ 1584176 h 1584176"/>
              <a:gd name="connsiteX15" fmla="*/ 264035 w 4447589"/>
              <a:gd name="connsiteY15" fmla="*/ 1584176 h 1584176"/>
              <a:gd name="connsiteX16" fmla="*/ 0 w 4447589"/>
              <a:gd name="connsiteY16" fmla="*/ 1320141 h 1584176"/>
              <a:gd name="connsiteX17" fmla="*/ 0 w 4447589"/>
              <a:gd name="connsiteY17" fmla="*/ 1320147 h 1584176"/>
              <a:gd name="connsiteX18" fmla="*/ 0 w 4447589"/>
              <a:gd name="connsiteY18" fmla="*/ 924103 h 1584176"/>
              <a:gd name="connsiteX19" fmla="*/ 0 w 4447589"/>
              <a:gd name="connsiteY19" fmla="*/ 924103 h 1584176"/>
              <a:gd name="connsiteX20" fmla="*/ 0 w 4447589"/>
              <a:gd name="connsiteY20" fmla="*/ 264035 h 1584176"/>
              <a:gd name="connsiteX0" fmla="*/ 0 w 4447589"/>
              <a:gd name="connsiteY0" fmla="*/ 264035 h 1782198"/>
              <a:gd name="connsiteX1" fmla="*/ 264035 w 4447589"/>
              <a:gd name="connsiteY1" fmla="*/ 0 h 1782198"/>
              <a:gd name="connsiteX2" fmla="*/ 741265 w 4447589"/>
              <a:gd name="connsiteY2" fmla="*/ 0 h 1782198"/>
              <a:gd name="connsiteX3" fmla="*/ 741265 w 4447589"/>
              <a:gd name="connsiteY3" fmla="*/ 0 h 1782198"/>
              <a:gd name="connsiteX4" fmla="*/ 1879667 w 4447589"/>
              <a:gd name="connsiteY4" fmla="*/ 53009 h 1782198"/>
              <a:gd name="connsiteX5" fmla="*/ 4183554 w 4447589"/>
              <a:gd name="connsiteY5" fmla="*/ 0 h 1782198"/>
              <a:gd name="connsiteX6" fmla="*/ 4447589 w 4447589"/>
              <a:gd name="connsiteY6" fmla="*/ 264035 h 1782198"/>
              <a:gd name="connsiteX7" fmla="*/ 4447589 w 4447589"/>
              <a:gd name="connsiteY7" fmla="*/ 924103 h 1782198"/>
              <a:gd name="connsiteX8" fmla="*/ 4447589 w 4447589"/>
              <a:gd name="connsiteY8" fmla="*/ 924103 h 1782198"/>
              <a:gd name="connsiteX9" fmla="*/ 4447589 w 4447589"/>
              <a:gd name="connsiteY9" fmla="*/ 1320147 h 1782198"/>
              <a:gd name="connsiteX10" fmla="*/ 4447589 w 4447589"/>
              <a:gd name="connsiteY10" fmla="*/ 1320141 h 1782198"/>
              <a:gd name="connsiteX11" fmla="*/ 4183554 w 4447589"/>
              <a:gd name="connsiteY11" fmla="*/ 1584176 h 1782198"/>
              <a:gd name="connsiteX12" fmla="*/ 1853162 w 4447589"/>
              <a:gd name="connsiteY12" fmla="*/ 1584176 h 1782198"/>
              <a:gd name="connsiteX13" fmla="*/ 1297228 w 4447589"/>
              <a:gd name="connsiteY13" fmla="*/ 1782198 h 1782198"/>
              <a:gd name="connsiteX14" fmla="*/ 741265 w 4447589"/>
              <a:gd name="connsiteY14" fmla="*/ 1584176 h 1782198"/>
              <a:gd name="connsiteX15" fmla="*/ 264035 w 4447589"/>
              <a:gd name="connsiteY15" fmla="*/ 1584176 h 1782198"/>
              <a:gd name="connsiteX16" fmla="*/ 0 w 4447589"/>
              <a:gd name="connsiteY16" fmla="*/ 1320141 h 1782198"/>
              <a:gd name="connsiteX17" fmla="*/ 0 w 4447589"/>
              <a:gd name="connsiteY17" fmla="*/ 1320147 h 1782198"/>
              <a:gd name="connsiteX18" fmla="*/ 0 w 4447589"/>
              <a:gd name="connsiteY18" fmla="*/ 924103 h 1782198"/>
              <a:gd name="connsiteX19" fmla="*/ 0 w 4447589"/>
              <a:gd name="connsiteY19" fmla="*/ 924103 h 1782198"/>
              <a:gd name="connsiteX20" fmla="*/ 0 w 4447589"/>
              <a:gd name="connsiteY20" fmla="*/ 264035 h 1782198"/>
              <a:gd name="connsiteX0" fmla="*/ 0 w 4500597"/>
              <a:gd name="connsiteY0" fmla="*/ 264035 h 1782198"/>
              <a:gd name="connsiteX1" fmla="*/ 264035 w 4500597"/>
              <a:gd name="connsiteY1" fmla="*/ 0 h 1782198"/>
              <a:gd name="connsiteX2" fmla="*/ 741265 w 4500597"/>
              <a:gd name="connsiteY2" fmla="*/ 0 h 1782198"/>
              <a:gd name="connsiteX3" fmla="*/ 741265 w 4500597"/>
              <a:gd name="connsiteY3" fmla="*/ 0 h 1782198"/>
              <a:gd name="connsiteX4" fmla="*/ 1879667 w 4500597"/>
              <a:gd name="connsiteY4" fmla="*/ 53009 h 1782198"/>
              <a:gd name="connsiteX5" fmla="*/ 4183554 w 4500597"/>
              <a:gd name="connsiteY5" fmla="*/ 0 h 1782198"/>
              <a:gd name="connsiteX6" fmla="*/ 4500597 w 4500597"/>
              <a:gd name="connsiteY6" fmla="*/ 264035 h 1782198"/>
              <a:gd name="connsiteX7" fmla="*/ 4447589 w 4500597"/>
              <a:gd name="connsiteY7" fmla="*/ 924103 h 1782198"/>
              <a:gd name="connsiteX8" fmla="*/ 4447589 w 4500597"/>
              <a:gd name="connsiteY8" fmla="*/ 924103 h 1782198"/>
              <a:gd name="connsiteX9" fmla="*/ 4447589 w 4500597"/>
              <a:gd name="connsiteY9" fmla="*/ 1320147 h 1782198"/>
              <a:gd name="connsiteX10" fmla="*/ 4447589 w 4500597"/>
              <a:gd name="connsiteY10" fmla="*/ 1320141 h 1782198"/>
              <a:gd name="connsiteX11" fmla="*/ 4183554 w 4500597"/>
              <a:gd name="connsiteY11" fmla="*/ 1584176 h 1782198"/>
              <a:gd name="connsiteX12" fmla="*/ 1853162 w 4500597"/>
              <a:gd name="connsiteY12" fmla="*/ 1584176 h 1782198"/>
              <a:gd name="connsiteX13" fmla="*/ 1297228 w 4500597"/>
              <a:gd name="connsiteY13" fmla="*/ 1782198 h 1782198"/>
              <a:gd name="connsiteX14" fmla="*/ 741265 w 4500597"/>
              <a:gd name="connsiteY14" fmla="*/ 1584176 h 1782198"/>
              <a:gd name="connsiteX15" fmla="*/ 264035 w 4500597"/>
              <a:gd name="connsiteY15" fmla="*/ 1584176 h 1782198"/>
              <a:gd name="connsiteX16" fmla="*/ 0 w 4500597"/>
              <a:gd name="connsiteY16" fmla="*/ 1320141 h 1782198"/>
              <a:gd name="connsiteX17" fmla="*/ 0 w 4500597"/>
              <a:gd name="connsiteY17" fmla="*/ 1320147 h 1782198"/>
              <a:gd name="connsiteX18" fmla="*/ 0 w 4500597"/>
              <a:gd name="connsiteY18" fmla="*/ 924103 h 1782198"/>
              <a:gd name="connsiteX19" fmla="*/ 0 w 4500597"/>
              <a:gd name="connsiteY19" fmla="*/ 924103 h 1782198"/>
              <a:gd name="connsiteX20" fmla="*/ 0 w 4500597"/>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76319 w 4593362"/>
              <a:gd name="connsiteY11" fmla="*/ 1584176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89572 w 4593362"/>
              <a:gd name="connsiteY11" fmla="*/ 1676941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2020737"/>
              <a:gd name="connsiteX1" fmla="*/ 356800 w 4593362"/>
              <a:gd name="connsiteY1" fmla="*/ 0 h 2020737"/>
              <a:gd name="connsiteX2" fmla="*/ 834030 w 4593362"/>
              <a:gd name="connsiteY2" fmla="*/ 0 h 2020737"/>
              <a:gd name="connsiteX3" fmla="*/ 834030 w 4593362"/>
              <a:gd name="connsiteY3" fmla="*/ 0 h 2020737"/>
              <a:gd name="connsiteX4" fmla="*/ 1972432 w 4593362"/>
              <a:gd name="connsiteY4" fmla="*/ 53009 h 2020737"/>
              <a:gd name="connsiteX5" fmla="*/ 4276319 w 4593362"/>
              <a:gd name="connsiteY5" fmla="*/ 0 h 2020737"/>
              <a:gd name="connsiteX6" fmla="*/ 4593362 w 4593362"/>
              <a:gd name="connsiteY6" fmla="*/ 264035 h 2020737"/>
              <a:gd name="connsiteX7" fmla="*/ 4540354 w 4593362"/>
              <a:gd name="connsiteY7" fmla="*/ 924103 h 2020737"/>
              <a:gd name="connsiteX8" fmla="*/ 4540354 w 4593362"/>
              <a:gd name="connsiteY8" fmla="*/ 924103 h 2020737"/>
              <a:gd name="connsiteX9" fmla="*/ 4540354 w 4593362"/>
              <a:gd name="connsiteY9" fmla="*/ 1320147 h 2020737"/>
              <a:gd name="connsiteX10" fmla="*/ 4540354 w 4593362"/>
              <a:gd name="connsiteY10" fmla="*/ 1320141 h 2020737"/>
              <a:gd name="connsiteX11" fmla="*/ 4289572 w 4593362"/>
              <a:gd name="connsiteY11" fmla="*/ 1676941 h 2020737"/>
              <a:gd name="connsiteX12" fmla="*/ 1945927 w 4593362"/>
              <a:gd name="connsiteY12" fmla="*/ 1584176 h 2020737"/>
              <a:gd name="connsiteX13" fmla="*/ 1403246 w 4593362"/>
              <a:gd name="connsiteY13" fmla="*/ 2020737 h 2020737"/>
              <a:gd name="connsiteX14" fmla="*/ 834030 w 4593362"/>
              <a:gd name="connsiteY14" fmla="*/ 1584176 h 2020737"/>
              <a:gd name="connsiteX15" fmla="*/ 356800 w 4593362"/>
              <a:gd name="connsiteY15" fmla="*/ 1584176 h 2020737"/>
              <a:gd name="connsiteX16" fmla="*/ 92765 w 4593362"/>
              <a:gd name="connsiteY16" fmla="*/ 1320141 h 2020737"/>
              <a:gd name="connsiteX17" fmla="*/ 92765 w 4593362"/>
              <a:gd name="connsiteY17" fmla="*/ 1320147 h 2020737"/>
              <a:gd name="connsiteX18" fmla="*/ 92765 w 4593362"/>
              <a:gd name="connsiteY18" fmla="*/ 924103 h 2020737"/>
              <a:gd name="connsiteX19" fmla="*/ 0 w 4593362"/>
              <a:gd name="connsiteY19" fmla="*/ 963859 h 2020737"/>
              <a:gd name="connsiteX20" fmla="*/ 92765 w 4593362"/>
              <a:gd name="connsiteY20" fmla="*/ 264035 h 202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3362" h="2020737">
                <a:moveTo>
                  <a:pt x="92765" y="264035"/>
                </a:moveTo>
                <a:cubicBezTo>
                  <a:pt x="92765" y="118212"/>
                  <a:pt x="210977" y="0"/>
                  <a:pt x="356800" y="0"/>
                </a:cubicBezTo>
                <a:lnTo>
                  <a:pt x="834030" y="0"/>
                </a:lnTo>
                <a:lnTo>
                  <a:pt x="834030" y="0"/>
                </a:lnTo>
                <a:lnTo>
                  <a:pt x="1972432" y="53009"/>
                </a:lnTo>
                <a:cubicBezTo>
                  <a:pt x="2749229" y="53009"/>
                  <a:pt x="3499522" y="0"/>
                  <a:pt x="4276319" y="0"/>
                </a:cubicBezTo>
                <a:cubicBezTo>
                  <a:pt x="4422142" y="0"/>
                  <a:pt x="4593362" y="118212"/>
                  <a:pt x="4593362" y="264035"/>
                </a:cubicBezTo>
                <a:lnTo>
                  <a:pt x="4540354" y="924103"/>
                </a:lnTo>
                <a:lnTo>
                  <a:pt x="4540354" y="924103"/>
                </a:lnTo>
                <a:lnTo>
                  <a:pt x="4540354" y="1320147"/>
                </a:lnTo>
                <a:lnTo>
                  <a:pt x="4540354" y="1320141"/>
                </a:lnTo>
                <a:cubicBezTo>
                  <a:pt x="4540354" y="1465964"/>
                  <a:pt x="4435395" y="1676941"/>
                  <a:pt x="4289572" y="1676941"/>
                </a:cubicBezTo>
                <a:lnTo>
                  <a:pt x="1945927" y="1584176"/>
                </a:lnTo>
                <a:lnTo>
                  <a:pt x="1403246" y="2020737"/>
                </a:lnTo>
                <a:lnTo>
                  <a:pt x="834030" y="1584176"/>
                </a:lnTo>
                <a:lnTo>
                  <a:pt x="356800" y="1584176"/>
                </a:lnTo>
                <a:cubicBezTo>
                  <a:pt x="210977" y="1584176"/>
                  <a:pt x="92765" y="1465964"/>
                  <a:pt x="92765" y="1320141"/>
                </a:cubicBezTo>
                <a:lnTo>
                  <a:pt x="92765" y="1320147"/>
                </a:lnTo>
                <a:lnTo>
                  <a:pt x="92765" y="924103"/>
                </a:lnTo>
                <a:lnTo>
                  <a:pt x="0" y="963859"/>
                </a:lnTo>
                <a:lnTo>
                  <a:pt x="92765" y="264035"/>
                </a:lnTo>
                <a:close/>
              </a:path>
            </a:pathLst>
          </a:custGeom>
          <a:noFill/>
          <a:ln w="571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733">
              <a:solidFill>
                <a:prstClr val="white"/>
              </a:solidFill>
              <a:latin typeface="华康方圆体W7"/>
            </a:endParaRPr>
          </a:p>
        </p:txBody>
      </p:sp>
      <p:sp>
        <p:nvSpPr>
          <p:cNvPr id="12" name="Hộp Văn bản 20">
            <a:extLst>
              <a:ext uri="{FF2B5EF4-FFF2-40B4-BE49-F238E27FC236}">
                <a16:creationId xmlns:a16="http://schemas.microsoft.com/office/drawing/2014/main" id="{4BB90239-60C8-40E6-940D-04ECD4405810}"/>
              </a:ext>
            </a:extLst>
          </p:cNvPr>
          <p:cNvSpPr txBox="1"/>
          <p:nvPr/>
        </p:nvSpPr>
        <p:spPr>
          <a:xfrm>
            <a:off x="4383090" y="4214702"/>
            <a:ext cx="5002380" cy="1323439"/>
          </a:xfrm>
          <a:prstGeom prst="rect">
            <a:avLst/>
          </a:prstGeom>
          <a:noFill/>
        </p:spPr>
        <p:txBody>
          <a:bodyPr wrap="square" rtlCol="0">
            <a:spAutoFit/>
          </a:bodyPr>
          <a:lstStyle/>
          <a:p>
            <a:pPr algn="ctr" defTabSz="1219170"/>
            <a:r>
              <a:rPr lang="en-US" sz="4000" dirty="0" err="1">
                <a:solidFill>
                  <a:srgbClr val="5B9BD5">
                    <a:lumMod val="75000"/>
                  </a:srgbClr>
                </a:solidFill>
                <a:latin typeface="Arial" panose="020B0604020202020204" pitchFamily="34" charset="0"/>
                <a:cs typeface="Arial" panose="020B0604020202020204" pitchFamily="34" charset="0"/>
              </a:rPr>
              <a:t>Từ</a:t>
            </a:r>
            <a:r>
              <a:rPr lang="en-US" sz="4000" dirty="0">
                <a:solidFill>
                  <a:srgbClr val="5B9BD5">
                    <a:lumMod val="75000"/>
                  </a:srgbClr>
                </a:solidFill>
                <a:latin typeface="Arial" panose="020B0604020202020204" pitchFamily="34" charset="0"/>
                <a:cs typeface="Arial" panose="020B0604020202020204" pitchFamily="34" charset="0"/>
              </a:rPr>
              <a:t> </a:t>
            </a:r>
            <a:r>
              <a:rPr lang="en-US" sz="4000" dirty="0" err="1">
                <a:solidFill>
                  <a:srgbClr val="5B9BD5">
                    <a:lumMod val="75000"/>
                  </a:srgbClr>
                </a:solidFill>
                <a:latin typeface="Arial" panose="020B0604020202020204" pitchFamily="34" charset="0"/>
                <a:cs typeface="Arial" panose="020B0604020202020204" pitchFamily="34" charset="0"/>
              </a:rPr>
              <a:t>cùng</a:t>
            </a:r>
            <a:r>
              <a:rPr lang="en-US" sz="4000" dirty="0">
                <a:solidFill>
                  <a:srgbClr val="5B9BD5">
                    <a:lumMod val="75000"/>
                  </a:srgbClr>
                </a:solidFill>
                <a:latin typeface="Arial" panose="020B0604020202020204" pitchFamily="34" charset="0"/>
                <a:cs typeface="Arial" panose="020B0604020202020204" pitchFamily="34" charset="0"/>
              </a:rPr>
              <a:t> </a:t>
            </a:r>
            <a:r>
              <a:rPr lang="en-US" sz="4000" dirty="0" err="1">
                <a:solidFill>
                  <a:srgbClr val="5B9BD5">
                    <a:lumMod val="75000"/>
                  </a:srgbClr>
                </a:solidFill>
                <a:latin typeface="Arial" panose="020B0604020202020204" pitchFamily="34" charset="0"/>
                <a:cs typeface="Arial" panose="020B0604020202020204" pitchFamily="34" charset="0"/>
              </a:rPr>
              <a:t>nghĩa</a:t>
            </a:r>
            <a:r>
              <a:rPr lang="en-US" sz="4000" dirty="0">
                <a:solidFill>
                  <a:srgbClr val="5B9BD5">
                    <a:lumMod val="75000"/>
                  </a:srgbClr>
                </a:solidFill>
                <a:latin typeface="Arial" panose="020B0604020202020204" pitchFamily="34" charset="0"/>
                <a:cs typeface="Arial" panose="020B0604020202020204" pitchFamily="34" charset="0"/>
              </a:rPr>
              <a:t> </a:t>
            </a:r>
            <a:r>
              <a:rPr lang="en-US" sz="4000" dirty="0" err="1">
                <a:solidFill>
                  <a:srgbClr val="5B9BD5">
                    <a:lumMod val="75000"/>
                  </a:srgbClr>
                </a:solidFill>
                <a:latin typeface="Arial" panose="020B0604020202020204" pitchFamily="34" charset="0"/>
                <a:cs typeface="Arial" panose="020B0604020202020204" pitchFamily="34" charset="0"/>
              </a:rPr>
              <a:t>là</a:t>
            </a:r>
            <a:r>
              <a:rPr lang="en-US" sz="4000" dirty="0">
                <a:solidFill>
                  <a:srgbClr val="5B9BD5">
                    <a:lumMod val="75000"/>
                  </a:srgbClr>
                </a:solidFill>
                <a:latin typeface="Arial" panose="020B0604020202020204" pitchFamily="34" charset="0"/>
                <a:cs typeface="Arial" panose="020B0604020202020204" pitchFamily="34" charset="0"/>
              </a:rPr>
              <a:t> </a:t>
            </a:r>
            <a:r>
              <a:rPr lang="en-US" sz="4000" dirty="0" err="1">
                <a:solidFill>
                  <a:srgbClr val="5B9BD5">
                    <a:lumMod val="75000"/>
                  </a:srgbClr>
                </a:solidFill>
                <a:latin typeface="Arial" panose="020B0604020202020204" pitchFamily="34" charset="0"/>
                <a:cs typeface="Arial" panose="020B0604020202020204" pitchFamily="34" charset="0"/>
              </a:rPr>
              <a:t>gì</a:t>
            </a:r>
            <a:r>
              <a:rPr lang="en-US" sz="4000" dirty="0">
                <a:solidFill>
                  <a:srgbClr val="5B9BD5">
                    <a:lumMod val="75000"/>
                  </a:srgbClr>
                </a:solidFill>
                <a:latin typeface="Arial" panose="020B0604020202020204" pitchFamily="34" charset="0"/>
                <a:cs typeface="Arial" panose="020B0604020202020204" pitchFamily="34" charset="0"/>
              </a:rPr>
              <a:t> ?</a:t>
            </a:r>
          </a:p>
        </p:txBody>
      </p:sp>
      <p:sp>
        <p:nvSpPr>
          <p:cNvPr id="13" name="Hộp Văn bản 28">
            <a:extLst>
              <a:ext uri="{FF2B5EF4-FFF2-40B4-BE49-F238E27FC236}">
                <a16:creationId xmlns:a16="http://schemas.microsoft.com/office/drawing/2014/main" id="{DE1D1179-2396-44C0-BE19-2C6F640A65F7}"/>
              </a:ext>
            </a:extLst>
          </p:cNvPr>
          <p:cNvSpPr txBox="1"/>
          <p:nvPr/>
        </p:nvSpPr>
        <p:spPr>
          <a:xfrm>
            <a:off x="3695733" y="4136128"/>
            <a:ext cx="5829267" cy="1200329"/>
          </a:xfrm>
          <a:prstGeom prst="rect">
            <a:avLst/>
          </a:prstGeom>
          <a:noFill/>
        </p:spPr>
        <p:txBody>
          <a:bodyPr wrap="square" rtlCol="0">
            <a:spAutoFit/>
          </a:bodyPr>
          <a:lstStyle/>
          <a:p>
            <a:pPr algn="ctr" defTabSz="1219170"/>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cùng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prstClr val="black"/>
              </a:solidFill>
              <a:latin typeface="Arial" panose="020B0604020202020204" pitchFamily="34" charset="0"/>
              <a:cs typeface="Arial" panose="020B0604020202020204" pitchFamily="34" charset="0"/>
            </a:endParaRPr>
          </a:p>
        </p:txBody>
      </p:sp>
      <p:sp>
        <p:nvSpPr>
          <p:cNvPr id="15" name="Hộp Văn bản 9">
            <a:extLst>
              <a:ext uri="{FF2B5EF4-FFF2-40B4-BE49-F238E27FC236}">
                <a16:creationId xmlns:a16="http://schemas.microsoft.com/office/drawing/2014/main" id="{1E60D72E-AE78-4689-91D1-8AC5CE57B49F}"/>
              </a:ext>
            </a:extLst>
          </p:cNvPr>
          <p:cNvSpPr txBox="1"/>
          <p:nvPr/>
        </p:nvSpPr>
        <p:spPr>
          <a:xfrm>
            <a:off x="4592738" y="4401052"/>
            <a:ext cx="6025321" cy="646331"/>
          </a:xfrm>
          <a:prstGeom prst="rect">
            <a:avLst/>
          </a:prstGeom>
          <a:noFill/>
        </p:spPr>
        <p:txBody>
          <a:bodyPr wrap="square" rtlCol="0">
            <a:spAutoFit/>
          </a:bodyPr>
          <a:lstStyle/>
          <a:p>
            <a:pPr defTabSz="1219170"/>
            <a:r>
              <a:rPr lang="en-US" sz="3600" dirty="0" err="1">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Dũng</a:t>
            </a:r>
            <a:r>
              <a:rPr lang="en-US" sz="3600" dirty="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cảm</a:t>
            </a:r>
            <a:r>
              <a:rPr lang="en-US" sz="3600" dirty="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nghĩa</a:t>
            </a:r>
            <a:r>
              <a:rPr lang="en-US" sz="3600" dirty="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là</a:t>
            </a:r>
            <a:r>
              <a:rPr lang="en-US" sz="3600" dirty="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gì</a:t>
            </a:r>
            <a:r>
              <a:rPr lang="en-US" sz="3600" dirty="0">
                <a:solidFill>
                  <a:srgbClr val="5B9BD5">
                    <a:lumMod val="75000"/>
                  </a:srgbClr>
                </a:solidFill>
                <a:latin typeface="Arial" panose="020B0604020202020204" pitchFamily="34" charset="0"/>
                <a:ea typeface="Calibri" panose="020F0502020204030204" pitchFamily="34" charset="0"/>
                <a:cs typeface="Arial" panose="020B0604020202020204" pitchFamily="34" charset="0"/>
              </a:rPr>
              <a:t> ? </a:t>
            </a:r>
            <a:endParaRPr lang="en-US" sz="3600" dirty="0">
              <a:solidFill>
                <a:srgbClr val="5B9BD5">
                  <a:lumMod val="75000"/>
                </a:srgbClr>
              </a:solidFill>
              <a:latin typeface="Arial" panose="020B0604020202020204" pitchFamily="34" charset="0"/>
              <a:cs typeface="Arial" panose="020B0604020202020204" pitchFamily="34" charset="0"/>
            </a:endParaRPr>
          </a:p>
        </p:txBody>
      </p:sp>
      <p:sp>
        <p:nvSpPr>
          <p:cNvPr id="16" name="Hộp Văn bản 11">
            <a:extLst>
              <a:ext uri="{FF2B5EF4-FFF2-40B4-BE49-F238E27FC236}">
                <a16:creationId xmlns:a16="http://schemas.microsoft.com/office/drawing/2014/main" id="{8DB869F5-5C6E-4537-BAB8-A60C3EA4D07D}"/>
              </a:ext>
            </a:extLst>
          </p:cNvPr>
          <p:cNvSpPr txBox="1"/>
          <p:nvPr/>
        </p:nvSpPr>
        <p:spPr>
          <a:xfrm>
            <a:off x="4055619" y="3734479"/>
            <a:ext cx="5679029" cy="2003625"/>
          </a:xfrm>
          <a:prstGeom prst="rect">
            <a:avLst/>
          </a:prstGeom>
          <a:noFill/>
        </p:spPr>
        <p:txBody>
          <a:bodyPr wrap="square">
            <a:spAutoFit/>
          </a:bodyPr>
          <a:lstStyle/>
          <a:p>
            <a:pPr algn="just" defTabSz="1219170">
              <a:lnSpc>
                <a:spcPct val="115000"/>
              </a:lnSpc>
              <a:spcAft>
                <a:spcPts val="1333"/>
              </a:spcAft>
            </a:pP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Dũng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cảm</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dũng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khí</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dám</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đương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đầu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khó</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khăn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nguy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hiểm</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3" name="TextBox 2"/>
          <p:cNvSpPr txBox="1"/>
          <p:nvPr/>
        </p:nvSpPr>
        <p:spPr>
          <a:xfrm>
            <a:off x="405189" y="1466709"/>
            <a:ext cx="2016224" cy="666786"/>
          </a:xfrm>
          <a:prstGeom prst="rect">
            <a:avLst/>
          </a:prstGeom>
          <a:noFill/>
        </p:spPr>
        <p:txBody>
          <a:bodyPr wrap="square" rtlCol="0">
            <a:spAutoFit/>
          </a:bodyPr>
          <a:lstStyle/>
          <a:p>
            <a:pPr defTabSz="1219170"/>
            <a:r>
              <a:rPr lang="en-US" sz="3733" dirty="0" err="1">
                <a:solidFill>
                  <a:srgbClr val="FF0000"/>
                </a:solidFill>
                <a:latin typeface="UTM Flavour" panose="02040603050506020204" pitchFamily="18" charset="0"/>
              </a:rPr>
              <a:t>Gan</a:t>
            </a:r>
            <a:r>
              <a:rPr lang="en-US" sz="3733" dirty="0">
                <a:solidFill>
                  <a:srgbClr val="FF0000"/>
                </a:solidFill>
                <a:latin typeface="UTM Flavour" panose="02040603050506020204" pitchFamily="18" charset="0"/>
              </a:rPr>
              <a:t> </a:t>
            </a:r>
            <a:r>
              <a:rPr lang="en-US" sz="3733" dirty="0" err="1">
                <a:solidFill>
                  <a:srgbClr val="FF0000"/>
                </a:solidFill>
                <a:latin typeface="UTM Flavour" panose="02040603050506020204" pitchFamily="18" charset="0"/>
              </a:rPr>
              <a:t>dạ</a:t>
            </a:r>
            <a:endParaRPr lang="en-US" sz="3733" dirty="0">
              <a:solidFill>
                <a:srgbClr val="FF0000"/>
              </a:solidFill>
              <a:latin typeface="UTM Flavour" panose="02040603050506020204" pitchFamily="18" charset="0"/>
            </a:endParaRPr>
          </a:p>
        </p:txBody>
      </p:sp>
      <p:sp>
        <p:nvSpPr>
          <p:cNvPr id="14" name="TextBox 13"/>
          <p:cNvSpPr txBox="1"/>
          <p:nvPr/>
        </p:nvSpPr>
        <p:spPr>
          <a:xfrm>
            <a:off x="8073963" y="1466709"/>
            <a:ext cx="2016224" cy="666786"/>
          </a:xfrm>
          <a:prstGeom prst="rect">
            <a:avLst/>
          </a:prstGeom>
          <a:noFill/>
        </p:spPr>
        <p:txBody>
          <a:bodyPr wrap="square" rtlCol="0">
            <a:spAutoFit/>
          </a:bodyPr>
          <a:lstStyle/>
          <a:p>
            <a:pPr defTabSz="1219170"/>
            <a:r>
              <a:rPr lang="en-US" sz="3733" dirty="0" err="1">
                <a:solidFill>
                  <a:srgbClr val="FF0000"/>
                </a:solidFill>
                <a:latin typeface="UTM Flavour" panose="02040603050506020204" pitchFamily="18" charset="0"/>
              </a:rPr>
              <a:t>anh</a:t>
            </a:r>
            <a:r>
              <a:rPr lang="en-US" sz="3733" dirty="0">
                <a:solidFill>
                  <a:srgbClr val="FF0000"/>
                </a:solidFill>
                <a:latin typeface="UTM Flavour" panose="02040603050506020204" pitchFamily="18" charset="0"/>
              </a:rPr>
              <a:t> </a:t>
            </a:r>
            <a:r>
              <a:rPr lang="en-US" sz="3733" dirty="0" err="1">
                <a:solidFill>
                  <a:srgbClr val="FF0000"/>
                </a:solidFill>
                <a:latin typeface="UTM Flavour" panose="02040603050506020204" pitchFamily="18" charset="0"/>
              </a:rPr>
              <a:t>hùng</a:t>
            </a:r>
            <a:endParaRPr lang="en-US" sz="3733" dirty="0">
              <a:solidFill>
                <a:srgbClr val="FF0000"/>
              </a:solidFill>
              <a:latin typeface="UTM Flavour" panose="02040603050506020204" pitchFamily="18" charset="0"/>
            </a:endParaRPr>
          </a:p>
        </p:txBody>
      </p:sp>
      <p:sp>
        <p:nvSpPr>
          <p:cNvPr id="17" name="TextBox 16"/>
          <p:cNvSpPr txBox="1"/>
          <p:nvPr/>
        </p:nvSpPr>
        <p:spPr>
          <a:xfrm>
            <a:off x="10075611" y="1466709"/>
            <a:ext cx="2016224" cy="666786"/>
          </a:xfrm>
          <a:prstGeom prst="rect">
            <a:avLst/>
          </a:prstGeom>
          <a:noFill/>
        </p:spPr>
        <p:txBody>
          <a:bodyPr wrap="square" rtlCol="0">
            <a:spAutoFit/>
          </a:bodyPr>
          <a:lstStyle/>
          <a:p>
            <a:pPr defTabSz="1219170"/>
            <a:r>
              <a:rPr lang="en-US" sz="3733" dirty="0" err="1">
                <a:solidFill>
                  <a:srgbClr val="FF0000"/>
                </a:solidFill>
                <a:latin typeface="UTM Flavour" panose="02040603050506020204" pitchFamily="18" charset="0"/>
              </a:rPr>
              <a:t>anh</a:t>
            </a:r>
            <a:r>
              <a:rPr lang="en-US" sz="3733" dirty="0">
                <a:solidFill>
                  <a:srgbClr val="FF0000"/>
                </a:solidFill>
                <a:latin typeface="UTM Flavour" panose="02040603050506020204" pitchFamily="18" charset="0"/>
              </a:rPr>
              <a:t> </a:t>
            </a:r>
            <a:r>
              <a:rPr lang="en-US" sz="3733" dirty="0" err="1">
                <a:solidFill>
                  <a:srgbClr val="FF0000"/>
                </a:solidFill>
                <a:latin typeface="UTM Flavour" panose="02040603050506020204" pitchFamily="18" charset="0"/>
              </a:rPr>
              <a:t>dũng</a:t>
            </a:r>
            <a:endParaRPr lang="en-US" sz="3733" dirty="0">
              <a:solidFill>
                <a:srgbClr val="FF0000"/>
              </a:solidFill>
              <a:latin typeface="UTM Flavour" panose="02040603050506020204" pitchFamily="18" charset="0"/>
            </a:endParaRPr>
          </a:p>
        </p:txBody>
      </p:sp>
      <p:sp>
        <p:nvSpPr>
          <p:cNvPr id="18" name="TextBox 17"/>
          <p:cNvSpPr txBox="1"/>
          <p:nvPr/>
        </p:nvSpPr>
        <p:spPr>
          <a:xfrm>
            <a:off x="6241224" y="2126221"/>
            <a:ext cx="2016224" cy="666786"/>
          </a:xfrm>
          <a:prstGeom prst="rect">
            <a:avLst/>
          </a:prstGeom>
          <a:noFill/>
        </p:spPr>
        <p:txBody>
          <a:bodyPr wrap="square" rtlCol="0">
            <a:spAutoFit/>
          </a:bodyPr>
          <a:lstStyle/>
          <a:p>
            <a:pPr defTabSz="1219170"/>
            <a:r>
              <a:rPr lang="en-US" sz="3733" dirty="0">
                <a:solidFill>
                  <a:srgbClr val="FF0000"/>
                </a:solidFill>
                <a:latin typeface="UTM Flavour" panose="02040603050506020204" pitchFamily="18" charset="0"/>
              </a:rPr>
              <a:t>can </a:t>
            </a:r>
            <a:r>
              <a:rPr lang="en-US" sz="3733" dirty="0" err="1">
                <a:solidFill>
                  <a:srgbClr val="FF0000"/>
                </a:solidFill>
                <a:latin typeface="UTM Flavour" panose="02040603050506020204" pitchFamily="18" charset="0"/>
              </a:rPr>
              <a:t>đảm</a:t>
            </a:r>
            <a:endParaRPr lang="en-US" sz="3733" dirty="0">
              <a:solidFill>
                <a:srgbClr val="FF0000"/>
              </a:solidFill>
              <a:latin typeface="UTM Flavour" panose="02040603050506020204" pitchFamily="18" charset="0"/>
            </a:endParaRPr>
          </a:p>
        </p:txBody>
      </p:sp>
      <p:sp>
        <p:nvSpPr>
          <p:cNvPr id="19" name="TextBox 18"/>
          <p:cNvSpPr txBox="1"/>
          <p:nvPr/>
        </p:nvSpPr>
        <p:spPr>
          <a:xfrm>
            <a:off x="8118120" y="2120113"/>
            <a:ext cx="2549779" cy="666786"/>
          </a:xfrm>
          <a:prstGeom prst="rect">
            <a:avLst/>
          </a:prstGeom>
          <a:noFill/>
        </p:spPr>
        <p:txBody>
          <a:bodyPr wrap="square" rtlCol="0">
            <a:spAutoFit/>
          </a:bodyPr>
          <a:lstStyle/>
          <a:p>
            <a:pPr defTabSz="1219170"/>
            <a:r>
              <a:rPr lang="vi-VN" sz="3733" dirty="0">
                <a:solidFill>
                  <a:srgbClr val="FF0000"/>
                </a:solidFill>
                <a:latin typeface="UTM Flavour" panose="02040603050506020204" pitchFamily="18" charset="0"/>
              </a:rPr>
              <a:t>can trường</a:t>
            </a:r>
            <a:endParaRPr lang="en-US" sz="3733" dirty="0">
              <a:solidFill>
                <a:srgbClr val="FF0000"/>
              </a:solidFill>
              <a:latin typeface="UTM Flavour" panose="02040603050506020204" pitchFamily="18" charset="0"/>
            </a:endParaRPr>
          </a:p>
        </p:txBody>
      </p:sp>
      <p:sp>
        <p:nvSpPr>
          <p:cNvPr id="20" name="TextBox 19"/>
          <p:cNvSpPr txBox="1"/>
          <p:nvPr/>
        </p:nvSpPr>
        <p:spPr>
          <a:xfrm>
            <a:off x="10386192" y="2131479"/>
            <a:ext cx="2016224" cy="666786"/>
          </a:xfrm>
          <a:prstGeom prst="rect">
            <a:avLst/>
          </a:prstGeom>
          <a:noFill/>
        </p:spPr>
        <p:txBody>
          <a:bodyPr wrap="square" rtlCol="0">
            <a:spAutoFit/>
          </a:bodyPr>
          <a:lstStyle/>
          <a:p>
            <a:pPr defTabSz="1219170"/>
            <a:r>
              <a:rPr lang="en-US" sz="3733" dirty="0" err="1">
                <a:solidFill>
                  <a:srgbClr val="FF0000"/>
                </a:solidFill>
                <a:latin typeface="UTM Flavour" panose="02040603050506020204" pitchFamily="18" charset="0"/>
              </a:rPr>
              <a:t>gan</a:t>
            </a:r>
            <a:r>
              <a:rPr lang="en-US" sz="3733" dirty="0">
                <a:solidFill>
                  <a:srgbClr val="FF0000"/>
                </a:solidFill>
                <a:latin typeface="UTM Flavour" panose="02040603050506020204" pitchFamily="18" charset="0"/>
              </a:rPr>
              <a:t> </a:t>
            </a:r>
            <a:r>
              <a:rPr lang="en-US" sz="3733" dirty="0" err="1">
                <a:solidFill>
                  <a:srgbClr val="FF0000"/>
                </a:solidFill>
                <a:latin typeface="UTM Flavour" panose="02040603050506020204" pitchFamily="18" charset="0"/>
              </a:rPr>
              <a:t>góc</a:t>
            </a:r>
            <a:endParaRPr lang="en-US" sz="3733" dirty="0">
              <a:solidFill>
                <a:srgbClr val="FF0000"/>
              </a:solidFill>
              <a:latin typeface="UTM Flavour" panose="02040603050506020204" pitchFamily="18" charset="0"/>
            </a:endParaRPr>
          </a:p>
        </p:txBody>
      </p:sp>
      <p:sp>
        <p:nvSpPr>
          <p:cNvPr id="21" name="TextBox 20"/>
          <p:cNvSpPr txBox="1"/>
          <p:nvPr/>
        </p:nvSpPr>
        <p:spPr>
          <a:xfrm>
            <a:off x="405189" y="2776671"/>
            <a:ext cx="2016224" cy="666786"/>
          </a:xfrm>
          <a:prstGeom prst="rect">
            <a:avLst/>
          </a:prstGeom>
          <a:noFill/>
        </p:spPr>
        <p:txBody>
          <a:bodyPr wrap="square" rtlCol="0">
            <a:spAutoFit/>
          </a:bodyPr>
          <a:lstStyle/>
          <a:p>
            <a:pPr defTabSz="1219170"/>
            <a:r>
              <a:rPr lang="en-US" sz="3733" dirty="0" err="1">
                <a:solidFill>
                  <a:srgbClr val="FF0000"/>
                </a:solidFill>
                <a:latin typeface="UTM Flavour" panose="02040603050506020204" pitchFamily="18" charset="0"/>
              </a:rPr>
              <a:t>gan</a:t>
            </a:r>
            <a:r>
              <a:rPr lang="en-US" sz="3733" dirty="0">
                <a:solidFill>
                  <a:srgbClr val="FF0000"/>
                </a:solidFill>
                <a:latin typeface="UTM Flavour" panose="02040603050506020204" pitchFamily="18" charset="0"/>
              </a:rPr>
              <a:t> </a:t>
            </a:r>
            <a:r>
              <a:rPr lang="en-US" sz="3733" dirty="0" err="1">
                <a:solidFill>
                  <a:srgbClr val="FF0000"/>
                </a:solidFill>
                <a:latin typeface="UTM Flavour" panose="02040603050506020204" pitchFamily="18" charset="0"/>
              </a:rPr>
              <a:t>lì</a:t>
            </a:r>
            <a:endParaRPr lang="en-US" sz="3733" dirty="0">
              <a:solidFill>
                <a:srgbClr val="FF0000"/>
              </a:solidFill>
              <a:latin typeface="UTM Flavour" panose="02040603050506020204" pitchFamily="18" charset="0"/>
            </a:endParaRPr>
          </a:p>
        </p:txBody>
      </p:sp>
      <p:sp>
        <p:nvSpPr>
          <p:cNvPr id="22" name="TextBox 21"/>
          <p:cNvSpPr txBox="1"/>
          <p:nvPr/>
        </p:nvSpPr>
        <p:spPr>
          <a:xfrm>
            <a:off x="7223783" y="2760429"/>
            <a:ext cx="2016224" cy="666786"/>
          </a:xfrm>
          <a:prstGeom prst="rect">
            <a:avLst/>
          </a:prstGeom>
          <a:noFill/>
        </p:spPr>
        <p:txBody>
          <a:bodyPr wrap="square" rtlCol="0">
            <a:spAutoFit/>
          </a:bodyPr>
          <a:lstStyle/>
          <a:p>
            <a:pPr defTabSz="1219170"/>
            <a:r>
              <a:rPr lang="en-US" sz="3733" dirty="0" err="1">
                <a:solidFill>
                  <a:srgbClr val="FF0000"/>
                </a:solidFill>
                <a:latin typeface="UTM Flavour" panose="02040603050506020204" pitchFamily="18" charset="0"/>
              </a:rPr>
              <a:t>bạo</a:t>
            </a:r>
            <a:r>
              <a:rPr lang="en-US" sz="3733" dirty="0">
                <a:solidFill>
                  <a:srgbClr val="FF0000"/>
                </a:solidFill>
                <a:latin typeface="UTM Flavour" panose="02040603050506020204" pitchFamily="18" charset="0"/>
              </a:rPr>
              <a:t> </a:t>
            </a:r>
            <a:r>
              <a:rPr lang="en-US" sz="3733" dirty="0" err="1">
                <a:solidFill>
                  <a:srgbClr val="FF0000"/>
                </a:solidFill>
                <a:latin typeface="UTM Flavour" panose="02040603050506020204" pitchFamily="18" charset="0"/>
              </a:rPr>
              <a:t>gan</a:t>
            </a:r>
            <a:endParaRPr lang="en-US" sz="3733" dirty="0">
              <a:solidFill>
                <a:srgbClr val="FF0000"/>
              </a:solidFill>
              <a:latin typeface="UTM Flavour" panose="02040603050506020204" pitchFamily="18" charset="0"/>
            </a:endParaRPr>
          </a:p>
        </p:txBody>
      </p:sp>
      <p:sp>
        <p:nvSpPr>
          <p:cNvPr id="24" name="TextBox 23"/>
          <p:cNvSpPr txBox="1"/>
          <p:nvPr/>
        </p:nvSpPr>
        <p:spPr>
          <a:xfrm>
            <a:off x="8919801" y="2776671"/>
            <a:ext cx="2016224" cy="666786"/>
          </a:xfrm>
          <a:prstGeom prst="rect">
            <a:avLst/>
          </a:prstGeom>
          <a:noFill/>
        </p:spPr>
        <p:txBody>
          <a:bodyPr wrap="square" rtlCol="0">
            <a:spAutoFit/>
          </a:bodyPr>
          <a:lstStyle/>
          <a:p>
            <a:pPr defTabSz="1219170"/>
            <a:r>
              <a:rPr lang="en-US" sz="3733" dirty="0" err="1">
                <a:solidFill>
                  <a:srgbClr val="FF0000"/>
                </a:solidFill>
                <a:latin typeface="UTM Flavour" panose="02040603050506020204" pitchFamily="18" charset="0"/>
              </a:rPr>
              <a:t>quả</a:t>
            </a:r>
            <a:r>
              <a:rPr lang="en-US" sz="3733" dirty="0">
                <a:solidFill>
                  <a:srgbClr val="FF0000"/>
                </a:solidFill>
                <a:latin typeface="UTM Flavour" panose="02040603050506020204" pitchFamily="18" charset="0"/>
              </a:rPr>
              <a:t> </a:t>
            </a:r>
            <a:r>
              <a:rPr lang="en-US" sz="3733" dirty="0" err="1">
                <a:solidFill>
                  <a:srgbClr val="FF0000"/>
                </a:solidFill>
                <a:latin typeface="UTM Flavour" panose="02040603050506020204" pitchFamily="18" charset="0"/>
              </a:rPr>
              <a:t>cảm</a:t>
            </a:r>
            <a:endParaRPr lang="en-US" sz="3733" dirty="0">
              <a:solidFill>
                <a:srgbClr val="FF0000"/>
              </a:solidFill>
              <a:latin typeface="UTM Flavour" panose="02040603050506020204" pitchFamily="18" charset="0"/>
            </a:endParaRPr>
          </a:p>
        </p:txBody>
      </p:sp>
    </p:spTree>
    <p:extLst>
      <p:ext uri="{BB962C8B-B14F-4D97-AF65-F5344CB8AC3E}">
        <p14:creationId xmlns:p14="http://schemas.microsoft.com/office/powerpoint/2010/main" val="2285824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2" presetClass="entr" presetSubtype="4"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par>
                          <p:cTn id="13" fill="hold">
                            <p:stCondLst>
                              <p:cond delay="1300"/>
                            </p:stCondLst>
                            <p:childTnLst>
                              <p:par>
                                <p:cTn id="14" presetID="12" presetClass="entr" presetSubtype="4"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1000"/>
                                        <p:tgtEl>
                                          <p:spTgt spid="2">
                                            <p:txEl>
                                              <p:pRg st="0" end="0"/>
                                            </p:txEl>
                                          </p:spTgt>
                                        </p:tgtEl>
                                      </p:cBhvr>
                                    </p:animEffect>
                                    <p:anim calcmode="lin" valueType="num">
                                      <p:cBhvr>
                                        <p:cTn id="2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 calcmode="lin" valueType="num">
                                      <p:cBhvr additive="base">
                                        <p:cTn id="32" dur="500" fill="hold"/>
                                        <p:tgtEl>
                                          <p:spTgt spid="2050"/>
                                        </p:tgtEl>
                                        <p:attrNameLst>
                                          <p:attrName>ppt_x</p:attrName>
                                        </p:attrNameLst>
                                      </p:cBhvr>
                                      <p:tavLst>
                                        <p:tav tm="0">
                                          <p:val>
                                            <p:strVal val="0-#ppt_w/2"/>
                                          </p:val>
                                        </p:tav>
                                        <p:tav tm="100000">
                                          <p:val>
                                            <p:strVal val="#ppt_x"/>
                                          </p:val>
                                        </p:tav>
                                      </p:tavLst>
                                    </p:anim>
                                    <p:anim calcmode="lin" valueType="num">
                                      <p:cBhvr additive="base">
                                        <p:cTn id="33"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out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grpId="1" nodeType="clickEffect">
                                  <p:stCondLst>
                                    <p:cond delay="0"/>
                                  </p:stCondLst>
                                  <p:childTnLst>
                                    <p:animEffect transition="out" filter="blinds(horizontal)">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grpId="1" nodeType="clickEffect">
                                  <p:stCondLst>
                                    <p:cond delay="0"/>
                                  </p:stCondLst>
                                  <p:childTnLst>
                                    <p:animEffect transition="out" filter="blinds(horizontal)">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par>
                                <p:cTn id="61" presetID="42"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 presetClass="exit" presetSubtype="10" fill="hold" grpId="1" nodeType="clickEffect">
                                  <p:stCondLst>
                                    <p:cond delay="0"/>
                                  </p:stCondLst>
                                  <p:childTnLst>
                                    <p:animEffect transition="out" filter="blinds(horizontal)">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6" presetClass="entr" presetSubtype="21"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barn(inVertical)">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barn(inVertical)">
                                      <p:cBhvr>
                                        <p:cTn id="78" dur="500"/>
                                        <p:tgtEl>
                                          <p:spTgt spid="3"/>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barn(inVertical)">
                                      <p:cBhvr>
                                        <p:cTn id="83" dur="5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barn(inVertical)">
                                      <p:cBhvr>
                                        <p:cTn id="88" dur="5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barn(inVertical)">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barn(inVertical)">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barn(inVertical)">
                                      <p:cBhvr>
                                        <p:cTn id="108" dur="500"/>
                                        <p:tgtEl>
                                          <p:spTgt spid="21"/>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barn(inVertical)">
                                      <p:cBhvr>
                                        <p:cTn id="113" dur="5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barn(inVertical)">
                                      <p:cBhvr>
                                        <p:cTn id="1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8" grpId="0" animBg="1"/>
      <p:bldP spid="12" grpId="0"/>
      <p:bldP spid="12" grpId="1"/>
      <p:bldP spid="13" grpId="0"/>
      <p:bldP spid="13" grpId="1"/>
      <p:bldP spid="15" grpId="0"/>
      <p:bldP spid="15" grpId="1"/>
      <p:bldP spid="16" grpId="0"/>
      <p:bldP spid="3" grpId="0"/>
      <p:bldP spid="14" grpId="0"/>
      <p:bldP spid="17" grpId="0"/>
      <p:bldP spid="18" grpId="0"/>
      <p:bldP spid="19" grpId="0"/>
      <p:bldP spid="20" grpId="0"/>
      <p:bldP spid="21"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
            <a:extLst>
              <a:ext uri="{FF2B5EF4-FFF2-40B4-BE49-F238E27FC236}">
                <a16:creationId xmlns:a16="http://schemas.microsoft.com/office/drawing/2014/main" id="{78155B1A-2CAF-4324-A52B-19E9F4472885}"/>
              </a:ext>
            </a:extLst>
          </p:cNvPr>
          <p:cNvPicPr>
            <a:picLocks noChangeAspect="1"/>
          </p:cNvPicPr>
          <p:nvPr/>
        </p:nvPicPr>
        <p:blipFill rotWithShape="1">
          <a:blip r:embed="rId3">
            <a:extLst>
              <a:ext uri="{28A0092B-C50C-407E-A947-70E740481C1C}">
                <a14:useLocalDpi xmlns:a14="http://schemas.microsoft.com/office/drawing/2010/main" val="0"/>
              </a:ext>
            </a:extLst>
          </a:blip>
          <a:srcRect l="57304" r="-6012" b="54200"/>
          <a:stretch/>
        </p:blipFill>
        <p:spPr>
          <a:xfrm>
            <a:off x="160867" y="548680"/>
            <a:ext cx="5867400" cy="3264363"/>
          </a:xfrm>
          <a:prstGeom prst="rect">
            <a:avLst/>
          </a:prstGeom>
        </p:spPr>
      </p:pic>
      <p:sp>
        <p:nvSpPr>
          <p:cNvPr id="5" name="矩形 8">
            <a:extLst>
              <a:ext uri="{FF2B5EF4-FFF2-40B4-BE49-F238E27FC236}">
                <a16:creationId xmlns:a16="http://schemas.microsoft.com/office/drawing/2014/main" id="{143D14FC-7E66-4A2B-87F4-E9546638A666}"/>
              </a:ext>
            </a:extLst>
          </p:cNvPr>
          <p:cNvSpPr/>
          <p:nvPr/>
        </p:nvSpPr>
        <p:spPr>
          <a:xfrm rot="21294842">
            <a:off x="1201083" y="591965"/>
            <a:ext cx="3273841" cy="1054133"/>
          </a:xfrm>
          <a:prstGeom prst="rect">
            <a:avLst/>
          </a:prstGeom>
          <a:noFill/>
        </p:spPr>
        <p:txBody>
          <a:bodyPr wrap="square" lIns="91439" tIns="45719" rIns="91439" bIns="45719" rtlCol="0">
            <a:spAutoFit/>
          </a:bodyPr>
          <a:lstStyle/>
          <a:p>
            <a:pPr algn="ctr" defTabSz="914354">
              <a:lnSpc>
                <a:spcPts val="7500"/>
              </a:lnSpc>
            </a:pPr>
            <a:r>
              <a:rPr lang="en-US" altLang="zh-CN" sz="3600" b="1" kern="800" dirty="0" err="1">
                <a:ln w="22225">
                  <a:noFill/>
                </a:ln>
                <a:solidFill>
                  <a:srgbClr val="0083BA"/>
                </a:solidFill>
                <a:effectLst>
                  <a:glow rad="101600">
                    <a:srgbClr val="FFC000">
                      <a:satMod val="175000"/>
                      <a:alpha val="40000"/>
                    </a:srgbClr>
                  </a:glow>
                </a:effectLst>
                <a:latin typeface="Arial" panose="020B0604020202020204" pitchFamily="34" charset="0"/>
                <a:ea typeface="方正少儿简体" panose="03000509000000000000" pitchFamily="65" charset="-122"/>
                <a:cs typeface="Arial" panose="020B0604020202020204" pitchFamily="34" charset="0"/>
                <a:sym typeface="+mn-lt"/>
              </a:rPr>
              <a:t>Bài</a:t>
            </a:r>
            <a:r>
              <a:rPr lang="en-US" altLang="zh-CN" sz="3600" b="1" kern="800" dirty="0">
                <a:ln w="22225">
                  <a:noFill/>
                </a:ln>
                <a:solidFill>
                  <a:srgbClr val="0083BA"/>
                </a:solidFill>
                <a:effectLst>
                  <a:glow rad="101600">
                    <a:srgbClr val="FFC000">
                      <a:satMod val="175000"/>
                      <a:alpha val="40000"/>
                    </a:srgbClr>
                  </a:glow>
                </a:effectLst>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600" b="1" kern="800" dirty="0" err="1">
                <a:ln w="22225">
                  <a:noFill/>
                </a:ln>
                <a:solidFill>
                  <a:srgbClr val="0083BA"/>
                </a:solidFill>
                <a:effectLst>
                  <a:glow rad="101600">
                    <a:srgbClr val="FFC000">
                      <a:satMod val="175000"/>
                      <a:alpha val="40000"/>
                    </a:srgbClr>
                  </a:glow>
                </a:effectLst>
                <a:latin typeface="Arial" panose="020B0604020202020204" pitchFamily="34" charset="0"/>
                <a:ea typeface="方正少儿简体" panose="03000509000000000000" pitchFamily="65" charset="-122"/>
                <a:cs typeface="Arial" panose="020B0604020202020204" pitchFamily="34" charset="0"/>
                <a:sym typeface="+mn-lt"/>
              </a:rPr>
              <a:t>tập</a:t>
            </a:r>
            <a:r>
              <a:rPr lang="en-US" altLang="zh-CN" sz="3600" b="1" kern="800" dirty="0">
                <a:ln w="22225">
                  <a:noFill/>
                </a:ln>
                <a:solidFill>
                  <a:srgbClr val="0083BA"/>
                </a:solidFill>
                <a:effectLst>
                  <a:glow rad="101600">
                    <a:srgbClr val="FFC000">
                      <a:satMod val="175000"/>
                      <a:alpha val="40000"/>
                    </a:srgbClr>
                  </a:glow>
                </a:effectLst>
                <a:latin typeface="Arial" panose="020B0604020202020204" pitchFamily="34" charset="0"/>
                <a:ea typeface="方正少儿简体" panose="03000509000000000000" pitchFamily="65" charset="-122"/>
                <a:cs typeface="Arial" panose="020B0604020202020204" pitchFamily="34" charset="0"/>
                <a:sym typeface="+mn-lt"/>
              </a:rPr>
              <a:t> 1</a:t>
            </a:r>
            <a:endParaRPr lang="zh-CN" altLang="en-US" sz="3600" b="1" kern="800" dirty="0">
              <a:ln w="22225">
                <a:noFill/>
              </a:ln>
              <a:solidFill>
                <a:srgbClr val="0083BA"/>
              </a:solidFill>
              <a:effectLst>
                <a:glow rad="101600">
                  <a:srgbClr val="FFC000">
                    <a:satMod val="175000"/>
                    <a:alpha val="40000"/>
                  </a:srgbClr>
                </a:glow>
              </a:effectLst>
              <a:latin typeface="Arial" panose="020B0604020202020204" pitchFamily="34" charset="0"/>
              <a:ea typeface="方正少儿简体" panose="03000509000000000000" pitchFamily="65" charset="-122"/>
              <a:cs typeface="Arial" panose="020B0604020202020204" pitchFamily="34" charset="0"/>
              <a:sym typeface="+mn-lt"/>
            </a:endParaRPr>
          </a:p>
        </p:txBody>
      </p:sp>
      <p:sp>
        <p:nvSpPr>
          <p:cNvPr id="8" name="矩形 8">
            <a:extLst>
              <a:ext uri="{FF2B5EF4-FFF2-40B4-BE49-F238E27FC236}">
                <a16:creationId xmlns:a16="http://schemas.microsoft.com/office/drawing/2014/main" id="{143D14FC-7E66-4A2B-87F4-E9546638A666}"/>
              </a:ext>
            </a:extLst>
          </p:cNvPr>
          <p:cNvSpPr/>
          <p:nvPr/>
        </p:nvSpPr>
        <p:spPr>
          <a:xfrm rot="21244213">
            <a:off x="740161" y="1570753"/>
            <a:ext cx="4470983" cy="1077216"/>
          </a:xfrm>
          <a:prstGeom prst="rect">
            <a:avLst/>
          </a:prstGeom>
          <a:noFill/>
        </p:spPr>
        <p:txBody>
          <a:bodyPr wrap="square" lIns="91439" tIns="45719" rIns="91439" bIns="45719" rtlCol="0">
            <a:spAutoFit/>
          </a:bodyPr>
          <a:lstStyle/>
          <a:p>
            <a:pPr algn="ctr" defTabSz="914354"/>
            <a:r>
              <a:rPr lang="en-US" altLang="zh-CN" sz="3200" b="1" kern="800" dirty="0" err="1">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Những</a:t>
            </a:r>
            <a:r>
              <a:rPr lang="en-US" altLang="zh-CN" sz="3200" b="1" kern="800" dirty="0">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200" b="1" kern="800" dirty="0" err="1">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từ</a:t>
            </a:r>
            <a:r>
              <a:rPr lang="en-US" altLang="zh-CN" sz="3200" b="1" kern="800" dirty="0">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200" b="1" kern="800" dirty="0" err="1">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cùng</a:t>
            </a:r>
            <a:r>
              <a:rPr lang="en-US" altLang="zh-CN" sz="3200" b="1" kern="800" dirty="0">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200" b="1" kern="800" dirty="0" err="1">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nghĩa</a:t>
            </a:r>
            <a:r>
              <a:rPr lang="en-US" altLang="zh-CN" sz="3200" b="1" kern="800" dirty="0">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200" b="1" kern="800" dirty="0" err="1">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với</a:t>
            </a:r>
            <a:r>
              <a:rPr lang="en-US" altLang="zh-CN" sz="3200" b="1" kern="800" dirty="0">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200" b="1" kern="800" dirty="0" err="1">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từ</a:t>
            </a:r>
            <a:r>
              <a:rPr lang="en-US" altLang="zh-CN" sz="3200" b="1" kern="800" dirty="0">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200" b="1" kern="800" dirty="0" err="1">
                <a:ln w="22225">
                  <a:noFill/>
                </a:ln>
                <a:solidFill>
                  <a:srgbClr val="0083BA"/>
                </a:solidFill>
                <a:effectLst>
                  <a:glow rad="228600">
                    <a:srgbClr val="ED7D31">
                      <a:satMod val="175000"/>
                      <a:alpha val="40000"/>
                    </a:srgbClr>
                  </a:glow>
                </a:effectLst>
                <a:latin typeface="Arial" panose="020B0604020202020204" pitchFamily="34" charset="0"/>
                <a:ea typeface="方正少儿简体" panose="03000509000000000000" pitchFamily="65" charset="-122"/>
                <a:cs typeface="Arial" panose="020B0604020202020204" pitchFamily="34" charset="0"/>
                <a:sym typeface="+mn-lt"/>
              </a:rPr>
              <a:t>dũng</a:t>
            </a:r>
            <a:r>
              <a:rPr lang="en-US" altLang="zh-CN" sz="3200" b="1" kern="800" dirty="0">
                <a:ln w="22225">
                  <a:noFill/>
                </a:ln>
                <a:solidFill>
                  <a:srgbClr val="0083BA"/>
                </a:solidFill>
                <a:effectLst>
                  <a:glow rad="228600">
                    <a:srgbClr val="ED7D31">
                      <a:satMod val="175000"/>
                      <a:alpha val="40000"/>
                    </a:srgbClr>
                  </a:glow>
                </a:effectLst>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200" b="1" kern="800" dirty="0" err="1">
                <a:ln w="22225">
                  <a:noFill/>
                </a:ln>
                <a:solidFill>
                  <a:srgbClr val="0083BA"/>
                </a:solidFill>
                <a:effectLst>
                  <a:glow rad="228600">
                    <a:srgbClr val="ED7D31">
                      <a:satMod val="175000"/>
                      <a:alpha val="40000"/>
                    </a:srgbClr>
                  </a:glow>
                </a:effectLst>
                <a:latin typeface="Arial" panose="020B0604020202020204" pitchFamily="34" charset="0"/>
                <a:ea typeface="方正少儿简体" panose="03000509000000000000" pitchFamily="65" charset="-122"/>
                <a:cs typeface="Arial" panose="020B0604020202020204" pitchFamily="34" charset="0"/>
                <a:sym typeface="+mn-lt"/>
              </a:rPr>
              <a:t>cảm</a:t>
            </a:r>
            <a:r>
              <a:rPr lang="en-US" altLang="zh-CN" sz="3200" b="1" kern="800" dirty="0">
                <a:ln w="22225">
                  <a:noFill/>
                </a:ln>
                <a:solidFill>
                  <a:srgbClr val="0083BA"/>
                </a:solidFill>
                <a:effectLst>
                  <a:glow rad="228600">
                    <a:srgbClr val="ED7D31">
                      <a:satMod val="175000"/>
                      <a:alpha val="40000"/>
                    </a:srgbClr>
                  </a:glow>
                </a:effectLst>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200" b="1" kern="800" dirty="0" err="1">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là</a:t>
            </a:r>
            <a:r>
              <a:rPr lang="en-US" altLang="zh-CN" sz="3200" b="1" kern="800" dirty="0">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a:t>
            </a:r>
          </a:p>
        </p:txBody>
      </p:sp>
      <p:sp>
        <p:nvSpPr>
          <p:cNvPr id="10" name="矩形 8">
            <a:extLst>
              <a:ext uri="{FF2B5EF4-FFF2-40B4-BE49-F238E27FC236}">
                <a16:creationId xmlns:a16="http://schemas.microsoft.com/office/drawing/2014/main" id="{143D14FC-7E66-4A2B-87F4-E9546638A666}"/>
              </a:ext>
            </a:extLst>
          </p:cNvPr>
          <p:cNvSpPr/>
          <p:nvPr/>
        </p:nvSpPr>
        <p:spPr>
          <a:xfrm>
            <a:off x="5377421" y="334097"/>
            <a:ext cx="5664629" cy="3416318"/>
          </a:xfrm>
          <a:prstGeom prst="rect">
            <a:avLst/>
          </a:prstGeom>
          <a:noFill/>
          <a:ln w="28575">
            <a:solidFill>
              <a:schemeClr val="accent5"/>
            </a:solidFill>
            <a:prstDash val="sysDash"/>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pPr algn="just" defTabSz="914354">
              <a:lnSpc>
                <a:spcPct val="150000"/>
              </a:lnSpc>
            </a:pPr>
            <a:r>
              <a:rPr lang="vi-VN" altLang="zh-CN" sz="3600" b="1" kern="800" dirty="0">
                <a:ln w="22225">
                  <a:noFill/>
                </a:ln>
                <a:solidFill>
                  <a:srgbClr val="0083BA"/>
                </a:solidFill>
                <a:latin typeface="Arial" panose="020B0604020202020204" pitchFamily="34" charset="0"/>
                <a:ea typeface="方正少儿简体" panose="03000509000000000000" pitchFamily="65" charset="-122"/>
                <a:cs typeface="Arial" panose="020B0604020202020204" pitchFamily="34" charset="0"/>
                <a:sym typeface="+mn-lt"/>
              </a:rPr>
              <a:t>Gan dạ, anh hùng, anh dũng, can đảm, can trường, gan góc, gan lì, bạo gan, quả cảm.</a:t>
            </a:r>
          </a:p>
        </p:txBody>
      </p:sp>
      <p:pic>
        <p:nvPicPr>
          <p:cNvPr id="1026" name="Picture 2" descr="SiÃªu NhÃ¢n Ão Äá» PNG - KhoThietKe.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4245" y="3079522"/>
            <a:ext cx="3887755" cy="3584205"/>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1596057" y="3857485"/>
            <a:ext cx="7092231" cy="2183489"/>
          </a:xfrm>
          <a:prstGeom prst="wedgeEllipseCallout">
            <a:avLst/>
          </a:prstGeom>
          <a:noFill/>
          <a:ln w="57150">
            <a:solidFill>
              <a:srgbClr val="E8F97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600">
              <a:solidFill>
                <a:prstClr val="white"/>
              </a:solidFill>
              <a:latin typeface="Arial" panose="020B0604020202020204" pitchFamily="34" charset="0"/>
              <a:cs typeface="Arial" panose="020B0604020202020204" pitchFamily="34" charset="0"/>
            </a:endParaRPr>
          </a:p>
        </p:txBody>
      </p:sp>
      <p:sp>
        <p:nvSpPr>
          <p:cNvPr id="14" name="矩形 8">
            <a:extLst>
              <a:ext uri="{FF2B5EF4-FFF2-40B4-BE49-F238E27FC236}">
                <a16:creationId xmlns:a16="http://schemas.microsoft.com/office/drawing/2014/main" id="{143D14FC-7E66-4A2B-87F4-E9546638A666}"/>
              </a:ext>
            </a:extLst>
          </p:cNvPr>
          <p:cNvSpPr/>
          <p:nvPr/>
        </p:nvSpPr>
        <p:spPr>
          <a:xfrm>
            <a:off x="2975653" y="3936694"/>
            <a:ext cx="4320480" cy="2977736"/>
          </a:xfrm>
          <a:prstGeom prst="rect">
            <a:avLst/>
          </a:prstGeom>
          <a:noFill/>
        </p:spPr>
        <p:txBody>
          <a:bodyPr wrap="square" lIns="91439" tIns="45719" rIns="91439" bIns="45719" rtlCol="0">
            <a:spAutoFit/>
          </a:bodyPr>
          <a:lstStyle/>
          <a:p>
            <a:pPr algn="just" defTabSz="914354">
              <a:lnSpc>
                <a:spcPts val="7500"/>
              </a:lnSpc>
            </a:pPr>
            <a:r>
              <a:rPr lang="en-US" altLang="zh-CN" sz="44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Em</a:t>
            </a:r>
            <a:r>
              <a:rPr lang="en-US" altLang="zh-CN" sz="44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4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hãy</a:t>
            </a:r>
            <a:r>
              <a:rPr lang="en-US" altLang="zh-CN" sz="44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4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đặt</a:t>
            </a:r>
            <a:r>
              <a:rPr lang="en-US" altLang="zh-CN" sz="44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4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câu</a:t>
            </a:r>
            <a:r>
              <a:rPr lang="en-US" altLang="zh-CN" sz="44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4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với</a:t>
            </a:r>
            <a:r>
              <a:rPr lang="en-US" altLang="zh-CN" sz="44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4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từ</a:t>
            </a:r>
            <a:r>
              <a:rPr lang="en-US" altLang="zh-CN" sz="44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4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dũng</a:t>
            </a:r>
            <a:r>
              <a:rPr lang="en-US" altLang="zh-CN" sz="44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4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cảm</a:t>
            </a:r>
            <a:r>
              <a:rPr lang="en-US" altLang="zh-CN" sz="44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p>
        </p:txBody>
      </p:sp>
      <p:sp>
        <p:nvSpPr>
          <p:cNvPr id="15" name="矩形 8">
            <a:extLst>
              <a:ext uri="{FF2B5EF4-FFF2-40B4-BE49-F238E27FC236}">
                <a16:creationId xmlns:a16="http://schemas.microsoft.com/office/drawing/2014/main" id="{143D14FC-7E66-4A2B-87F4-E9546638A666}"/>
              </a:ext>
            </a:extLst>
          </p:cNvPr>
          <p:cNvSpPr/>
          <p:nvPr/>
        </p:nvSpPr>
        <p:spPr>
          <a:xfrm>
            <a:off x="2549406" y="4072067"/>
            <a:ext cx="5269798" cy="1754324"/>
          </a:xfrm>
          <a:prstGeom prst="rect">
            <a:avLst/>
          </a:prstGeom>
          <a:noFill/>
        </p:spPr>
        <p:txBody>
          <a:bodyPr wrap="square" lIns="91439" tIns="45719" rIns="91439" bIns="45719" rtlCol="0">
            <a:spAutoFit/>
          </a:bodyPr>
          <a:lstStyle/>
          <a:p>
            <a:pPr algn="ctr" defTabSz="914354"/>
            <a:r>
              <a:rPr lang="en-US" altLang="zh-CN" sz="36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Em</a:t>
            </a:r>
            <a:r>
              <a:rPr lang="en-US" altLang="zh-CN" sz="36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6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hãy</a:t>
            </a:r>
            <a:r>
              <a:rPr lang="en-US" altLang="zh-CN" sz="36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6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đặt</a:t>
            </a:r>
            <a:r>
              <a:rPr lang="en-US" altLang="zh-CN" sz="36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6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câu</a:t>
            </a:r>
            <a:r>
              <a:rPr lang="en-US" altLang="zh-CN" sz="36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6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với</a:t>
            </a:r>
            <a:r>
              <a:rPr lang="en-US" altLang="zh-CN" sz="36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1 </a:t>
            </a:r>
            <a:r>
              <a:rPr lang="en-US" altLang="zh-CN" sz="36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từ</a:t>
            </a:r>
            <a:r>
              <a:rPr lang="en-US" altLang="zh-CN" sz="36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6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cùng</a:t>
            </a:r>
            <a:r>
              <a:rPr lang="en-US" altLang="zh-CN" sz="36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6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nghĩa</a:t>
            </a:r>
            <a:r>
              <a:rPr lang="en-US" altLang="zh-CN" sz="36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6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với</a:t>
            </a:r>
            <a:r>
              <a:rPr lang="en-US" altLang="zh-CN" sz="36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6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từ</a:t>
            </a:r>
            <a:r>
              <a:rPr lang="en-US" altLang="zh-CN" sz="36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6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dũng</a:t>
            </a:r>
            <a:r>
              <a:rPr lang="en-US" altLang="zh-CN" sz="36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3600" b="1" kern="800" dirty="0" err="1">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cảm</a:t>
            </a:r>
            <a:r>
              <a:rPr lang="en-US" altLang="zh-CN" sz="3600" b="1" kern="800" dirty="0">
                <a:ln w="22225">
                  <a:noFill/>
                </a:ln>
                <a:solidFill>
                  <a:srgbClr val="E23B21"/>
                </a:solidFill>
                <a:latin typeface="Arial" panose="020B0604020202020204" pitchFamily="34" charset="0"/>
                <a:ea typeface="方正少儿简体" panose="03000509000000000000" pitchFamily="65" charset="-122"/>
                <a:cs typeface="Arial" panose="020B0604020202020204" pitchFamily="34" charset="0"/>
                <a:sym typeface="+mn-lt"/>
              </a:rPr>
              <a:t> ?</a:t>
            </a:r>
          </a:p>
        </p:txBody>
      </p:sp>
    </p:spTree>
    <p:extLst>
      <p:ext uri="{BB962C8B-B14F-4D97-AF65-F5344CB8AC3E}">
        <p14:creationId xmlns:p14="http://schemas.microsoft.com/office/powerpoint/2010/main" val="1589124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52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fltVal val="0.5"/>
                                          </p:val>
                                        </p:tav>
                                        <p:tav tm="100000">
                                          <p:val>
                                            <p:strVal val="#ppt_x"/>
                                          </p:val>
                                        </p:tav>
                                      </p:tavLst>
                                    </p:anim>
                                    <p:anim calcmode="lin" valueType="num">
                                      <p:cBhvr>
                                        <p:cTn id="21"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1+#ppt_w/2"/>
                                          </p:val>
                                        </p:tav>
                                        <p:tav tm="100000">
                                          <p:val>
                                            <p:strVal val="#ppt_x"/>
                                          </p:val>
                                        </p:tav>
                                      </p:tavLst>
                                    </p:anim>
                                    <p:anim calcmode="lin" valueType="num">
                                      <p:cBhvr additive="base">
                                        <p:cTn id="32"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53" presetClass="entr" presetSubtype="16"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animBg="1"/>
      <p:bldP spid="4" grpId="0" animBg="1"/>
      <p:bldP spid="14" grpId="0"/>
      <p:bldP spid="14" grpId="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8204737-4384-4828-B36B-188FD5A930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61" t="1608" r="31893" b="68843"/>
          <a:stretch/>
        </p:blipFill>
        <p:spPr>
          <a:xfrm>
            <a:off x="890624" y="149089"/>
            <a:ext cx="9601067" cy="1112657"/>
          </a:xfrm>
          <a:prstGeom prst="rect">
            <a:avLst/>
          </a:prstGeom>
        </p:spPr>
      </p:pic>
      <p:sp>
        <p:nvSpPr>
          <p:cNvPr id="9" name="矩形 8">
            <a:extLst>
              <a:ext uri="{FF2B5EF4-FFF2-40B4-BE49-F238E27FC236}">
                <a16:creationId xmlns:a16="http://schemas.microsoft.com/office/drawing/2014/main" id="{143D14FC-7E66-4A2B-87F4-E9546638A666}"/>
              </a:ext>
            </a:extLst>
          </p:cNvPr>
          <p:cNvSpPr/>
          <p:nvPr/>
        </p:nvSpPr>
        <p:spPr>
          <a:xfrm>
            <a:off x="4347009" y="149089"/>
            <a:ext cx="3273841" cy="1054133"/>
          </a:xfrm>
          <a:prstGeom prst="rect">
            <a:avLst/>
          </a:prstGeom>
          <a:noFill/>
        </p:spPr>
        <p:txBody>
          <a:bodyPr wrap="square" lIns="91439" tIns="45719" rIns="91439" bIns="45719" rtlCol="0">
            <a:spAutoFit/>
          </a:bodyPr>
          <a:lstStyle/>
          <a:p>
            <a:pPr algn="ctr" defTabSz="914354">
              <a:lnSpc>
                <a:spcPts val="7500"/>
              </a:lnSpc>
            </a:pPr>
            <a:r>
              <a:rPr lang="en-US" altLang="zh-CN" sz="37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Bài</a:t>
            </a:r>
            <a:r>
              <a:rPr lang="en-US"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a:t>
            </a:r>
            <a:r>
              <a:rPr lang="en-US" altLang="zh-CN" sz="3733" b="1" kern="800" dirty="0" err="1">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tập</a:t>
            </a:r>
            <a:r>
              <a:rPr lang="en-US"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 2</a:t>
            </a:r>
            <a:endParaRPr lang="zh-CN" altLang="en-US"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endParaRPr>
          </a:p>
        </p:txBody>
      </p:sp>
      <p:sp>
        <p:nvSpPr>
          <p:cNvPr id="5" name="矩形 8">
            <a:extLst>
              <a:ext uri="{FF2B5EF4-FFF2-40B4-BE49-F238E27FC236}">
                <a16:creationId xmlns:a16="http://schemas.microsoft.com/office/drawing/2014/main" id="{143D14FC-7E66-4A2B-87F4-E9546638A666}"/>
              </a:ext>
            </a:extLst>
          </p:cNvPr>
          <p:cNvSpPr/>
          <p:nvPr/>
        </p:nvSpPr>
        <p:spPr>
          <a:xfrm>
            <a:off x="1215524" y="1072749"/>
            <a:ext cx="9962427" cy="1241235"/>
          </a:xfrm>
          <a:prstGeom prst="rect">
            <a:avLst/>
          </a:prstGeom>
          <a:noFill/>
        </p:spPr>
        <p:txBody>
          <a:bodyPr wrap="square" lIns="91439" tIns="45719" rIns="91439" bIns="45719" rtlCol="0">
            <a:spAutoFit/>
          </a:bodyPr>
          <a:lstStyle/>
          <a:p>
            <a:pPr algn="just" defTabSz="914354"/>
            <a:r>
              <a:rPr lang="vi-VN" altLang="zh-CN" sz="3733" b="1" kern="800" dirty="0">
                <a:ln w="22225">
                  <a:noFill/>
                </a:ln>
                <a:solidFill>
                  <a:srgbClr val="0083BA"/>
                </a:solidFill>
                <a:effectLst>
                  <a:glow rad="101600">
                    <a:srgbClr val="FFC000">
                      <a:satMod val="175000"/>
                      <a:alpha val="40000"/>
                    </a:srgbClr>
                  </a:glow>
                </a:effectLst>
                <a:latin typeface="UTM Flavour" panose="02040603050506020204" pitchFamily="18" charset="0"/>
                <a:ea typeface="方正少儿简体" panose="03000509000000000000" pitchFamily="65" charset="-122"/>
                <a:cs typeface="+mn-ea"/>
                <a:sym typeface="+mn-lt"/>
              </a:rPr>
              <a:t>Ghép từ "dũng cảm" vào trước hoặc sau các từ dưới đây tạo nên các cụm từ có nghĩa.</a:t>
            </a:r>
          </a:p>
        </p:txBody>
      </p:sp>
      <p:cxnSp>
        <p:nvCxnSpPr>
          <p:cNvPr id="4" name="Straight Connector 3"/>
          <p:cNvCxnSpPr/>
          <p:nvPr/>
        </p:nvCxnSpPr>
        <p:spPr>
          <a:xfrm flipV="1">
            <a:off x="1349123" y="1651094"/>
            <a:ext cx="7460200" cy="9613"/>
          </a:xfrm>
          <a:prstGeom prst="line">
            <a:avLst/>
          </a:prstGeom>
          <a:ln w="38100">
            <a:solidFill>
              <a:srgbClr val="C00000"/>
            </a:solidFill>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sp>
        <p:nvSpPr>
          <p:cNvPr id="23" name="矩形 1"/>
          <p:cNvSpPr/>
          <p:nvPr/>
        </p:nvSpPr>
        <p:spPr>
          <a:xfrm>
            <a:off x="3119669" y="2372883"/>
            <a:ext cx="8016955" cy="2734851"/>
          </a:xfrm>
          <a:prstGeom prst="rect">
            <a:avLst/>
          </a:prstGeom>
        </p:spPr>
        <p:txBody>
          <a:bodyPr wrap="square">
            <a:spAutoFit/>
          </a:bodyPr>
          <a:lstStyle/>
          <a:p>
            <a:pPr algn="just" defTabSz="1219170">
              <a:lnSpc>
                <a:spcPct val="115000"/>
              </a:lnSpc>
              <a:spcAft>
                <a:spcPts val="1333"/>
              </a:spcAft>
            </a:pPr>
            <a:r>
              <a:rPr lang="vi-VN" sz="3733" dirty="0">
                <a:solidFill>
                  <a:srgbClr val="5B9BD5">
                    <a:lumMod val="75000"/>
                  </a:srgbClr>
                </a:solidFill>
                <a:latin typeface="UTM Flavour" panose="02040603050506020204" pitchFamily="18" charset="0"/>
                <a:ea typeface="Calibri" panose="020F0502020204030204" pitchFamily="34" charset="0"/>
                <a:cs typeface="Times New Roman" panose="02020603050405020304" pitchFamily="18" charset="0"/>
              </a:rPr>
              <a:t>Tinh thần, hành động, xông  lên, người chiến sĩ, nữ du kích, em bé liên lạc, nhận khuyết điểm, cứu bạn, chống lại cường quyền, trước kẻ thù, nói lên sự thật.</a:t>
            </a:r>
          </a:p>
        </p:txBody>
      </p:sp>
      <p:pic>
        <p:nvPicPr>
          <p:cNvPr id="10" name="Picture 2" descr="Miá»n phÃ­ Phim Hoáº¡t HÃ¬nh CÃ´ GÃ¡i Máº·c Äá»ng Phá»¥c QuÃ¢n Äá»i ChÃ o PNG &amp;amp; PSD hÃ¬nh  áº£nh táº£i xuá»ng _ kÃ­ch thÆ°á»c 2000 Ã 2000px,ID832301880 - Lov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05" b="99651" l="10000" r="90000">
                        <a14:foregroundMark x1="44070" y1="83837" x2="43488" y2="91860"/>
                        <a14:foregroundMark x1="55930" y1="83023" x2="55930" y2="91860"/>
                        <a14:foregroundMark x1="45116" y1="86628" x2="46279" y2="89186"/>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4456" y="2181928"/>
            <a:ext cx="4724232" cy="489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47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2" presetClass="entr" presetSubtype="4"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par>
                          <p:cTn id="13" fill="hold">
                            <p:stCondLst>
                              <p:cond delay="1300"/>
                            </p:stCondLst>
                            <p:childTnLst>
                              <p:par>
                                <p:cTn id="14" presetID="12" presetClass="entr" presetSubtype="4"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1000"/>
                                        <p:tgtEl>
                                          <p:spTgt spid="23">
                                            <p:txEl>
                                              <p:pRg st="0" end="0"/>
                                            </p:txEl>
                                          </p:spTgt>
                                        </p:tgtEl>
                                      </p:cBhvr>
                                    </p:animEffect>
                                    <p:anim calcmode="lin" valueType="num">
                                      <p:cBhvr>
                                        <p:cTn id="21"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ded Corner 5"/>
          <p:cNvSpPr/>
          <p:nvPr/>
        </p:nvSpPr>
        <p:spPr>
          <a:xfrm>
            <a:off x="921229" y="907363"/>
            <a:ext cx="8199107" cy="5760640"/>
          </a:xfrm>
          <a:prstGeom prst="foldedCorner">
            <a:avLst/>
          </a:prstGeom>
          <a:solidFill>
            <a:srgbClr val="E8F978"/>
          </a:solidFill>
          <a:ln w="28575">
            <a:solidFill>
              <a:schemeClr val="bg2">
                <a:lumMod val="10000"/>
              </a:schemeClr>
            </a:solidFill>
            <a:prstDash val="sysDot"/>
          </a:ln>
          <a:effectLst>
            <a:glow rad="101600">
              <a:schemeClr val="accent4">
                <a:satMod val="175000"/>
                <a:alpha val="40000"/>
              </a:schemeClr>
            </a:glow>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华康方圆体W7"/>
            </a:endParaRPr>
          </a:p>
        </p:txBody>
      </p:sp>
      <p:pic>
        <p:nvPicPr>
          <p:cNvPr id="3" name="图片 13">
            <a:extLst>
              <a:ext uri="{FF2B5EF4-FFF2-40B4-BE49-F238E27FC236}">
                <a16:creationId xmlns:a16="http://schemas.microsoft.com/office/drawing/2014/main" id="{BB578DEF-8F5C-4F5D-850F-20563887A4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26" t="-2277" r="-6226" b="-1943"/>
          <a:stretch/>
        </p:blipFill>
        <p:spPr>
          <a:xfrm rot="15157163">
            <a:off x="5886590" y="379349"/>
            <a:ext cx="5457465" cy="4879323"/>
          </a:xfrm>
          <a:custGeom>
            <a:avLst/>
            <a:gdLst>
              <a:gd name="connsiteX0" fmla="*/ 0 w 2634852"/>
              <a:gd name="connsiteY0" fmla="*/ 195647 h 2355726"/>
              <a:gd name="connsiteX1" fmla="*/ 2159619 w 2634852"/>
              <a:gd name="connsiteY1" fmla="*/ 2355339 h 2355726"/>
              <a:gd name="connsiteX2" fmla="*/ 2634852 w 2634852"/>
              <a:gd name="connsiteY2" fmla="*/ 1880122 h 2355726"/>
              <a:gd name="connsiteX3" fmla="*/ 2634852 w 2634852"/>
              <a:gd name="connsiteY3" fmla="*/ 2355726 h 2355726"/>
              <a:gd name="connsiteX4" fmla="*/ 0 w 2634852"/>
              <a:gd name="connsiteY4" fmla="*/ 2355726 h 2355726"/>
              <a:gd name="connsiteX5" fmla="*/ 0 w 2634852"/>
              <a:gd name="connsiteY5" fmla="*/ 0 h 2355726"/>
              <a:gd name="connsiteX6" fmla="*/ 34235 w 2634852"/>
              <a:gd name="connsiteY6" fmla="*/ 0 h 2355726"/>
              <a:gd name="connsiteX7" fmla="*/ 0 w 2634852"/>
              <a:gd name="connsiteY7" fmla="*/ 34234 h 235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852" h="2355726">
                <a:moveTo>
                  <a:pt x="0" y="195647"/>
                </a:moveTo>
                <a:lnTo>
                  <a:pt x="2159619" y="2355339"/>
                </a:lnTo>
                <a:lnTo>
                  <a:pt x="2634852" y="1880122"/>
                </a:lnTo>
                <a:lnTo>
                  <a:pt x="2634852" y="2355726"/>
                </a:lnTo>
                <a:lnTo>
                  <a:pt x="0" y="2355726"/>
                </a:lnTo>
                <a:close/>
                <a:moveTo>
                  <a:pt x="0" y="0"/>
                </a:moveTo>
                <a:lnTo>
                  <a:pt x="34235" y="0"/>
                </a:lnTo>
                <a:lnTo>
                  <a:pt x="0" y="34234"/>
                </a:lnTo>
                <a:close/>
              </a:path>
            </a:pathLst>
          </a:custGeom>
        </p:spPr>
      </p:pic>
      <p:sp>
        <p:nvSpPr>
          <p:cNvPr id="4" name="TextBox 3"/>
          <p:cNvSpPr txBox="1"/>
          <p:nvPr/>
        </p:nvSpPr>
        <p:spPr>
          <a:xfrm>
            <a:off x="3359694" y="-129860"/>
            <a:ext cx="6109425" cy="1077218"/>
          </a:xfrm>
          <a:prstGeom prst="rect">
            <a:avLst/>
          </a:prstGeom>
          <a:noFill/>
        </p:spPr>
        <p:txBody>
          <a:bodyPr wrap="square" rtlCol="0">
            <a:spAutoFit/>
          </a:bodyPr>
          <a:lstStyle/>
          <a:p>
            <a:pPr defTabSz="1219170"/>
            <a:r>
              <a:rPr lang="en-US" sz="6400" b="1" dirty="0" err="1">
                <a:solidFill>
                  <a:prstClr val="black"/>
                </a:solidFill>
                <a:effectLst>
                  <a:glow rad="139700">
                    <a:srgbClr val="FFC000">
                      <a:satMod val="175000"/>
                      <a:alpha val="40000"/>
                    </a:srgbClr>
                  </a:glow>
                </a:effectLst>
                <a:latin typeface="UTM Fleur" panose="02040403050506020204" pitchFamily="18" charset="0"/>
              </a:rPr>
              <a:t>Phiếu</a:t>
            </a:r>
            <a:r>
              <a:rPr lang="en-US" sz="6400" b="1" dirty="0">
                <a:solidFill>
                  <a:prstClr val="black"/>
                </a:solidFill>
                <a:effectLst>
                  <a:glow rad="139700">
                    <a:srgbClr val="FFC000">
                      <a:satMod val="175000"/>
                      <a:alpha val="40000"/>
                    </a:srgbClr>
                  </a:glow>
                </a:effectLst>
                <a:latin typeface="UTM Fleur" panose="02040403050506020204" pitchFamily="18" charset="0"/>
              </a:rPr>
              <a:t> </a:t>
            </a:r>
            <a:r>
              <a:rPr lang="en-US" sz="6400" b="1" dirty="0" err="1">
                <a:solidFill>
                  <a:prstClr val="black"/>
                </a:solidFill>
                <a:effectLst>
                  <a:glow rad="139700">
                    <a:srgbClr val="FFC000">
                      <a:satMod val="175000"/>
                      <a:alpha val="40000"/>
                    </a:srgbClr>
                  </a:glow>
                </a:effectLst>
                <a:latin typeface="UTM Fleur" panose="02040403050506020204" pitchFamily="18" charset="0"/>
              </a:rPr>
              <a:t>bài</a:t>
            </a:r>
            <a:r>
              <a:rPr lang="en-US" sz="6400" b="1" dirty="0">
                <a:solidFill>
                  <a:prstClr val="black"/>
                </a:solidFill>
                <a:effectLst>
                  <a:glow rad="139700">
                    <a:srgbClr val="FFC000">
                      <a:satMod val="175000"/>
                      <a:alpha val="40000"/>
                    </a:srgbClr>
                  </a:glow>
                </a:effectLst>
                <a:latin typeface="UTM Fleur" panose="02040403050506020204" pitchFamily="18" charset="0"/>
              </a:rPr>
              <a:t> </a:t>
            </a:r>
            <a:r>
              <a:rPr lang="en-US" sz="6400" b="1" dirty="0" err="1">
                <a:solidFill>
                  <a:prstClr val="black"/>
                </a:solidFill>
                <a:effectLst>
                  <a:glow rad="139700">
                    <a:srgbClr val="FFC000">
                      <a:satMod val="175000"/>
                      <a:alpha val="40000"/>
                    </a:srgbClr>
                  </a:glow>
                </a:effectLst>
                <a:latin typeface="UTM Fleur" panose="02040403050506020204" pitchFamily="18" charset="0"/>
              </a:rPr>
              <a:t>tập</a:t>
            </a:r>
            <a:endParaRPr lang="en-US" sz="6400" b="1" dirty="0">
              <a:solidFill>
                <a:prstClr val="black"/>
              </a:solidFill>
              <a:effectLst>
                <a:glow rad="139700">
                  <a:srgbClr val="FFC000">
                    <a:satMod val="175000"/>
                    <a:alpha val="40000"/>
                  </a:srgbClr>
                </a:glow>
              </a:effectLst>
              <a:latin typeface="UTM Fleur" panose="02040403050506020204" pitchFamily="18" charset="0"/>
            </a:endParaRPr>
          </a:p>
        </p:txBody>
      </p:sp>
      <p:sp>
        <p:nvSpPr>
          <p:cNvPr id="5" name="Hộp Văn bản 7">
            <a:extLst>
              <a:ext uri="{FF2B5EF4-FFF2-40B4-BE49-F238E27FC236}">
                <a16:creationId xmlns:a16="http://schemas.microsoft.com/office/drawing/2014/main" id="{37891EB3-27FF-4A3F-AD3C-EA21CD8F9A0B}"/>
              </a:ext>
            </a:extLst>
          </p:cNvPr>
          <p:cNvSpPr txBox="1"/>
          <p:nvPr/>
        </p:nvSpPr>
        <p:spPr>
          <a:xfrm>
            <a:off x="2351584" y="1028733"/>
            <a:ext cx="5952661" cy="5509200"/>
          </a:xfrm>
          <a:prstGeom prst="rect">
            <a:avLst/>
          </a:prstGeom>
          <a:noFill/>
        </p:spPr>
        <p:txBody>
          <a:bodyPr wrap="square">
            <a:spAutoFit/>
          </a:bodyPr>
          <a:lstStyle/>
          <a:p>
            <a:pPr algn="just" defTabSz="1219170"/>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inh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thần</a:t>
            </a:r>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defTabSz="1219170"/>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hành</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defTabSz="1219170"/>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xông lên</a:t>
            </a:r>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defTabSz="1219170"/>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người</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chiến</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sĩ</a:t>
            </a:r>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lgn="just" defTabSz="1219170"/>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nữ</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du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kích</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defTabSz="1219170"/>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em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bé</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liên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lạc</a:t>
            </a:r>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defTabSz="1219170"/>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khuyết</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điểm</a:t>
            </a:r>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defTabSz="1219170"/>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cứu</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bạn</a:t>
            </a:r>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defTabSz="1219170"/>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chống</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cường</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quyền</a:t>
            </a:r>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defTabSz="1219170"/>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trước</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kẻ</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thù</a:t>
            </a:r>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defTabSz="1219170"/>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nói</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lên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sự</a:t>
            </a:r>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thật</a:t>
            </a:r>
            <a:r>
              <a:rPr lang="en-US"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sp>
        <p:nvSpPr>
          <p:cNvPr id="7" name="Rectangle 6"/>
          <p:cNvSpPr/>
          <p:nvPr/>
        </p:nvSpPr>
        <p:spPr>
          <a:xfrm>
            <a:off x="5550963" y="978137"/>
            <a:ext cx="1995483" cy="584775"/>
          </a:xfrm>
          <a:prstGeom prst="rect">
            <a:avLst/>
          </a:prstGeom>
        </p:spPr>
        <p:txBody>
          <a:bodyPr wrap="none">
            <a:spAutoFit/>
          </a:bodyPr>
          <a:lstStyle/>
          <a:p>
            <a:pPr defTabSz="1219170"/>
            <a:r>
              <a:rPr lang="vi-VN" altLang="zh-CN" sz="3200" b="1" i="1" kern="800" dirty="0">
                <a:ln w="22225">
                  <a:noFill/>
                </a:ln>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cs typeface="+mn-ea"/>
                <a:sym typeface="+mn-lt"/>
              </a:rPr>
              <a:t>dũng cảm</a:t>
            </a:r>
            <a:endParaRPr lang="en-US" sz="3200" i="1" dirty="0">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endParaRPr>
          </a:p>
        </p:txBody>
      </p:sp>
      <p:sp>
        <p:nvSpPr>
          <p:cNvPr id="8" name="Rectangle 7"/>
          <p:cNvSpPr/>
          <p:nvPr/>
        </p:nvSpPr>
        <p:spPr>
          <a:xfrm>
            <a:off x="6047995" y="2462429"/>
            <a:ext cx="1995483" cy="584775"/>
          </a:xfrm>
          <a:prstGeom prst="rect">
            <a:avLst/>
          </a:prstGeom>
        </p:spPr>
        <p:txBody>
          <a:bodyPr wrap="none">
            <a:spAutoFit/>
          </a:bodyPr>
          <a:lstStyle/>
          <a:p>
            <a:pPr defTabSz="1219170"/>
            <a:r>
              <a:rPr lang="vi-VN" altLang="zh-CN" sz="3200" b="1" i="1" kern="800" dirty="0">
                <a:ln w="22225">
                  <a:noFill/>
                </a:ln>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cs typeface="+mn-ea"/>
                <a:sym typeface="+mn-lt"/>
              </a:rPr>
              <a:t>dũng cảm</a:t>
            </a:r>
            <a:endParaRPr lang="en-US" sz="3200" i="1" dirty="0">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endParaRPr>
          </a:p>
        </p:txBody>
      </p:sp>
      <p:sp>
        <p:nvSpPr>
          <p:cNvPr id="9" name="Rectangle 8"/>
          <p:cNvSpPr/>
          <p:nvPr/>
        </p:nvSpPr>
        <p:spPr>
          <a:xfrm>
            <a:off x="1495821" y="1982375"/>
            <a:ext cx="1995483" cy="584775"/>
          </a:xfrm>
          <a:prstGeom prst="rect">
            <a:avLst/>
          </a:prstGeom>
        </p:spPr>
        <p:txBody>
          <a:bodyPr wrap="none">
            <a:spAutoFit/>
          </a:bodyPr>
          <a:lstStyle/>
          <a:p>
            <a:pPr defTabSz="1219170"/>
            <a:r>
              <a:rPr lang="vi-VN" altLang="zh-CN" sz="3200" b="1" i="1" kern="800" dirty="0">
                <a:ln w="22225">
                  <a:noFill/>
                </a:ln>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cs typeface="+mn-ea"/>
                <a:sym typeface="+mn-lt"/>
              </a:rPr>
              <a:t>dũng cảm</a:t>
            </a:r>
            <a:endParaRPr lang="en-US" sz="3200" i="1" dirty="0">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endParaRPr>
          </a:p>
        </p:txBody>
      </p:sp>
      <p:sp>
        <p:nvSpPr>
          <p:cNvPr id="10" name="Rectangle 9"/>
          <p:cNvSpPr/>
          <p:nvPr/>
        </p:nvSpPr>
        <p:spPr>
          <a:xfrm>
            <a:off x="5959009" y="3408729"/>
            <a:ext cx="1995483" cy="584775"/>
          </a:xfrm>
          <a:prstGeom prst="rect">
            <a:avLst/>
          </a:prstGeom>
        </p:spPr>
        <p:txBody>
          <a:bodyPr wrap="none">
            <a:spAutoFit/>
          </a:bodyPr>
          <a:lstStyle/>
          <a:p>
            <a:pPr defTabSz="1219170"/>
            <a:r>
              <a:rPr lang="vi-VN" altLang="zh-CN" sz="3200" b="1" i="1" kern="800" dirty="0">
                <a:ln w="22225">
                  <a:noFill/>
                </a:ln>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cs typeface="+mn-ea"/>
                <a:sym typeface="+mn-lt"/>
              </a:rPr>
              <a:t>dũng cảm</a:t>
            </a:r>
            <a:endParaRPr lang="en-US" sz="3200" i="1" dirty="0">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endParaRPr>
          </a:p>
        </p:txBody>
      </p:sp>
      <p:sp>
        <p:nvSpPr>
          <p:cNvPr id="11" name="Rectangle 10"/>
          <p:cNvSpPr/>
          <p:nvPr/>
        </p:nvSpPr>
        <p:spPr>
          <a:xfrm>
            <a:off x="5550963" y="2922807"/>
            <a:ext cx="1995483" cy="584775"/>
          </a:xfrm>
          <a:prstGeom prst="rect">
            <a:avLst/>
          </a:prstGeom>
        </p:spPr>
        <p:txBody>
          <a:bodyPr wrap="none">
            <a:spAutoFit/>
          </a:bodyPr>
          <a:lstStyle/>
          <a:p>
            <a:pPr defTabSz="1219170"/>
            <a:r>
              <a:rPr lang="vi-VN" altLang="zh-CN" sz="3200" b="1" i="1" kern="800" dirty="0">
                <a:ln w="22225">
                  <a:noFill/>
                </a:ln>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cs typeface="+mn-ea"/>
                <a:sym typeface="+mn-lt"/>
              </a:rPr>
              <a:t>dũng cảm</a:t>
            </a:r>
            <a:endParaRPr lang="en-US" sz="3200" i="1" dirty="0">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endParaRPr>
          </a:p>
        </p:txBody>
      </p:sp>
      <p:sp>
        <p:nvSpPr>
          <p:cNvPr id="12" name="Rectangle 11"/>
          <p:cNvSpPr/>
          <p:nvPr/>
        </p:nvSpPr>
        <p:spPr>
          <a:xfrm>
            <a:off x="5550963" y="1451495"/>
            <a:ext cx="1995483" cy="584775"/>
          </a:xfrm>
          <a:prstGeom prst="rect">
            <a:avLst/>
          </a:prstGeom>
        </p:spPr>
        <p:txBody>
          <a:bodyPr wrap="none">
            <a:spAutoFit/>
          </a:bodyPr>
          <a:lstStyle/>
          <a:p>
            <a:pPr defTabSz="1219170"/>
            <a:r>
              <a:rPr lang="vi-VN" altLang="zh-CN" sz="3200" b="1" i="1" kern="800" dirty="0">
                <a:ln w="22225">
                  <a:noFill/>
                </a:ln>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cs typeface="+mn-ea"/>
                <a:sym typeface="+mn-lt"/>
              </a:rPr>
              <a:t>dũng cảm</a:t>
            </a:r>
            <a:endParaRPr lang="en-US" sz="3200" i="1" dirty="0">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endParaRPr>
          </a:p>
        </p:txBody>
      </p:sp>
      <p:sp>
        <p:nvSpPr>
          <p:cNvPr id="13" name="Rectangle 12"/>
          <p:cNvSpPr/>
          <p:nvPr/>
        </p:nvSpPr>
        <p:spPr>
          <a:xfrm>
            <a:off x="1558107" y="3902589"/>
            <a:ext cx="1995483" cy="584775"/>
          </a:xfrm>
          <a:prstGeom prst="rect">
            <a:avLst/>
          </a:prstGeom>
        </p:spPr>
        <p:txBody>
          <a:bodyPr wrap="none">
            <a:spAutoFit/>
          </a:bodyPr>
          <a:lstStyle/>
          <a:p>
            <a:pPr defTabSz="1219170"/>
            <a:r>
              <a:rPr lang="vi-VN" altLang="zh-CN" sz="3200" b="1" i="1" kern="800" dirty="0">
                <a:ln w="22225">
                  <a:noFill/>
                </a:ln>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cs typeface="+mn-ea"/>
                <a:sym typeface="+mn-lt"/>
              </a:rPr>
              <a:t>dũng cảm</a:t>
            </a:r>
            <a:endParaRPr lang="en-US" sz="3200" i="1" dirty="0">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endParaRPr>
          </a:p>
        </p:txBody>
      </p:sp>
      <p:sp>
        <p:nvSpPr>
          <p:cNvPr id="15" name="Rectangle 14"/>
          <p:cNvSpPr/>
          <p:nvPr/>
        </p:nvSpPr>
        <p:spPr>
          <a:xfrm>
            <a:off x="1507638" y="4439163"/>
            <a:ext cx="1995483" cy="584775"/>
          </a:xfrm>
          <a:prstGeom prst="rect">
            <a:avLst/>
          </a:prstGeom>
        </p:spPr>
        <p:txBody>
          <a:bodyPr wrap="none">
            <a:spAutoFit/>
          </a:bodyPr>
          <a:lstStyle/>
          <a:p>
            <a:pPr defTabSz="1219170"/>
            <a:r>
              <a:rPr lang="vi-VN" altLang="zh-CN" sz="3200" b="1" i="1" kern="800" dirty="0">
                <a:ln w="22225">
                  <a:noFill/>
                </a:ln>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cs typeface="+mn-ea"/>
                <a:sym typeface="+mn-lt"/>
              </a:rPr>
              <a:t>dũng cảm</a:t>
            </a:r>
            <a:endParaRPr lang="en-US" sz="3200" i="1" dirty="0">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endParaRPr>
          </a:p>
        </p:txBody>
      </p:sp>
      <p:sp>
        <p:nvSpPr>
          <p:cNvPr id="16" name="Rectangle 15"/>
          <p:cNvSpPr/>
          <p:nvPr/>
        </p:nvSpPr>
        <p:spPr>
          <a:xfrm>
            <a:off x="921230" y="4900723"/>
            <a:ext cx="1995483" cy="584775"/>
          </a:xfrm>
          <a:prstGeom prst="rect">
            <a:avLst/>
          </a:prstGeom>
        </p:spPr>
        <p:txBody>
          <a:bodyPr wrap="none">
            <a:spAutoFit/>
          </a:bodyPr>
          <a:lstStyle/>
          <a:p>
            <a:pPr defTabSz="1219170"/>
            <a:r>
              <a:rPr lang="vi-VN" altLang="zh-CN" sz="3200" b="1" i="1" kern="800" dirty="0">
                <a:ln w="22225">
                  <a:noFill/>
                </a:ln>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cs typeface="+mn-ea"/>
                <a:sym typeface="+mn-lt"/>
              </a:rPr>
              <a:t>dũng cảm</a:t>
            </a:r>
            <a:endParaRPr lang="en-US" sz="3200" i="1" dirty="0">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endParaRPr>
          </a:p>
        </p:txBody>
      </p:sp>
      <p:sp>
        <p:nvSpPr>
          <p:cNvPr id="17" name="Rectangle 16"/>
          <p:cNvSpPr/>
          <p:nvPr/>
        </p:nvSpPr>
        <p:spPr>
          <a:xfrm>
            <a:off x="1699846" y="5362283"/>
            <a:ext cx="1995483" cy="584775"/>
          </a:xfrm>
          <a:prstGeom prst="rect">
            <a:avLst/>
          </a:prstGeom>
        </p:spPr>
        <p:txBody>
          <a:bodyPr wrap="none">
            <a:spAutoFit/>
          </a:bodyPr>
          <a:lstStyle/>
          <a:p>
            <a:pPr defTabSz="1219170"/>
            <a:r>
              <a:rPr lang="vi-VN" altLang="zh-CN" sz="3200" b="1" i="1" kern="800" dirty="0">
                <a:ln w="22225">
                  <a:noFill/>
                </a:ln>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cs typeface="+mn-ea"/>
                <a:sym typeface="+mn-lt"/>
              </a:rPr>
              <a:t>dũng cảm</a:t>
            </a:r>
            <a:endParaRPr lang="en-US" sz="3200" i="1" dirty="0">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endParaRPr>
          </a:p>
        </p:txBody>
      </p:sp>
      <p:sp>
        <p:nvSpPr>
          <p:cNvPr id="18" name="Rectangle 17"/>
          <p:cNvSpPr/>
          <p:nvPr/>
        </p:nvSpPr>
        <p:spPr>
          <a:xfrm>
            <a:off x="1558107" y="5861046"/>
            <a:ext cx="1995483" cy="584775"/>
          </a:xfrm>
          <a:prstGeom prst="rect">
            <a:avLst/>
          </a:prstGeom>
        </p:spPr>
        <p:txBody>
          <a:bodyPr wrap="none">
            <a:spAutoFit/>
          </a:bodyPr>
          <a:lstStyle/>
          <a:p>
            <a:pPr defTabSz="1219170"/>
            <a:r>
              <a:rPr lang="vi-VN" altLang="zh-CN" sz="3200" b="1" i="1" kern="800" dirty="0">
                <a:ln w="22225">
                  <a:noFill/>
                </a:ln>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cs typeface="+mn-ea"/>
                <a:sym typeface="+mn-lt"/>
              </a:rPr>
              <a:t>dũng cảm</a:t>
            </a:r>
            <a:endParaRPr lang="en-US" sz="3200" i="1" dirty="0">
              <a:solidFill>
                <a:prstClr val="black">
                  <a:lumMod val="95000"/>
                  <a:lumOff val="5000"/>
                </a:prstClr>
              </a:solidFill>
              <a:effectLst>
                <a:glow rad="228600">
                  <a:srgbClr val="ED7D31">
                    <a:satMod val="175000"/>
                    <a:alpha val="40000"/>
                  </a:srgbClr>
                </a:glow>
              </a:effectLst>
              <a:latin typeface="Cambria" panose="02040503050406030204" pitchFamily="18" charset="0"/>
              <a:ea typeface="Cambria" panose="02040503050406030204" pitchFamily="18" charset="0"/>
            </a:endParaRPr>
          </a:p>
        </p:txBody>
      </p:sp>
      <p:pic>
        <p:nvPicPr>
          <p:cNvPr id="19" name="图片 3">
            <a:extLst>
              <a:ext uri="{FF2B5EF4-FFF2-40B4-BE49-F238E27FC236}">
                <a16:creationId xmlns:a16="http://schemas.microsoft.com/office/drawing/2014/main" id="{5BFCA3BB-D64C-447B-9DED-C53C5E01F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41877" y="4173261"/>
            <a:ext cx="4898804" cy="2777545"/>
          </a:xfrm>
          <a:prstGeom prst="rect">
            <a:avLst/>
          </a:prstGeom>
        </p:spPr>
      </p:pic>
    </p:spTree>
    <p:extLst>
      <p:ext uri="{BB962C8B-B14F-4D97-AF65-F5344CB8AC3E}">
        <p14:creationId xmlns:p14="http://schemas.microsoft.com/office/powerpoint/2010/main" val="1970064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anim calcmode="lin" valueType="num">
                                      <p:cBhvr>
                                        <p:cTn id="83" dur="1000" fill="hold"/>
                                        <p:tgtEl>
                                          <p:spTgt spid="16"/>
                                        </p:tgtEl>
                                        <p:attrNameLst>
                                          <p:attrName>ppt_x</p:attrName>
                                        </p:attrNameLst>
                                      </p:cBhvr>
                                      <p:tavLst>
                                        <p:tav tm="0">
                                          <p:val>
                                            <p:strVal val="#ppt_x"/>
                                          </p:val>
                                        </p:tav>
                                        <p:tav tm="100000">
                                          <p:val>
                                            <p:strVal val="#ppt_x"/>
                                          </p:val>
                                        </p:tav>
                                      </p:tavLst>
                                    </p:anim>
                                    <p:anim calcmode="lin" valueType="num">
                                      <p:cBhvr>
                                        <p:cTn id="8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1000"/>
                                        <p:tgtEl>
                                          <p:spTgt spid="17"/>
                                        </p:tgtEl>
                                      </p:cBhvr>
                                    </p:animEffect>
                                    <p:anim calcmode="lin" valueType="num">
                                      <p:cBhvr>
                                        <p:cTn id="90" dur="1000" fill="hold"/>
                                        <p:tgtEl>
                                          <p:spTgt spid="17"/>
                                        </p:tgtEl>
                                        <p:attrNameLst>
                                          <p:attrName>ppt_x</p:attrName>
                                        </p:attrNameLst>
                                      </p:cBhvr>
                                      <p:tavLst>
                                        <p:tav tm="0">
                                          <p:val>
                                            <p:strVal val="#ppt_x"/>
                                          </p:val>
                                        </p:tav>
                                        <p:tav tm="100000">
                                          <p:val>
                                            <p:strVal val="#ppt_x"/>
                                          </p:val>
                                        </p:tav>
                                      </p:tavLst>
                                    </p:anim>
                                    <p:anim calcmode="lin" valueType="num">
                                      <p:cBhvr>
                                        <p:cTn id="9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P spid="7" grpId="0"/>
      <p:bldP spid="8" grpId="0"/>
      <p:bldP spid="9" grpId="0"/>
      <p:bldP spid="10" grpId="0"/>
      <p:bldP spid="11" grpId="0"/>
      <p:bldP spid="12" grpId="0"/>
      <p:bldP spid="13" grpId="0"/>
      <p:bldP spid="15" grpId="0"/>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636</Words>
  <Application>Microsoft Office PowerPoint</Application>
  <PresentationFormat>Widescreen</PresentationFormat>
  <Paragraphs>91</Paragraphs>
  <Slides>17</Slides>
  <Notes>13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Calibri</vt:lpstr>
      <vt:lpstr>Calibri Light</vt:lpstr>
      <vt:lpstr>Cambria</vt:lpstr>
      <vt:lpstr>Lobster Two</vt:lpstr>
      <vt:lpstr>UTM A&amp;S Signwriter</vt:lpstr>
      <vt:lpstr>UTM Chickenhawk</vt:lpstr>
      <vt:lpstr>UTM Flavour</vt:lpstr>
      <vt:lpstr>UTM Fleur</vt:lpstr>
      <vt:lpstr>UTM ViceroyJF</vt:lpstr>
      <vt:lpstr>华康方圆体W7</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2022-02-21T08:20:58Z</dcterms:created>
  <dcterms:modified xsi:type="dcterms:W3CDTF">2022-02-21T08:21:56Z</dcterms:modified>
</cp:coreProperties>
</file>