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C3071-F03E-4156-9B0D-F7560DD3E6A0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89EDA-A6EA-440D-9F90-AECAB51E8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66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16282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720ED7-509D-4FD6-93B0-6E508B32DC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8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84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328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162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19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46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61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587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50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70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26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025D-542E-4808-82DF-2C2826CC4BC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B6B0-1035-4720-93E3-68913C26A5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76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997CC-7E8B-448B-8687-8B86578FE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890AE3B-AE5A-4856-8125-C3AA3BA8F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DD716A-8185-466B-A596-4638CC6A4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2" r="8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E2B772-4273-4246-99A9-67D282438E13}"/>
              </a:ext>
            </a:extLst>
          </p:cNvPr>
          <p:cNvSpPr/>
          <p:nvPr/>
        </p:nvSpPr>
        <p:spPr>
          <a:xfrm>
            <a:off x="6271409" y="-2936773"/>
            <a:ext cx="919151" cy="440641"/>
          </a:xfrm>
          <a:prstGeom prst="rect">
            <a:avLst/>
          </a:prstGeom>
          <a:solidFill>
            <a:srgbClr val="FAFAFA"/>
          </a:solidFill>
          <a:ln>
            <a:solidFill>
              <a:srgbClr val="F9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FD1A0CE-FC80-4D71-9A3A-9368A59A9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rot="1287484">
            <a:off x="-1198922" y="3832500"/>
            <a:ext cx="4487423" cy="35234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8644A81-2A1F-4014-B6FF-5DB68C398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6582079" y="4993538"/>
            <a:ext cx="4745747" cy="2995191"/>
          </a:xfrm>
          <a:prstGeom prst="rect">
            <a:avLst/>
          </a:prstGeom>
        </p:spPr>
      </p:pic>
      <p:pic>
        <p:nvPicPr>
          <p:cNvPr id="23" name="图片 20">
            <a:extLst>
              <a:ext uri="{FF2B5EF4-FFF2-40B4-BE49-F238E27FC236}">
                <a16:creationId xmlns:a16="http://schemas.microsoft.com/office/drawing/2014/main" xmlns="" id="{64DB5FCC-AAA2-40DD-A9C4-F0645681B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>
            <a:off x="-1013791" y="4889615"/>
            <a:ext cx="4487423" cy="2889544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xmlns="" id="{ECD1BABD-9CCA-48D8-8AFB-ACA617DB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3298389" y="4728157"/>
            <a:ext cx="4745747" cy="2889544"/>
          </a:xfrm>
          <a:prstGeom prst="rect">
            <a:avLst/>
          </a:prstGeom>
        </p:spPr>
      </p:pic>
      <p:pic>
        <p:nvPicPr>
          <p:cNvPr id="27" name="Picture 26" descr="A picture containing indoor, pillow, white&#10;&#10;Description automatically generated">
            <a:extLst>
              <a:ext uri="{FF2B5EF4-FFF2-40B4-BE49-F238E27FC236}">
                <a16:creationId xmlns:a16="http://schemas.microsoft.com/office/drawing/2014/main" xmlns="" id="{1FEAB0EC-5EAB-4EE9-B0FE-42FDD049D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5358" y="-1529503"/>
            <a:ext cx="2889544" cy="7420517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xmlns="" id="{015DDCD2-9C69-43CB-BD08-94120AA36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0064" y="1172313"/>
            <a:ext cx="2464805" cy="1795812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xmlns="" id="{00710925-CD86-4234-BE58-6398407A2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131" y="2181957"/>
            <a:ext cx="2464805" cy="1795812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xmlns="" id="{37CB7CE6-438A-4189-ABCF-6910FBDAB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5176" y="340639"/>
            <a:ext cx="3461564" cy="2214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9DEA920-DACF-467D-BA86-E68318BCE7E7}"/>
              </a:ext>
            </a:extLst>
          </p:cNvPr>
          <p:cNvSpPr txBox="1"/>
          <p:nvPr/>
        </p:nvSpPr>
        <p:spPr>
          <a:xfrm>
            <a:off x="907198" y="2680879"/>
            <a:ext cx="8228759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273D2E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F Curlz MT" panose="04040404050702020202" pitchFamily="82" charset="0"/>
              </a:rPr>
              <a:t>CUỘC KHẨN HOANG Ở </a:t>
            </a:r>
          </a:p>
          <a:p>
            <a:pPr algn="ctr"/>
            <a:r>
              <a:rPr lang="en-US" sz="6600" dirty="0">
                <a:ln w="3175">
                  <a:solidFill>
                    <a:srgbClr val="273D2E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N Bo Quen" panose="04040804060802020203" pitchFamily="82" charset="0"/>
              </a:rPr>
              <a:t>ĐÀNG TRONG</a:t>
            </a: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DB2F8E8A-376B-41EE-9C35-E65D68BC80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7033" y="2816442"/>
            <a:ext cx="3461565" cy="3113975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xmlns="" id="{00C30F42-A490-4351-9985-63ABE80E9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5047" y="2590831"/>
            <a:ext cx="3461565" cy="31139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F95EC0-8C10-4D1B-A0C7-EE5E1B96B58B}"/>
              </a:ext>
            </a:extLst>
          </p:cNvPr>
          <p:cNvSpPr txBox="1"/>
          <p:nvPr/>
        </p:nvSpPr>
        <p:spPr>
          <a:xfrm>
            <a:off x="1735542" y="483793"/>
            <a:ext cx="370477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dirty="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rPr>
              <a:t>LỊCH SỬ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3154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xmlns="" id="{2F6AFAFC-4D59-48B1-B8B2-4557B7328154}"/>
              </a:ext>
            </a:extLst>
          </p:cNvPr>
          <p:cNvSpPr/>
          <p:nvPr/>
        </p:nvSpPr>
        <p:spPr>
          <a:xfrm>
            <a:off x="278763" y="223446"/>
            <a:ext cx="8703823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799682" y="1364776"/>
            <a:ext cx="3591487" cy="3875964"/>
          </a:xfrm>
          <a:prstGeom prst="flowChartConnector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29">
            <a:extLst>
              <a:ext uri="{FF2B5EF4-FFF2-40B4-BE49-F238E27FC236}">
                <a16:creationId xmlns:a16="http://schemas.microsoft.com/office/drawing/2014/main" xmlns="" id="{48C563E7-4686-42D3-B102-2135CD7456A8}"/>
              </a:ext>
            </a:extLst>
          </p:cNvPr>
          <p:cNvSpPr txBox="1"/>
          <p:nvPr/>
        </p:nvSpPr>
        <p:spPr>
          <a:xfrm rot="16200000" flipH="1">
            <a:off x="1249764" y="1866060"/>
            <a:ext cx="2646878" cy="29194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91168" y="2224586"/>
            <a:ext cx="1097280" cy="98263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12">
            <a:extLst>
              <a:ext uri="{FF2B5EF4-FFF2-40B4-BE49-F238E27FC236}">
                <a16:creationId xmlns:a16="http://schemas.microsoft.com/office/drawing/2014/main" xmlns="" id="{3E40A694-DD02-485F-8A10-0686237FD2BD}"/>
              </a:ext>
            </a:extLst>
          </p:cNvPr>
          <p:cNvSpPr/>
          <p:nvPr/>
        </p:nvSpPr>
        <p:spPr>
          <a:xfrm flipH="1">
            <a:off x="5617234" y="1581648"/>
            <a:ext cx="2888734" cy="1285875"/>
          </a:xfrm>
          <a:prstGeom prst="roundRect">
            <a:avLst/>
          </a:prstGeom>
          <a:solidFill>
            <a:srgbClr val="EFE1C9"/>
          </a:solidFill>
          <a:ln w="57150">
            <a:solidFill>
              <a:srgbClr val="4EA4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91168" y="3234718"/>
            <a:ext cx="1234440" cy="97804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12">
            <a:extLst>
              <a:ext uri="{FF2B5EF4-FFF2-40B4-BE49-F238E27FC236}">
                <a16:creationId xmlns:a16="http://schemas.microsoft.com/office/drawing/2014/main" xmlns="" id="{3E40A694-DD02-485F-8A10-0686237FD2BD}"/>
              </a:ext>
            </a:extLst>
          </p:cNvPr>
          <p:cNvSpPr/>
          <p:nvPr/>
        </p:nvSpPr>
        <p:spPr>
          <a:xfrm flipH="1">
            <a:off x="5687025" y="3597323"/>
            <a:ext cx="2888734" cy="1285875"/>
          </a:xfrm>
          <a:prstGeom prst="roundRect">
            <a:avLst/>
          </a:prstGeom>
          <a:solidFill>
            <a:srgbClr val="EFE1C9"/>
          </a:solidFill>
          <a:ln w="57150">
            <a:solidFill>
              <a:srgbClr val="4EA4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2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缺角矩形 1">
            <a:extLst>
              <a:ext uri="{FF2B5EF4-FFF2-40B4-BE49-F238E27FC236}">
                <a16:creationId xmlns:a16="http://schemas.microsoft.com/office/drawing/2014/main" xmlns="" id="{D1D504C7-80C9-41A0-B3CD-8827C7BB10A3}"/>
              </a:ext>
            </a:extLst>
          </p:cNvPr>
          <p:cNvSpPr/>
          <p:nvPr/>
        </p:nvSpPr>
        <p:spPr>
          <a:xfrm>
            <a:off x="552489" y="5297391"/>
            <a:ext cx="7814270" cy="1023217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78477" y="5177245"/>
            <a:ext cx="68008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Cuèi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thÕ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kØ</a:t>
            </a:r>
            <a:r>
              <a:rPr lang="en-US" sz="3000" dirty="0">
                <a:latin typeface=".VnTime" pitchFamily="34" charset="0"/>
              </a:rPr>
              <a:t> XVI, </a:t>
            </a:r>
            <a:r>
              <a:rPr lang="en-US" sz="3000" dirty="0" err="1">
                <a:latin typeface=".VnTime" pitchFamily="34" charset="0"/>
              </a:rPr>
              <a:t>c¸c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chóa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NguyÔn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rÊt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quan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t©m</a:t>
            </a:r>
            <a:r>
              <a:rPr lang="en-US" sz="3000" dirty="0">
                <a:latin typeface=".VnTime" pitchFamily="34" charset="0"/>
              </a:rPr>
              <a:t> ®</a:t>
            </a:r>
            <a:r>
              <a:rPr lang="en-US" sz="3000" dirty="0" err="1">
                <a:latin typeface=".VnTime" pitchFamily="34" charset="0"/>
              </a:rPr>
              <a:t>Õn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viÖc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khÈn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hoang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më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réng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diÖn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tÝch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s¶n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xuÊt</a:t>
            </a:r>
            <a:r>
              <a:rPr lang="en-US" sz="3000" dirty="0">
                <a:latin typeface=".VnTime" pitchFamily="34" charset="0"/>
              </a:rPr>
              <a:t>.</a:t>
            </a:r>
          </a:p>
        </p:txBody>
      </p:sp>
      <p:pic>
        <p:nvPicPr>
          <p:cNvPr id="3" name="Picture 8" descr="Copy of 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98" y="372291"/>
            <a:ext cx="6343650" cy="46482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35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0E47701B-6BBA-4074-9F86-F900347CA320}"/>
              </a:ext>
            </a:extLst>
          </p:cNvPr>
          <p:cNvSpPr/>
          <p:nvPr/>
        </p:nvSpPr>
        <p:spPr>
          <a:xfrm>
            <a:off x="305385" y="355153"/>
            <a:ext cx="8533230" cy="6147694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11087" y="504355"/>
            <a:ext cx="73980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UTM Androgyne" panose="02040603050506020204" pitchFamily="18" charset="0"/>
              </a:rPr>
              <a:t>Đọc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vi-VN" sz="3500" dirty="0">
                <a:latin typeface="UTM Androgyne" panose="02040603050506020204" pitchFamily="18" charset="0"/>
              </a:rPr>
              <a:t>nội dung </a:t>
            </a:r>
            <a:r>
              <a:rPr lang="en-US" sz="3500" dirty="0">
                <a:latin typeface="UTM Androgyne" panose="02040603050506020204" pitchFamily="18" charset="0"/>
              </a:rPr>
              <a:t>SGK</a:t>
            </a:r>
            <a:r>
              <a:rPr lang="vi-VN" sz="3500" dirty="0">
                <a:latin typeface="UTM Androgyne" panose="02040603050506020204" pitchFamily="18" charset="0"/>
              </a:rPr>
              <a:t>/5</a:t>
            </a:r>
            <a:r>
              <a:rPr lang="en-US" sz="3500" dirty="0">
                <a:latin typeface="UTM Androgyne" panose="02040603050506020204" pitchFamily="18" charset="0"/>
              </a:rPr>
              <a:t>6</a:t>
            </a:r>
            <a:r>
              <a:rPr lang="vi-VN" sz="3500" dirty="0">
                <a:latin typeface="UTM Androgyne" panose="02040603050506020204" pitchFamily="18" charset="0"/>
              </a:rPr>
              <a:t> </a:t>
            </a:r>
            <a:r>
              <a:rPr lang="en-US" sz="3500" dirty="0">
                <a:latin typeface="UTM Androgyne" panose="02040603050506020204" pitchFamily="18" charset="0"/>
              </a:rPr>
              <a:t>: “</a:t>
            </a:r>
            <a:r>
              <a:rPr lang="en-US" sz="3500" dirty="0" err="1">
                <a:latin typeface="UTM Androgyne" panose="02040603050506020204" pitchFamily="18" charset="0"/>
              </a:rPr>
              <a:t>Cuối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thế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kỉ</a:t>
            </a:r>
            <a:r>
              <a:rPr lang="en-US" sz="3500" dirty="0">
                <a:latin typeface="UTM Androgyne" panose="02040603050506020204" pitchFamily="18" charset="0"/>
              </a:rPr>
              <a:t> X</a:t>
            </a:r>
            <a:r>
              <a:rPr lang="vi-VN" sz="3500" dirty="0">
                <a:latin typeface="UTM Androgyne" panose="02040603050506020204" pitchFamily="18" charset="0"/>
              </a:rPr>
              <a:t>VI</a:t>
            </a:r>
            <a:r>
              <a:rPr lang="en-US" sz="3500" dirty="0">
                <a:latin typeface="UTM Androgyne" panose="02040603050506020204" pitchFamily="18" charset="0"/>
              </a:rPr>
              <a:t>… </a:t>
            </a:r>
            <a:r>
              <a:rPr lang="en-US" sz="3500" dirty="0" err="1">
                <a:latin typeface="UTM Androgyne" panose="02040603050506020204" pitchFamily="18" charset="0"/>
              </a:rPr>
              <a:t>ngày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càng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trù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phú</a:t>
            </a:r>
            <a:r>
              <a:rPr lang="vi-VN" sz="3500" dirty="0">
                <a:latin typeface="UTM Androgyne" panose="02040603050506020204" pitchFamily="18" charset="0"/>
              </a:rPr>
              <a:t>.</a:t>
            </a:r>
            <a:r>
              <a:rPr lang="en-US" sz="3500" dirty="0">
                <a:latin typeface="UTM Androgyne" panose="02040603050506020204" pitchFamily="18" charset="0"/>
              </a:rPr>
              <a:t>” </a:t>
            </a:r>
            <a:r>
              <a:rPr lang="en-US" sz="3500" dirty="0" err="1">
                <a:latin typeface="UTM Androgyne" panose="02040603050506020204" pitchFamily="18" charset="0"/>
              </a:rPr>
              <a:t>và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trả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lời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các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câu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hỏi</a:t>
            </a:r>
            <a:r>
              <a:rPr lang="en-US" sz="3500" dirty="0">
                <a:latin typeface="UTM Androgyne" panose="02040603050506020204" pitchFamily="18" charset="0"/>
              </a:rPr>
              <a:t>:</a:t>
            </a: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966249" y="1563369"/>
            <a:ext cx="7395949" cy="1204049"/>
            <a:chOff x="1262060" y="1105047"/>
            <a:chExt cx="9861265" cy="1800078"/>
          </a:xfrm>
        </p:grpSpPr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061932" y="-2490730"/>
              <a:ext cx="1748503" cy="89400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966247" y="3273026"/>
            <a:ext cx="7395956" cy="1305463"/>
            <a:chOff x="1262051" y="1619250"/>
            <a:chExt cx="9861274" cy="1285875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435343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71778" y="-2327725"/>
              <a:ext cx="1152002" cy="917145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chúa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Nguyễn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biện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khẩn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hoang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? </a:t>
              </a:r>
            </a:p>
          </p:txBody>
        </p:sp>
      </p:grpSp>
      <p:grpSp>
        <p:nvGrpSpPr>
          <p:cNvPr id="16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966249" y="4705244"/>
            <a:ext cx="7395949" cy="1169551"/>
            <a:chOff x="1262060" y="1288680"/>
            <a:chExt cx="9861265" cy="1748505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061929" y="-2307096"/>
              <a:ext cx="1748505" cy="89400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55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xmlns="" id="{0E47701B-6BBA-4074-9F86-F900347CA320}"/>
              </a:ext>
            </a:extLst>
          </p:cNvPr>
          <p:cNvSpPr/>
          <p:nvPr/>
        </p:nvSpPr>
        <p:spPr>
          <a:xfrm>
            <a:off x="274677" y="682388"/>
            <a:ext cx="8533230" cy="5813946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822946" y="737537"/>
            <a:ext cx="7488541" cy="1292662"/>
            <a:chOff x="1138603" y="1237464"/>
            <a:chExt cx="9984722" cy="1932557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853897" y="-2477830"/>
              <a:ext cx="1932557" cy="93631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1845480" y="2738709"/>
            <a:ext cx="5495921" cy="1778259"/>
            <a:chOff x="7377545" y="872837"/>
            <a:chExt cx="4703650" cy="52023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13" name="矩形 24">
                <a:extLst>
                  <a:ext uri="{FF2B5EF4-FFF2-40B4-BE49-F238E27FC236}">
                    <a16:creationId xmlns:a16="http://schemas.microsoft.com/office/drawing/2014/main" xmlns="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6">
                <a:extLst>
                  <a:ext uri="{FF2B5EF4-FFF2-40B4-BE49-F238E27FC236}">
                    <a16:creationId xmlns:a16="http://schemas.microsoft.com/office/drawing/2014/main" xmlns="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2558" y="1843268"/>
              <a:ext cx="4485954" cy="4231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binh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lính</a:t>
              </a:r>
              <a:endParaRPr lang="vi-VN" sz="4400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0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xmlns="" id="{0E47701B-6BBA-4074-9F86-F900347CA320}"/>
              </a:ext>
            </a:extLst>
          </p:cNvPr>
          <p:cNvSpPr/>
          <p:nvPr/>
        </p:nvSpPr>
        <p:spPr>
          <a:xfrm>
            <a:off x="274677" y="682388"/>
            <a:ext cx="8533230" cy="5813946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720589" y="670696"/>
            <a:ext cx="7395955" cy="1846659"/>
            <a:chOff x="1262052" y="1348526"/>
            <a:chExt cx="9861273" cy="1818951"/>
          </a:xfrm>
        </p:grpSpPr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435343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938303" y="-2327725"/>
              <a:ext cx="1818951" cy="91714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chúa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Nguyễn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biện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khẩn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hoang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4" y="2341552"/>
            <a:ext cx="3234819" cy="38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87527" y="2901436"/>
            <a:ext cx="2066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chúa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endParaRPr lang="en-US" sz="3600" b="1" dirty="0">
              <a:latin typeface="UTM Androgyne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3770826" y="2599599"/>
            <a:ext cx="4799779" cy="1877505"/>
            <a:chOff x="7377545" y="872837"/>
            <a:chExt cx="4703650" cy="54927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xmlns="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片 6">
                <a:extLst>
                  <a:ext uri="{FF2B5EF4-FFF2-40B4-BE49-F238E27FC236}">
                    <a16:creationId xmlns:a16="http://schemas.microsoft.com/office/drawing/2014/main" xmlns="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6393" y="1053118"/>
              <a:ext cx="4485954" cy="5312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800" b="1" dirty="0" err="1">
                  <a:latin typeface="Arial" panose="020B0604020202020204" pitchFamily="34" charset="0"/>
                </a:rPr>
                <a:t>Nông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dân</a:t>
              </a:r>
              <a:r>
                <a:rPr lang="en-US" altLang="en-US" sz="2800" b="1" dirty="0">
                  <a:latin typeface="Arial" panose="020B0604020202020204" pitchFamily="34" charset="0"/>
                </a:rPr>
                <a:t>,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quân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lính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được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mang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cả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gia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đình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vào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phía</a:t>
              </a:r>
              <a:r>
                <a:rPr lang="en-US" altLang="en-US" sz="2800" b="1" dirty="0">
                  <a:latin typeface="Arial" panose="020B0604020202020204" pitchFamily="34" charset="0"/>
                </a:rPr>
                <a:t> Nam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khẩn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hoang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,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lập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làng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lập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ấp</a:t>
              </a:r>
              <a:r>
                <a:rPr lang="en-US" altLang="en-US" sz="2800" b="1" dirty="0">
                  <a:latin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3794284" y="4547966"/>
            <a:ext cx="4799779" cy="1877505"/>
            <a:chOff x="7377545" y="872837"/>
            <a:chExt cx="4703650" cy="54927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9" name="矩形 24">
                <a:extLst>
                  <a:ext uri="{FF2B5EF4-FFF2-40B4-BE49-F238E27FC236}">
                    <a16:creationId xmlns:a16="http://schemas.microsoft.com/office/drawing/2014/main" xmlns="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6">
                <a:extLst>
                  <a:ext uri="{FF2B5EF4-FFF2-40B4-BE49-F238E27FC236}">
                    <a16:creationId xmlns:a16="http://schemas.microsoft.com/office/drawing/2014/main" xmlns="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6393" y="1053118"/>
              <a:ext cx="4485954" cy="5312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latin typeface="Arial" panose="020B0604020202020204" pitchFamily="34" charset="0"/>
                </a:rPr>
                <a:t>Những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người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đi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khẩn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hoang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được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cấp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lương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thực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trong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nửa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năm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và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một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nông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cụ</a:t>
              </a:r>
              <a:r>
                <a:rPr lang="en-US" altLang="en-US" sz="2800" b="1" dirty="0">
                  <a:latin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3385434" y="3444521"/>
            <a:ext cx="343748" cy="5259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396490" y="3974816"/>
            <a:ext cx="263264" cy="6741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3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xmlns="" id="{0E47701B-6BBA-4074-9F86-F900347CA320}"/>
              </a:ext>
            </a:extLst>
          </p:cNvPr>
          <p:cNvSpPr/>
          <p:nvPr/>
        </p:nvSpPr>
        <p:spPr>
          <a:xfrm>
            <a:off x="274677" y="682388"/>
            <a:ext cx="8533230" cy="5813946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822946" y="737537"/>
            <a:ext cx="7488541" cy="1292662"/>
            <a:chOff x="1138603" y="1237464"/>
            <a:chExt cx="9984722" cy="1932557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853897" y="-2477830"/>
              <a:ext cx="1932557" cy="93631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1691942" y="2545113"/>
            <a:ext cx="6210111" cy="3368693"/>
            <a:chOff x="7377545" y="872837"/>
            <a:chExt cx="4703650" cy="55323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13" name="矩形 24">
                <a:extLst>
                  <a:ext uri="{FF2B5EF4-FFF2-40B4-BE49-F238E27FC236}">
                    <a16:creationId xmlns:a16="http://schemas.microsoft.com/office/drawing/2014/main" xmlns="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6">
                <a:extLst>
                  <a:ext uri="{FF2B5EF4-FFF2-40B4-BE49-F238E27FC236}">
                    <a16:creationId xmlns:a16="http://schemas.microsoft.com/office/drawing/2014/main" xmlns="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2558" y="1097894"/>
              <a:ext cx="4485954" cy="5307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Họ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đến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vùng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Phú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Yên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Khánh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Hòa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Nam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Trung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Bộ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Tây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cả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sông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Cửu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Long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ngày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nay.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1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úa Tiên - Nguyễn Hoàng một trong những vị chúa Nguyễn được lòng dân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21646"/>
            <a:ext cx="5670645" cy="48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7" descr="梅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21" y="5124775"/>
            <a:ext cx="3038725" cy="15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36026"/>
            <a:ext cx="638411" cy="10834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638412" y="127909"/>
            <a:ext cx="7817135" cy="2198099"/>
            <a:chOff x="7377545" y="872837"/>
            <a:chExt cx="4703650" cy="6645492"/>
          </a:xfrm>
        </p:grpSpPr>
        <p:sp>
          <p:nvSpPr>
            <p:cNvPr id="9" name="矩形 24">
              <a:extLst>
                <a:ext uri="{FF2B5EF4-FFF2-40B4-BE49-F238E27FC236}">
                  <a16:creationId xmlns:a16="http://schemas.microsoft.com/office/drawing/2014/main" xmlns="" id="{C216294C-0660-4EE2-BFF4-6979669A3D48}"/>
                </a:ext>
              </a:extLst>
            </p:cNvPr>
            <p:cNvSpPr/>
            <p:nvPr/>
          </p:nvSpPr>
          <p:spPr>
            <a:xfrm>
              <a:off x="7377545" y="872837"/>
              <a:ext cx="4703650" cy="4977246"/>
            </a:xfrm>
            <a:prstGeom prst="plaque">
              <a:avLst>
                <a:gd name="adj" fmla="val 5811"/>
              </a:avLst>
            </a:prstGeom>
            <a:solidFill>
              <a:srgbClr val="EBF9D3"/>
            </a:solidFill>
            <a:ln w="28575">
              <a:solidFill>
                <a:srgbClr val="F1D06D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2558" y="1097894"/>
              <a:ext cx="4485954" cy="6420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65" y="-167085"/>
            <a:ext cx="4703128" cy="7774944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4053385" y="2522906"/>
            <a:ext cx="266132" cy="70168"/>
          </a:xfrm>
          <a:custGeom>
            <a:avLst/>
            <a:gdLst>
              <a:gd name="connsiteX0" fmla="*/ 0 w 354842"/>
              <a:gd name="connsiteY0" fmla="*/ 70168 h 70168"/>
              <a:gd name="connsiteX1" fmla="*/ 354842 w 354842"/>
              <a:gd name="connsiteY1" fmla="*/ 15577 h 7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842" h="70168">
                <a:moveTo>
                  <a:pt x="0" y="70168"/>
                </a:moveTo>
                <a:cubicBezTo>
                  <a:pt x="142839" y="-44103"/>
                  <a:pt x="39110" y="15577"/>
                  <a:pt x="354842" y="155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7725" y="2353629"/>
            <a:ext cx="1243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UTM Alberta Heavy" panose="02040603050506020204" pitchFamily="18" charset="0"/>
              </a:rPr>
              <a:t>Sông</a:t>
            </a:r>
            <a:r>
              <a:rPr lang="en-US" sz="1600" b="1" dirty="0">
                <a:latin typeface="UTM Alberta Heavy" panose="02040603050506020204" pitchFamily="18" charset="0"/>
              </a:rPr>
              <a:t> </a:t>
            </a:r>
            <a:r>
              <a:rPr lang="en-US" sz="1600" b="1" dirty="0" err="1">
                <a:latin typeface="UTM Alberta Heavy" panose="02040603050506020204" pitchFamily="18" charset="0"/>
              </a:rPr>
              <a:t>Gianh</a:t>
            </a:r>
            <a:endParaRPr lang="en-US" sz="1600" b="1" dirty="0">
              <a:latin typeface="UTM Alberta Heavy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4635689">
            <a:off x="3044491" y="1503346"/>
            <a:ext cx="193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UTM Alberta Heavy" panose="02040603050506020204" pitchFamily="18" charset="0"/>
              </a:rPr>
              <a:t>ĐÀNG NGOÀI</a:t>
            </a:r>
          </a:p>
        </p:txBody>
      </p:sp>
      <p:sp>
        <p:nvSpPr>
          <p:cNvPr id="21" name="TextBox 20"/>
          <p:cNvSpPr txBox="1"/>
          <p:nvPr/>
        </p:nvSpPr>
        <p:spPr>
          <a:xfrm rot="2927300">
            <a:off x="3755647" y="3031170"/>
            <a:ext cx="193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2">
                      <a:lumMod val="75000"/>
                    </a:schemeClr>
                  </a:solidFill>
                </a:ln>
                <a:latin typeface="UTM Alberta Heavy" panose="02040603050506020204" pitchFamily="18" charset="0"/>
              </a:rPr>
              <a:t>ĐÀNG TRONG</a:t>
            </a:r>
          </a:p>
        </p:txBody>
      </p:sp>
      <p:sp>
        <p:nvSpPr>
          <p:cNvPr id="23" name="Freeform 22"/>
          <p:cNvSpPr/>
          <p:nvPr/>
        </p:nvSpPr>
        <p:spPr>
          <a:xfrm>
            <a:off x="4135272" y="2593075"/>
            <a:ext cx="1034465" cy="1146412"/>
          </a:xfrm>
          <a:custGeom>
            <a:avLst/>
            <a:gdLst>
              <a:gd name="connsiteX0" fmla="*/ 313898 w 1379286"/>
              <a:gd name="connsiteY0" fmla="*/ 68238 h 1146412"/>
              <a:gd name="connsiteX1" fmla="*/ 204716 w 1379286"/>
              <a:gd name="connsiteY1" fmla="*/ 27295 h 1146412"/>
              <a:gd name="connsiteX2" fmla="*/ 95534 w 1379286"/>
              <a:gd name="connsiteY2" fmla="*/ 0 h 1146412"/>
              <a:gd name="connsiteX3" fmla="*/ 54591 w 1379286"/>
              <a:gd name="connsiteY3" fmla="*/ 13647 h 1146412"/>
              <a:gd name="connsiteX4" fmla="*/ 0 w 1379286"/>
              <a:gd name="connsiteY4" fmla="*/ 95534 h 1146412"/>
              <a:gd name="connsiteX5" fmla="*/ 13647 w 1379286"/>
              <a:gd name="connsiteY5" fmla="*/ 163773 h 1146412"/>
              <a:gd name="connsiteX6" fmla="*/ 68238 w 1379286"/>
              <a:gd name="connsiteY6" fmla="*/ 177421 h 1146412"/>
              <a:gd name="connsiteX7" fmla="*/ 150125 w 1379286"/>
              <a:gd name="connsiteY7" fmla="*/ 204716 h 1146412"/>
              <a:gd name="connsiteX8" fmla="*/ 218364 w 1379286"/>
              <a:gd name="connsiteY8" fmla="*/ 313898 h 1146412"/>
              <a:gd name="connsiteX9" fmla="*/ 286603 w 1379286"/>
              <a:gd name="connsiteY9" fmla="*/ 327546 h 1146412"/>
              <a:gd name="connsiteX10" fmla="*/ 313898 w 1379286"/>
              <a:gd name="connsiteY10" fmla="*/ 464024 h 1146412"/>
              <a:gd name="connsiteX11" fmla="*/ 354841 w 1379286"/>
              <a:gd name="connsiteY11" fmla="*/ 559558 h 1146412"/>
              <a:gd name="connsiteX12" fmla="*/ 491319 w 1379286"/>
              <a:gd name="connsiteY12" fmla="*/ 614149 h 1146412"/>
              <a:gd name="connsiteX13" fmla="*/ 532262 w 1379286"/>
              <a:gd name="connsiteY13" fmla="*/ 641444 h 1146412"/>
              <a:gd name="connsiteX14" fmla="*/ 600501 w 1379286"/>
              <a:gd name="connsiteY14" fmla="*/ 736979 h 1146412"/>
              <a:gd name="connsiteX15" fmla="*/ 709683 w 1379286"/>
              <a:gd name="connsiteY15" fmla="*/ 764274 h 1146412"/>
              <a:gd name="connsiteX16" fmla="*/ 736979 w 1379286"/>
              <a:gd name="connsiteY16" fmla="*/ 805218 h 1146412"/>
              <a:gd name="connsiteX17" fmla="*/ 641444 w 1379286"/>
              <a:gd name="connsiteY17" fmla="*/ 859809 h 1146412"/>
              <a:gd name="connsiteX18" fmla="*/ 696035 w 1379286"/>
              <a:gd name="connsiteY18" fmla="*/ 1023582 h 1146412"/>
              <a:gd name="connsiteX19" fmla="*/ 736979 w 1379286"/>
              <a:gd name="connsiteY19" fmla="*/ 1037229 h 1146412"/>
              <a:gd name="connsiteX20" fmla="*/ 777922 w 1379286"/>
              <a:gd name="connsiteY20" fmla="*/ 1064525 h 1146412"/>
              <a:gd name="connsiteX21" fmla="*/ 859808 w 1379286"/>
              <a:gd name="connsiteY21" fmla="*/ 1091821 h 1146412"/>
              <a:gd name="connsiteX22" fmla="*/ 996286 w 1379286"/>
              <a:gd name="connsiteY22" fmla="*/ 1091821 h 1146412"/>
              <a:gd name="connsiteX23" fmla="*/ 1078173 w 1379286"/>
              <a:gd name="connsiteY23" fmla="*/ 1146412 h 1146412"/>
              <a:gd name="connsiteX24" fmla="*/ 1364776 w 1379286"/>
              <a:gd name="connsiteY24" fmla="*/ 1132764 h 1146412"/>
              <a:gd name="connsiteX25" fmla="*/ 1378423 w 1379286"/>
              <a:gd name="connsiteY25" fmla="*/ 1091821 h 1146412"/>
              <a:gd name="connsiteX26" fmla="*/ 1351128 w 1379286"/>
              <a:gd name="connsiteY26" fmla="*/ 1050877 h 1146412"/>
              <a:gd name="connsiteX27" fmla="*/ 1310185 w 1379286"/>
              <a:gd name="connsiteY27" fmla="*/ 1023582 h 1146412"/>
              <a:gd name="connsiteX28" fmla="*/ 1255594 w 1379286"/>
              <a:gd name="connsiteY28" fmla="*/ 941695 h 1146412"/>
              <a:gd name="connsiteX29" fmla="*/ 1228298 w 1379286"/>
              <a:gd name="connsiteY29" fmla="*/ 900752 h 1146412"/>
              <a:gd name="connsiteX30" fmla="*/ 1160059 w 1379286"/>
              <a:gd name="connsiteY30" fmla="*/ 818865 h 1146412"/>
              <a:gd name="connsiteX31" fmla="*/ 1146411 w 1379286"/>
              <a:gd name="connsiteY31" fmla="*/ 750626 h 1146412"/>
              <a:gd name="connsiteX32" fmla="*/ 1132764 w 1379286"/>
              <a:gd name="connsiteY32" fmla="*/ 709683 h 1146412"/>
              <a:gd name="connsiteX33" fmla="*/ 1091820 w 1379286"/>
              <a:gd name="connsiteY33" fmla="*/ 696035 h 1146412"/>
              <a:gd name="connsiteX34" fmla="*/ 1050877 w 1379286"/>
              <a:gd name="connsiteY34" fmla="*/ 668740 h 1146412"/>
              <a:gd name="connsiteX35" fmla="*/ 1023582 w 1379286"/>
              <a:gd name="connsiteY35" fmla="*/ 627797 h 1146412"/>
              <a:gd name="connsiteX36" fmla="*/ 1009934 w 1379286"/>
              <a:gd name="connsiteY36" fmla="*/ 586853 h 1146412"/>
              <a:gd name="connsiteX37" fmla="*/ 968991 w 1379286"/>
              <a:gd name="connsiteY37" fmla="*/ 573206 h 1146412"/>
              <a:gd name="connsiteX38" fmla="*/ 873456 w 1379286"/>
              <a:gd name="connsiteY38" fmla="*/ 559558 h 1146412"/>
              <a:gd name="connsiteX39" fmla="*/ 805217 w 1379286"/>
              <a:gd name="connsiteY39" fmla="*/ 477671 h 1146412"/>
              <a:gd name="connsiteX40" fmla="*/ 777922 w 1379286"/>
              <a:gd name="connsiteY40" fmla="*/ 436728 h 1146412"/>
              <a:gd name="connsiteX41" fmla="*/ 696035 w 1379286"/>
              <a:gd name="connsiteY41" fmla="*/ 409432 h 1146412"/>
              <a:gd name="connsiteX42" fmla="*/ 627797 w 1379286"/>
              <a:gd name="connsiteY42" fmla="*/ 327546 h 1146412"/>
              <a:gd name="connsiteX43" fmla="*/ 573205 w 1379286"/>
              <a:gd name="connsiteY43" fmla="*/ 245659 h 1146412"/>
              <a:gd name="connsiteX44" fmla="*/ 545910 w 1379286"/>
              <a:gd name="connsiteY44" fmla="*/ 204716 h 1146412"/>
              <a:gd name="connsiteX45" fmla="*/ 532262 w 1379286"/>
              <a:gd name="connsiteY45" fmla="*/ 163773 h 1146412"/>
              <a:gd name="connsiteX46" fmla="*/ 409432 w 1379286"/>
              <a:gd name="connsiteY46" fmla="*/ 95534 h 1146412"/>
              <a:gd name="connsiteX47" fmla="*/ 327546 w 1379286"/>
              <a:gd name="connsiteY47" fmla="*/ 81886 h 1146412"/>
              <a:gd name="connsiteX48" fmla="*/ 245659 w 1379286"/>
              <a:gd name="connsiteY48" fmla="*/ 40943 h 1146412"/>
              <a:gd name="connsiteX49" fmla="*/ 204716 w 1379286"/>
              <a:gd name="connsiteY49" fmla="*/ 27295 h 1146412"/>
              <a:gd name="connsiteX50" fmla="*/ 136477 w 1379286"/>
              <a:gd name="connsiteY50" fmla="*/ 40943 h 1146412"/>
              <a:gd name="connsiteX51" fmla="*/ 95534 w 1379286"/>
              <a:gd name="connsiteY51" fmla="*/ 81886 h 1146412"/>
              <a:gd name="connsiteX52" fmla="*/ 68238 w 1379286"/>
              <a:gd name="connsiteY52" fmla="*/ 109182 h 11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79286" h="1146412">
                <a:moveTo>
                  <a:pt x="313898" y="68238"/>
                </a:moveTo>
                <a:cubicBezTo>
                  <a:pt x="293033" y="59892"/>
                  <a:pt x="233238" y="34426"/>
                  <a:pt x="204716" y="27295"/>
                </a:cubicBezTo>
                <a:lnTo>
                  <a:pt x="95534" y="0"/>
                </a:lnTo>
                <a:cubicBezTo>
                  <a:pt x="81886" y="4549"/>
                  <a:pt x="64763" y="3475"/>
                  <a:pt x="54591" y="13647"/>
                </a:cubicBezTo>
                <a:cubicBezTo>
                  <a:pt x="31394" y="36844"/>
                  <a:pt x="0" y="95534"/>
                  <a:pt x="0" y="95534"/>
                </a:cubicBezTo>
                <a:cubicBezTo>
                  <a:pt x="4549" y="118280"/>
                  <a:pt x="-1203" y="145953"/>
                  <a:pt x="13647" y="163773"/>
                </a:cubicBezTo>
                <a:cubicBezTo>
                  <a:pt x="25655" y="178183"/>
                  <a:pt x="50272" y="172031"/>
                  <a:pt x="68238" y="177421"/>
                </a:cubicBezTo>
                <a:cubicBezTo>
                  <a:pt x="95797" y="185689"/>
                  <a:pt x="150125" y="204716"/>
                  <a:pt x="150125" y="204716"/>
                </a:cubicBezTo>
                <a:cubicBezTo>
                  <a:pt x="169962" y="264229"/>
                  <a:pt x="160689" y="292270"/>
                  <a:pt x="218364" y="313898"/>
                </a:cubicBezTo>
                <a:cubicBezTo>
                  <a:pt x="240084" y="322043"/>
                  <a:pt x="263857" y="322997"/>
                  <a:pt x="286603" y="327546"/>
                </a:cubicBezTo>
                <a:cubicBezTo>
                  <a:pt x="309892" y="490577"/>
                  <a:pt x="286675" y="368746"/>
                  <a:pt x="313898" y="464024"/>
                </a:cubicBezTo>
                <a:cubicBezTo>
                  <a:pt x="324051" y="499558"/>
                  <a:pt x="323677" y="533588"/>
                  <a:pt x="354841" y="559558"/>
                </a:cubicBezTo>
                <a:cubicBezTo>
                  <a:pt x="417608" y="611863"/>
                  <a:pt x="414964" y="563246"/>
                  <a:pt x="491319" y="614149"/>
                </a:cubicBezTo>
                <a:lnTo>
                  <a:pt x="532262" y="641444"/>
                </a:lnTo>
                <a:cubicBezTo>
                  <a:pt x="544708" y="660113"/>
                  <a:pt x="587806" y="726399"/>
                  <a:pt x="600501" y="736979"/>
                </a:cubicBezTo>
                <a:cubicBezTo>
                  <a:pt x="613752" y="748021"/>
                  <a:pt x="707476" y="763833"/>
                  <a:pt x="709683" y="764274"/>
                </a:cubicBezTo>
                <a:cubicBezTo>
                  <a:pt x="718782" y="777922"/>
                  <a:pt x="734282" y="789038"/>
                  <a:pt x="736979" y="805218"/>
                </a:cubicBezTo>
                <a:cubicBezTo>
                  <a:pt x="747270" y="866965"/>
                  <a:pt x="674640" y="854276"/>
                  <a:pt x="641444" y="859809"/>
                </a:cubicBezTo>
                <a:cubicBezTo>
                  <a:pt x="652861" y="973979"/>
                  <a:pt x="618437" y="984784"/>
                  <a:pt x="696035" y="1023582"/>
                </a:cubicBezTo>
                <a:cubicBezTo>
                  <a:pt x="708902" y="1030016"/>
                  <a:pt x="723331" y="1032680"/>
                  <a:pt x="736979" y="1037229"/>
                </a:cubicBezTo>
                <a:cubicBezTo>
                  <a:pt x="750627" y="1046328"/>
                  <a:pt x="762933" y="1057863"/>
                  <a:pt x="777922" y="1064525"/>
                </a:cubicBezTo>
                <a:cubicBezTo>
                  <a:pt x="804214" y="1076211"/>
                  <a:pt x="859808" y="1091821"/>
                  <a:pt x="859808" y="1091821"/>
                </a:cubicBezTo>
                <a:cubicBezTo>
                  <a:pt x="914738" y="1073511"/>
                  <a:pt x="923475" y="1063817"/>
                  <a:pt x="996286" y="1091821"/>
                </a:cubicBezTo>
                <a:cubicBezTo>
                  <a:pt x="1026905" y="1103597"/>
                  <a:pt x="1078173" y="1146412"/>
                  <a:pt x="1078173" y="1146412"/>
                </a:cubicBezTo>
                <a:cubicBezTo>
                  <a:pt x="1173707" y="1141863"/>
                  <a:pt x="1270676" y="1149873"/>
                  <a:pt x="1364776" y="1132764"/>
                </a:cubicBezTo>
                <a:cubicBezTo>
                  <a:pt x="1378930" y="1130191"/>
                  <a:pt x="1380788" y="1106011"/>
                  <a:pt x="1378423" y="1091821"/>
                </a:cubicBezTo>
                <a:cubicBezTo>
                  <a:pt x="1375726" y="1075642"/>
                  <a:pt x="1362726" y="1062476"/>
                  <a:pt x="1351128" y="1050877"/>
                </a:cubicBezTo>
                <a:cubicBezTo>
                  <a:pt x="1339530" y="1039279"/>
                  <a:pt x="1323833" y="1032680"/>
                  <a:pt x="1310185" y="1023582"/>
                </a:cubicBezTo>
                <a:lnTo>
                  <a:pt x="1255594" y="941695"/>
                </a:lnTo>
                <a:cubicBezTo>
                  <a:pt x="1246495" y="928047"/>
                  <a:pt x="1239896" y="912350"/>
                  <a:pt x="1228298" y="900752"/>
                </a:cubicBezTo>
                <a:cubicBezTo>
                  <a:pt x="1175756" y="848210"/>
                  <a:pt x="1198061" y="875868"/>
                  <a:pt x="1160059" y="818865"/>
                </a:cubicBezTo>
                <a:cubicBezTo>
                  <a:pt x="1155510" y="796119"/>
                  <a:pt x="1152037" y="773130"/>
                  <a:pt x="1146411" y="750626"/>
                </a:cubicBezTo>
                <a:cubicBezTo>
                  <a:pt x="1142922" y="736670"/>
                  <a:pt x="1142936" y="719855"/>
                  <a:pt x="1132764" y="709683"/>
                </a:cubicBezTo>
                <a:cubicBezTo>
                  <a:pt x="1122591" y="699510"/>
                  <a:pt x="1104687" y="702469"/>
                  <a:pt x="1091820" y="696035"/>
                </a:cubicBezTo>
                <a:cubicBezTo>
                  <a:pt x="1077149" y="688700"/>
                  <a:pt x="1064525" y="677838"/>
                  <a:pt x="1050877" y="668740"/>
                </a:cubicBezTo>
                <a:cubicBezTo>
                  <a:pt x="1041779" y="655092"/>
                  <a:pt x="1030917" y="642468"/>
                  <a:pt x="1023582" y="627797"/>
                </a:cubicBezTo>
                <a:cubicBezTo>
                  <a:pt x="1017148" y="614930"/>
                  <a:pt x="1020107" y="597026"/>
                  <a:pt x="1009934" y="586853"/>
                </a:cubicBezTo>
                <a:cubicBezTo>
                  <a:pt x="999762" y="576681"/>
                  <a:pt x="983097" y="576027"/>
                  <a:pt x="968991" y="573206"/>
                </a:cubicBezTo>
                <a:cubicBezTo>
                  <a:pt x="937447" y="566897"/>
                  <a:pt x="905301" y="564107"/>
                  <a:pt x="873456" y="559558"/>
                </a:cubicBezTo>
                <a:cubicBezTo>
                  <a:pt x="805688" y="457905"/>
                  <a:pt x="892786" y="582754"/>
                  <a:pt x="805217" y="477671"/>
                </a:cubicBezTo>
                <a:cubicBezTo>
                  <a:pt x="794716" y="465070"/>
                  <a:pt x="791831" y="445421"/>
                  <a:pt x="777922" y="436728"/>
                </a:cubicBezTo>
                <a:cubicBezTo>
                  <a:pt x="753523" y="421479"/>
                  <a:pt x="696035" y="409432"/>
                  <a:pt x="696035" y="409432"/>
                </a:cubicBezTo>
                <a:cubicBezTo>
                  <a:pt x="598508" y="263139"/>
                  <a:pt x="750383" y="485156"/>
                  <a:pt x="627797" y="327546"/>
                </a:cubicBezTo>
                <a:cubicBezTo>
                  <a:pt x="607656" y="301651"/>
                  <a:pt x="591402" y="272955"/>
                  <a:pt x="573205" y="245659"/>
                </a:cubicBezTo>
                <a:cubicBezTo>
                  <a:pt x="564107" y="232011"/>
                  <a:pt x="551097" y="220277"/>
                  <a:pt x="545910" y="204716"/>
                </a:cubicBezTo>
                <a:cubicBezTo>
                  <a:pt x="541361" y="191068"/>
                  <a:pt x="542434" y="173945"/>
                  <a:pt x="532262" y="163773"/>
                </a:cubicBezTo>
                <a:cubicBezTo>
                  <a:pt x="502105" y="133616"/>
                  <a:pt x="453563" y="105341"/>
                  <a:pt x="409432" y="95534"/>
                </a:cubicBezTo>
                <a:cubicBezTo>
                  <a:pt x="382419" y="89531"/>
                  <a:pt x="354559" y="87889"/>
                  <a:pt x="327546" y="81886"/>
                </a:cubicBezTo>
                <a:cubicBezTo>
                  <a:pt x="265802" y="68165"/>
                  <a:pt x="304547" y="70387"/>
                  <a:pt x="245659" y="40943"/>
                </a:cubicBezTo>
                <a:cubicBezTo>
                  <a:pt x="232792" y="34509"/>
                  <a:pt x="218364" y="31844"/>
                  <a:pt x="204716" y="27295"/>
                </a:cubicBezTo>
                <a:cubicBezTo>
                  <a:pt x="181970" y="31844"/>
                  <a:pt x="157225" y="30569"/>
                  <a:pt x="136477" y="40943"/>
                </a:cubicBezTo>
                <a:cubicBezTo>
                  <a:pt x="119214" y="49575"/>
                  <a:pt x="109182" y="68238"/>
                  <a:pt x="95534" y="81886"/>
                </a:cubicBezTo>
                <a:lnTo>
                  <a:pt x="68238" y="10918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3"/>
          <p:cNvGrpSpPr>
            <a:grpSpLocks/>
          </p:cNvGrpSpPr>
          <p:nvPr/>
        </p:nvGrpSpPr>
        <p:grpSpPr bwMode="auto">
          <a:xfrm rot="5400000">
            <a:off x="-1781251" y="2293745"/>
            <a:ext cx="6177937" cy="2227243"/>
            <a:chOff x="336" y="804"/>
            <a:chExt cx="4846" cy="3007"/>
          </a:xfrm>
        </p:grpSpPr>
        <p:pic>
          <p:nvPicPr>
            <p:cNvPr id="25" name="Picture 227" descr="圈轴b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4704" cy="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30" descr="圈轴左右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04"/>
              <a:ext cx="238" cy="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32" descr="圈轴左右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9162" y="-841260"/>
            <a:ext cx="291185" cy="222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55262" y="841035"/>
            <a:ext cx="1781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lberta Heavy" panose="02040603050506020204" pitchFamily="18" charset="0"/>
              </a:rPr>
              <a:t>Hành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trình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của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đoàn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người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khai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hoang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vào</a:t>
            </a:r>
            <a:r>
              <a:rPr lang="en-US" sz="4000" dirty="0">
                <a:latin typeface="UTM Alberta Heavy" panose="02040603050506020204" pitchFamily="18" charset="0"/>
              </a:rPr>
              <a:t> Nam.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617412" y="3679326"/>
            <a:ext cx="1088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5220917" y="3966984"/>
            <a:ext cx="86001" cy="6186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 rot="21461818">
            <a:off x="5311959" y="4474527"/>
            <a:ext cx="120253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Yên</a:t>
            </a:r>
            <a:endParaRPr lang="en-US" alt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 flipH="1">
            <a:off x="5242036" y="4700879"/>
            <a:ext cx="5715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5169737" y="5011287"/>
            <a:ext cx="12025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Khánh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Hòa</a:t>
            </a:r>
            <a:endParaRPr lang="en-US" alt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 rot="20144323">
            <a:off x="4175525" y="5354825"/>
            <a:ext cx="1428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NAM TRUNG BỘ</a:t>
            </a:r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H="1">
            <a:off x="4815517" y="5160419"/>
            <a:ext cx="40005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flipH="1">
            <a:off x="4319516" y="5541419"/>
            <a:ext cx="461717" cy="2509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 rot="5400000">
            <a:off x="4088212" y="4494568"/>
            <a:ext cx="1603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Nguyên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 rot="19377536">
            <a:off x="3519761" y="5297552"/>
            <a:ext cx="1428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Long</a:t>
            </a:r>
          </a:p>
        </p:txBody>
      </p:sp>
      <p:sp>
        <p:nvSpPr>
          <p:cNvPr id="39" name="Freeform 38"/>
          <p:cNvSpPr/>
          <p:nvPr/>
        </p:nvSpPr>
        <p:spPr>
          <a:xfrm>
            <a:off x="3582537" y="3766783"/>
            <a:ext cx="1862920" cy="2934269"/>
          </a:xfrm>
          <a:custGeom>
            <a:avLst/>
            <a:gdLst>
              <a:gd name="connsiteX0" fmla="*/ 1542197 w 2483893"/>
              <a:gd name="connsiteY0" fmla="*/ 191069 h 2934269"/>
              <a:gd name="connsiteX1" fmla="*/ 1528550 w 2483893"/>
              <a:gd name="connsiteY1" fmla="*/ 259308 h 2934269"/>
              <a:gd name="connsiteX2" fmla="*/ 1405720 w 2483893"/>
              <a:gd name="connsiteY2" fmla="*/ 327546 h 2934269"/>
              <a:gd name="connsiteX3" fmla="*/ 1392072 w 2483893"/>
              <a:gd name="connsiteY3" fmla="*/ 368490 h 2934269"/>
              <a:gd name="connsiteX4" fmla="*/ 1364777 w 2483893"/>
              <a:gd name="connsiteY4" fmla="*/ 409433 h 2934269"/>
              <a:gd name="connsiteX5" fmla="*/ 1378424 w 2483893"/>
              <a:gd name="connsiteY5" fmla="*/ 504967 h 2934269"/>
              <a:gd name="connsiteX6" fmla="*/ 1392072 w 2483893"/>
              <a:gd name="connsiteY6" fmla="*/ 545911 h 2934269"/>
              <a:gd name="connsiteX7" fmla="*/ 1433015 w 2483893"/>
              <a:gd name="connsiteY7" fmla="*/ 573206 h 2934269"/>
              <a:gd name="connsiteX8" fmla="*/ 1473959 w 2483893"/>
              <a:gd name="connsiteY8" fmla="*/ 614149 h 2934269"/>
              <a:gd name="connsiteX9" fmla="*/ 1528550 w 2483893"/>
              <a:gd name="connsiteY9" fmla="*/ 709684 h 2934269"/>
              <a:gd name="connsiteX10" fmla="*/ 1542197 w 2483893"/>
              <a:gd name="connsiteY10" fmla="*/ 764275 h 2934269"/>
              <a:gd name="connsiteX11" fmla="*/ 1542197 w 2483893"/>
              <a:gd name="connsiteY11" fmla="*/ 1269242 h 2934269"/>
              <a:gd name="connsiteX12" fmla="*/ 1310185 w 2483893"/>
              <a:gd name="connsiteY12" fmla="*/ 1282890 h 2934269"/>
              <a:gd name="connsiteX13" fmla="*/ 1269242 w 2483893"/>
              <a:gd name="connsiteY13" fmla="*/ 1323833 h 2934269"/>
              <a:gd name="connsiteX14" fmla="*/ 1255594 w 2483893"/>
              <a:gd name="connsiteY14" fmla="*/ 1364776 h 2934269"/>
              <a:gd name="connsiteX15" fmla="*/ 1091821 w 2483893"/>
              <a:gd name="connsiteY15" fmla="*/ 1392072 h 2934269"/>
              <a:gd name="connsiteX16" fmla="*/ 996287 w 2483893"/>
              <a:gd name="connsiteY16" fmla="*/ 1419367 h 2934269"/>
              <a:gd name="connsiteX17" fmla="*/ 914400 w 2483893"/>
              <a:gd name="connsiteY17" fmla="*/ 1528549 h 2934269"/>
              <a:gd name="connsiteX18" fmla="*/ 900753 w 2483893"/>
              <a:gd name="connsiteY18" fmla="*/ 1583140 h 2934269"/>
              <a:gd name="connsiteX19" fmla="*/ 709684 w 2483893"/>
              <a:gd name="connsiteY19" fmla="*/ 1596788 h 2934269"/>
              <a:gd name="connsiteX20" fmla="*/ 655093 w 2483893"/>
              <a:gd name="connsiteY20" fmla="*/ 1678675 h 2934269"/>
              <a:gd name="connsiteX21" fmla="*/ 777923 w 2483893"/>
              <a:gd name="connsiteY21" fmla="*/ 1746914 h 2934269"/>
              <a:gd name="connsiteX22" fmla="*/ 859809 w 2483893"/>
              <a:gd name="connsiteY22" fmla="*/ 1787857 h 2934269"/>
              <a:gd name="connsiteX23" fmla="*/ 873457 w 2483893"/>
              <a:gd name="connsiteY23" fmla="*/ 1924334 h 2934269"/>
              <a:gd name="connsiteX24" fmla="*/ 600502 w 2483893"/>
              <a:gd name="connsiteY24" fmla="*/ 1910687 h 2934269"/>
              <a:gd name="connsiteX25" fmla="*/ 559559 w 2483893"/>
              <a:gd name="connsiteY25" fmla="*/ 1897039 h 2934269"/>
              <a:gd name="connsiteX26" fmla="*/ 368490 w 2483893"/>
              <a:gd name="connsiteY26" fmla="*/ 1869743 h 2934269"/>
              <a:gd name="connsiteX27" fmla="*/ 286603 w 2483893"/>
              <a:gd name="connsiteY27" fmla="*/ 1883391 h 2934269"/>
              <a:gd name="connsiteX28" fmla="*/ 245660 w 2483893"/>
              <a:gd name="connsiteY28" fmla="*/ 1937982 h 2934269"/>
              <a:gd name="connsiteX29" fmla="*/ 204717 w 2483893"/>
              <a:gd name="connsiteY29" fmla="*/ 1951630 h 2934269"/>
              <a:gd name="connsiteX30" fmla="*/ 122830 w 2483893"/>
              <a:gd name="connsiteY30" fmla="*/ 1992573 h 2934269"/>
              <a:gd name="connsiteX31" fmla="*/ 81887 w 2483893"/>
              <a:gd name="connsiteY31" fmla="*/ 2019869 h 2934269"/>
              <a:gd name="connsiteX32" fmla="*/ 40944 w 2483893"/>
              <a:gd name="connsiteY32" fmla="*/ 2033517 h 2934269"/>
              <a:gd name="connsiteX33" fmla="*/ 0 w 2483893"/>
              <a:gd name="connsiteY33" fmla="*/ 2074460 h 2934269"/>
              <a:gd name="connsiteX34" fmla="*/ 13648 w 2483893"/>
              <a:gd name="connsiteY34" fmla="*/ 2292824 h 2934269"/>
              <a:gd name="connsiteX35" fmla="*/ 40944 w 2483893"/>
              <a:gd name="connsiteY35" fmla="*/ 2333767 h 2934269"/>
              <a:gd name="connsiteX36" fmla="*/ 54591 w 2483893"/>
              <a:gd name="connsiteY36" fmla="*/ 2374711 h 2934269"/>
              <a:gd name="connsiteX37" fmla="*/ 150126 w 2483893"/>
              <a:gd name="connsiteY37" fmla="*/ 2415654 h 2934269"/>
              <a:gd name="connsiteX38" fmla="*/ 163774 w 2483893"/>
              <a:gd name="connsiteY38" fmla="*/ 2456597 h 2934269"/>
              <a:gd name="connsiteX39" fmla="*/ 136478 w 2483893"/>
              <a:gd name="connsiteY39" fmla="*/ 2579427 h 2934269"/>
              <a:gd name="connsiteX40" fmla="*/ 109183 w 2483893"/>
              <a:gd name="connsiteY40" fmla="*/ 2825087 h 2934269"/>
              <a:gd name="connsiteX41" fmla="*/ 177421 w 2483893"/>
              <a:gd name="connsiteY41" fmla="*/ 2906973 h 2934269"/>
              <a:gd name="connsiteX42" fmla="*/ 259308 w 2483893"/>
              <a:gd name="connsiteY42" fmla="*/ 2934269 h 2934269"/>
              <a:gd name="connsiteX43" fmla="*/ 341194 w 2483893"/>
              <a:gd name="connsiteY43" fmla="*/ 2920621 h 2934269"/>
              <a:gd name="connsiteX44" fmla="*/ 354842 w 2483893"/>
              <a:gd name="connsiteY44" fmla="*/ 2879678 h 2934269"/>
              <a:gd name="connsiteX45" fmla="*/ 395785 w 2483893"/>
              <a:gd name="connsiteY45" fmla="*/ 2852382 h 2934269"/>
              <a:gd name="connsiteX46" fmla="*/ 450377 w 2483893"/>
              <a:gd name="connsiteY46" fmla="*/ 2770496 h 2934269"/>
              <a:gd name="connsiteX47" fmla="*/ 477672 w 2483893"/>
              <a:gd name="connsiteY47" fmla="*/ 2729552 h 2934269"/>
              <a:gd name="connsiteX48" fmla="*/ 518615 w 2483893"/>
              <a:gd name="connsiteY48" fmla="*/ 2702257 h 2934269"/>
              <a:gd name="connsiteX49" fmla="*/ 805218 w 2483893"/>
              <a:gd name="connsiteY49" fmla="*/ 2661314 h 2934269"/>
              <a:gd name="connsiteX50" fmla="*/ 887105 w 2483893"/>
              <a:gd name="connsiteY50" fmla="*/ 2634018 h 2934269"/>
              <a:gd name="connsiteX51" fmla="*/ 900753 w 2483893"/>
              <a:gd name="connsiteY51" fmla="*/ 2593075 h 2934269"/>
              <a:gd name="connsiteX52" fmla="*/ 928048 w 2483893"/>
              <a:gd name="connsiteY52" fmla="*/ 2497540 h 2934269"/>
              <a:gd name="connsiteX53" fmla="*/ 968991 w 2483893"/>
              <a:gd name="connsiteY53" fmla="*/ 2483893 h 2934269"/>
              <a:gd name="connsiteX54" fmla="*/ 1009935 w 2483893"/>
              <a:gd name="connsiteY54" fmla="*/ 2456597 h 2934269"/>
              <a:gd name="connsiteX55" fmla="*/ 1064526 w 2483893"/>
              <a:gd name="connsiteY55" fmla="*/ 2429302 h 2934269"/>
              <a:gd name="connsiteX56" fmla="*/ 1119117 w 2483893"/>
              <a:gd name="connsiteY56" fmla="*/ 2279176 h 2934269"/>
              <a:gd name="connsiteX57" fmla="*/ 1132765 w 2483893"/>
              <a:gd name="connsiteY57" fmla="*/ 2238233 h 2934269"/>
              <a:gd name="connsiteX58" fmla="*/ 1255594 w 2483893"/>
              <a:gd name="connsiteY58" fmla="*/ 2183642 h 2934269"/>
              <a:gd name="connsiteX59" fmla="*/ 1296538 w 2483893"/>
              <a:gd name="connsiteY59" fmla="*/ 2169994 h 2934269"/>
              <a:gd name="connsiteX60" fmla="*/ 1337481 w 2483893"/>
              <a:gd name="connsiteY60" fmla="*/ 2156346 h 2934269"/>
              <a:gd name="connsiteX61" fmla="*/ 1514902 w 2483893"/>
              <a:gd name="connsiteY61" fmla="*/ 2129051 h 2934269"/>
              <a:gd name="connsiteX62" fmla="*/ 1651380 w 2483893"/>
              <a:gd name="connsiteY62" fmla="*/ 2074460 h 2934269"/>
              <a:gd name="connsiteX63" fmla="*/ 1733266 w 2483893"/>
              <a:gd name="connsiteY63" fmla="*/ 2033517 h 2934269"/>
              <a:gd name="connsiteX64" fmla="*/ 1760562 w 2483893"/>
              <a:gd name="connsiteY64" fmla="*/ 1992573 h 2934269"/>
              <a:gd name="connsiteX65" fmla="*/ 1787857 w 2483893"/>
              <a:gd name="connsiteY65" fmla="*/ 1937982 h 2934269"/>
              <a:gd name="connsiteX66" fmla="*/ 1869744 w 2483893"/>
              <a:gd name="connsiteY66" fmla="*/ 1910687 h 2934269"/>
              <a:gd name="connsiteX67" fmla="*/ 1910687 w 2483893"/>
              <a:gd name="connsiteY67" fmla="*/ 1897039 h 2934269"/>
              <a:gd name="connsiteX68" fmla="*/ 2074460 w 2483893"/>
              <a:gd name="connsiteY68" fmla="*/ 1869743 h 2934269"/>
              <a:gd name="connsiteX69" fmla="*/ 2183642 w 2483893"/>
              <a:gd name="connsiteY69" fmla="*/ 1774209 h 2934269"/>
              <a:gd name="connsiteX70" fmla="*/ 2197290 w 2483893"/>
              <a:gd name="connsiteY70" fmla="*/ 1719618 h 2934269"/>
              <a:gd name="connsiteX71" fmla="*/ 2238233 w 2483893"/>
              <a:gd name="connsiteY71" fmla="*/ 1692322 h 2934269"/>
              <a:gd name="connsiteX72" fmla="*/ 2320120 w 2483893"/>
              <a:gd name="connsiteY72" fmla="*/ 1624084 h 2934269"/>
              <a:gd name="connsiteX73" fmla="*/ 2347415 w 2483893"/>
              <a:gd name="connsiteY73" fmla="*/ 1583140 h 2934269"/>
              <a:gd name="connsiteX74" fmla="*/ 2388359 w 2483893"/>
              <a:gd name="connsiteY74" fmla="*/ 1569493 h 2934269"/>
              <a:gd name="connsiteX75" fmla="*/ 2442950 w 2483893"/>
              <a:gd name="connsiteY75" fmla="*/ 1460311 h 2934269"/>
              <a:gd name="connsiteX76" fmla="*/ 2483893 w 2483893"/>
              <a:gd name="connsiteY76" fmla="*/ 1378424 h 2934269"/>
              <a:gd name="connsiteX77" fmla="*/ 2456597 w 2483893"/>
              <a:gd name="connsiteY77" fmla="*/ 1255594 h 2934269"/>
              <a:gd name="connsiteX78" fmla="*/ 2429302 w 2483893"/>
              <a:gd name="connsiteY78" fmla="*/ 1214651 h 2934269"/>
              <a:gd name="connsiteX79" fmla="*/ 2415654 w 2483893"/>
              <a:gd name="connsiteY79" fmla="*/ 1173708 h 2934269"/>
              <a:gd name="connsiteX80" fmla="*/ 2402006 w 2483893"/>
              <a:gd name="connsiteY80" fmla="*/ 900752 h 2934269"/>
              <a:gd name="connsiteX81" fmla="*/ 2388359 w 2483893"/>
              <a:gd name="connsiteY81" fmla="*/ 859809 h 2934269"/>
              <a:gd name="connsiteX82" fmla="*/ 2361063 w 2483893"/>
              <a:gd name="connsiteY82" fmla="*/ 750627 h 2934269"/>
              <a:gd name="connsiteX83" fmla="*/ 2374711 w 2483893"/>
              <a:gd name="connsiteY83" fmla="*/ 573206 h 2934269"/>
              <a:gd name="connsiteX84" fmla="*/ 2388359 w 2483893"/>
              <a:gd name="connsiteY84" fmla="*/ 450376 h 2934269"/>
              <a:gd name="connsiteX85" fmla="*/ 2374711 w 2483893"/>
              <a:gd name="connsiteY85" fmla="*/ 204717 h 2934269"/>
              <a:gd name="connsiteX86" fmla="*/ 2347415 w 2483893"/>
              <a:gd name="connsiteY86" fmla="*/ 68239 h 2934269"/>
              <a:gd name="connsiteX87" fmla="*/ 2306472 w 2483893"/>
              <a:gd name="connsiteY87" fmla="*/ 40943 h 2934269"/>
              <a:gd name="connsiteX88" fmla="*/ 2292824 w 2483893"/>
              <a:gd name="connsiteY88" fmla="*/ 0 h 293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483893" h="2934269">
                <a:moveTo>
                  <a:pt x="1542197" y="191069"/>
                </a:moveTo>
                <a:cubicBezTo>
                  <a:pt x="1537648" y="213815"/>
                  <a:pt x="1542791" y="240998"/>
                  <a:pt x="1528550" y="259308"/>
                </a:cubicBezTo>
                <a:cubicBezTo>
                  <a:pt x="1495700" y="301544"/>
                  <a:pt x="1451032" y="312443"/>
                  <a:pt x="1405720" y="327546"/>
                </a:cubicBezTo>
                <a:cubicBezTo>
                  <a:pt x="1401171" y="341194"/>
                  <a:pt x="1398506" y="355623"/>
                  <a:pt x="1392072" y="368490"/>
                </a:cubicBezTo>
                <a:cubicBezTo>
                  <a:pt x="1384737" y="383161"/>
                  <a:pt x="1366409" y="393112"/>
                  <a:pt x="1364777" y="409433"/>
                </a:cubicBezTo>
                <a:cubicBezTo>
                  <a:pt x="1361576" y="441441"/>
                  <a:pt x="1372115" y="473424"/>
                  <a:pt x="1378424" y="504967"/>
                </a:cubicBezTo>
                <a:cubicBezTo>
                  <a:pt x="1381245" y="519074"/>
                  <a:pt x="1383085" y="534677"/>
                  <a:pt x="1392072" y="545911"/>
                </a:cubicBezTo>
                <a:cubicBezTo>
                  <a:pt x="1402318" y="558719"/>
                  <a:pt x="1420414" y="562706"/>
                  <a:pt x="1433015" y="573206"/>
                </a:cubicBezTo>
                <a:cubicBezTo>
                  <a:pt x="1447843" y="585562"/>
                  <a:pt x="1461603" y="599322"/>
                  <a:pt x="1473959" y="614149"/>
                </a:cubicBezTo>
                <a:cubicBezTo>
                  <a:pt x="1498068" y="643080"/>
                  <a:pt x="1511867" y="676319"/>
                  <a:pt x="1528550" y="709684"/>
                </a:cubicBezTo>
                <a:cubicBezTo>
                  <a:pt x="1533099" y="727881"/>
                  <a:pt x="1539113" y="745773"/>
                  <a:pt x="1542197" y="764275"/>
                </a:cubicBezTo>
                <a:cubicBezTo>
                  <a:pt x="1565278" y="902766"/>
                  <a:pt x="1582088" y="1202757"/>
                  <a:pt x="1542197" y="1269242"/>
                </a:cubicBezTo>
                <a:cubicBezTo>
                  <a:pt x="1502338" y="1335673"/>
                  <a:pt x="1387522" y="1278341"/>
                  <a:pt x="1310185" y="1282890"/>
                </a:cubicBezTo>
                <a:cubicBezTo>
                  <a:pt x="1296537" y="1296538"/>
                  <a:pt x="1279948" y="1307774"/>
                  <a:pt x="1269242" y="1323833"/>
                </a:cubicBezTo>
                <a:cubicBezTo>
                  <a:pt x="1261262" y="1335803"/>
                  <a:pt x="1269021" y="1359612"/>
                  <a:pt x="1255594" y="1364776"/>
                </a:cubicBezTo>
                <a:cubicBezTo>
                  <a:pt x="1203939" y="1384643"/>
                  <a:pt x="1146217" y="1381873"/>
                  <a:pt x="1091821" y="1392072"/>
                </a:cubicBezTo>
                <a:cubicBezTo>
                  <a:pt x="1052643" y="1399418"/>
                  <a:pt x="1032499" y="1407296"/>
                  <a:pt x="996287" y="1419367"/>
                </a:cubicBezTo>
                <a:cubicBezTo>
                  <a:pt x="946945" y="1468709"/>
                  <a:pt x="937682" y="1466464"/>
                  <a:pt x="914400" y="1528549"/>
                </a:cubicBezTo>
                <a:cubicBezTo>
                  <a:pt x="907814" y="1546112"/>
                  <a:pt x="918547" y="1577208"/>
                  <a:pt x="900753" y="1583140"/>
                </a:cubicBezTo>
                <a:cubicBezTo>
                  <a:pt x="840178" y="1603332"/>
                  <a:pt x="773374" y="1592239"/>
                  <a:pt x="709684" y="1596788"/>
                </a:cubicBezTo>
                <a:cubicBezTo>
                  <a:pt x="707149" y="1599323"/>
                  <a:pt x="638634" y="1655632"/>
                  <a:pt x="655093" y="1678675"/>
                </a:cubicBezTo>
                <a:cubicBezTo>
                  <a:pt x="702904" y="1745611"/>
                  <a:pt x="726051" y="1720978"/>
                  <a:pt x="777923" y="1746914"/>
                </a:cubicBezTo>
                <a:cubicBezTo>
                  <a:pt x="883749" y="1799827"/>
                  <a:pt x="756897" y="1753552"/>
                  <a:pt x="859809" y="1787857"/>
                </a:cubicBezTo>
                <a:cubicBezTo>
                  <a:pt x="893037" y="1887537"/>
                  <a:pt x="894083" y="1841830"/>
                  <a:pt x="873457" y="1924334"/>
                </a:cubicBezTo>
                <a:cubicBezTo>
                  <a:pt x="782472" y="1919785"/>
                  <a:pt x="691258" y="1918579"/>
                  <a:pt x="600502" y="1910687"/>
                </a:cubicBezTo>
                <a:cubicBezTo>
                  <a:pt x="586170" y="1909441"/>
                  <a:pt x="573726" y="1899539"/>
                  <a:pt x="559559" y="1897039"/>
                </a:cubicBezTo>
                <a:cubicBezTo>
                  <a:pt x="496202" y="1885858"/>
                  <a:pt x="368490" y="1869743"/>
                  <a:pt x="368490" y="1869743"/>
                </a:cubicBezTo>
                <a:cubicBezTo>
                  <a:pt x="341194" y="1874292"/>
                  <a:pt x="310793" y="1869952"/>
                  <a:pt x="286603" y="1883391"/>
                </a:cubicBezTo>
                <a:cubicBezTo>
                  <a:pt x="266719" y="1894438"/>
                  <a:pt x="263134" y="1923420"/>
                  <a:pt x="245660" y="1937982"/>
                </a:cubicBezTo>
                <a:cubicBezTo>
                  <a:pt x="234608" y="1947192"/>
                  <a:pt x="217584" y="1945196"/>
                  <a:pt x="204717" y="1951630"/>
                </a:cubicBezTo>
                <a:cubicBezTo>
                  <a:pt x="98893" y="2004542"/>
                  <a:pt x="225742" y="1958269"/>
                  <a:pt x="122830" y="1992573"/>
                </a:cubicBezTo>
                <a:cubicBezTo>
                  <a:pt x="109182" y="2001672"/>
                  <a:pt x="96558" y="2012533"/>
                  <a:pt x="81887" y="2019869"/>
                </a:cubicBezTo>
                <a:cubicBezTo>
                  <a:pt x="69020" y="2026303"/>
                  <a:pt x="52914" y="2025537"/>
                  <a:pt x="40944" y="2033517"/>
                </a:cubicBezTo>
                <a:cubicBezTo>
                  <a:pt x="24885" y="2044223"/>
                  <a:pt x="13648" y="2060812"/>
                  <a:pt x="0" y="2074460"/>
                </a:cubicBezTo>
                <a:cubicBezTo>
                  <a:pt x="4549" y="2147248"/>
                  <a:pt x="2273" y="2220786"/>
                  <a:pt x="13648" y="2292824"/>
                </a:cubicBezTo>
                <a:cubicBezTo>
                  <a:pt x="16206" y="2309026"/>
                  <a:pt x="33609" y="2319096"/>
                  <a:pt x="40944" y="2333767"/>
                </a:cubicBezTo>
                <a:cubicBezTo>
                  <a:pt x="47378" y="2346634"/>
                  <a:pt x="44418" y="2364538"/>
                  <a:pt x="54591" y="2374711"/>
                </a:cubicBezTo>
                <a:cubicBezTo>
                  <a:pt x="71453" y="2391573"/>
                  <a:pt x="125659" y="2407498"/>
                  <a:pt x="150126" y="2415654"/>
                </a:cubicBezTo>
                <a:cubicBezTo>
                  <a:pt x="154675" y="2429302"/>
                  <a:pt x="163774" y="2442211"/>
                  <a:pt x="163774" y="2456597"/>
                </a:cubicBezTo>
                <a:cubicBezTo>
                  <a:pt x="163774" y="2504636"/>
                  <a:pt x="150552" y="2537205"/>
                  <a:pt x="136478" y="2579427"/>
                </a:cubicBezTo>
                <a:cubicBezTo>
                  <a:pt x="127380" y="2661314"/>
                  <a:pt x="109183" y="2742696"/>
                  <a:pt x="109183" y="2825087"/>
                </a:cubicBezTo>
                <a:cubicBezTo>
                  <a:pt x="109183" y="2863007"/>
                  <a:pt x="147470" y="2893661"/>
                  <a:pt x="177421" y="2906973"/>
                </a:cubicBezTo>
                <a:cubicBezTo>
                  <a:pt x="203713" y="2918658"/>
                  <a:pt x="259308" y="2934269"/>
                  <a:pt x="259308" y="2934269"/>
                </a:cubicBezTo>
                <a:cubicBezTo>
                  <a:pt x="286603" y="2929720"/>
                  <a:pt x="317168" y="2934350"/>
                  <a:pt x="341194" y="2920621"/>
                </a:cubicBezTo>
                <a:cubicBezTo>
                  <a:pt x="353684" y="2913484"/>
                  <a:pt x="345855" y="2890912"/>
                  <a:pt x="354842" y="2879678"/>
                </a:cubicBezTo>
                <a:cubicBezTo>
                  <a:pt x="365089" y="2866870"/>
                  <a:pt x="382137" y="2861481"/>
                  <a:pt x="395785" y="2852382"/>
                </a:cubicBezTo>
                <a:lnTo>
                  <a:pt x="450377" y="2770496"/>
                </a:lnTo>
                <a:cubicBezTo>
                  <a:pt x="459476" y="2756848"/>
                  <a:pt x="464024" y="2738650"/>
                  <a:pt x="477672" y="2729552"/>
                </a:cubicBezTo>
                <a:cubicBezTo>
                  <a:pt x="491320" y="2720454"/>
                  <a:pt x="503626" y="2708919"/>
                  <a:pt x="518615" y="2702257"/>
                </a:cubicBezTo>
                <a:cubicBezTo>
                  <a:pt x="622218" y="2656211"/>
                  <a:pt x="674394" y="2670035"/>
                  <a:pt x="805218" y="2661314"/>
                </a:cubicBezTo>
                <a:cubicBezTo>
                  <a:pt x="832514" y="2652215"/>
                  <a:pt x="878006" y="2661314"/>
                  <a:pt x="887105" y="2634018"/>
                </a:cubicBezTo>
                <a:cubicBezTo>
                  <a:pt x="891654" y="2620370"/>
                  <a:pt x="896619" y="2606854"/>
                  <a:pt x="900753" y="2593075"/>
                </a:cubicBezTo>
                <a:cubicBezTo>
                  <a:pt x="910270" y="2561353"/>
                  <a:pt x="910495" y="2525625"/>
                  <a:pt x="928048" y="2497540"/>
                </a:cubicBezTo>
                <a:cubicBezTo>
                  <a:pt x="935672" y="2485341"/>
                  <a:pt x="955343" y="2488442"/>
                  <a:pt x="968991" y="2483893"/>
                </a:cubicBezTo>
                <a:cubicBezTo>
                  <a:pt x="982639" y="2474794"/>
                  <a:pt x="995693" y="2464735"/>
                  <a:pt x="1009935" y="2456597"/>
                </a:cubicBezTo>
                <a:cubicBezTo>
                  <a:pt x="1027599" y="2446503"/>
                  <a:pt x="1056701" y="2448082"/>
                  <a:pt x="1064526" y="2429302"/>
                </a:cubicBezTo>
                <a:cubicBezTo>
                  <a:pt x="1135058" y="2260025"/>
                  <a:pt x="1017352" y="2313098"/>
                  <a:pt x="1119117" y="2279176"/>
                </a:cubicBezTo>
                <a:cubicBezTo>
                  <a:pt x="1123666" y="2265528"/>
                  <a:pt x="1123778" y="2249467"/>
                  <a:pt x="1132765" y="2238233"/>
                </a:cubicBezTo>
                <a:cubicBezTo>
                  <a:pt x="1156360" y="2208739"/>
                  <a:pt x="1230570" y="2191983"/>
                  <a:pt x="1255594" y="2183642"/>
                </a:cubicBezTo>
                <a:lnTo>
                  <a:pt x="1296538" y="2169994"/>
                </a:lnTo>
                <a:cubicBezTo>
                  <a:pt x="1310186" y="2165445"/>
                  <a:pt x="1323291" y="2158711"/>
                  <a:pt x="1337481" y="2156346"/>
                </a:cubicBezTo>
                <a:cubicBezTo>
                  <a:pt x="1451098" y="2137411"/>
                  <a:pt x="1391974" y="2146613"/>
                  <a:pt x="1514902" y="2129051"/>
                </a:cubicBezTo>
                <a:cubicBezTo>
                  <a:pt x="1569357" y="2110899"/>
                  <a:pt x="1589239" y="2105531"/>
                  <a:pt x="1651380" y="2074460"/>
                </a:cubicBezTo>
                <a:cubicBezTo>
                  <a:pt x="1757205" y="2021547"/>
                  <a:pt x="1630355" y="2067819"/>
                  <a:pt x="1733266" y="2033517"/>
                </a:cubicBezTo>
                <a:cubicBezTo>
                  <a:pt x="1742365" y="2019869"/>
                  <a:pt x="1752424" y="2006815"/>
                  <a:pt x="1760562" y="1992573"/>
                </a:cubicBezTo>
                <a:cubicBezTo>
                  <a:pt x="1770656" y="1974909"/>
                  <a:pt x="1771581" y="1950189"/>
                  <a:pt x="1787857" y="1937982"/>
                </a:cubicBezTo>
                <a:cubicBezTo>
                  <a:pt x="1810875" y="1920719"/>
                  <a:pt x="1842448" y="1919785"/>
                  <a:pt x="1869744" y="1910687"/>
                </a:cubicBezTo>
                <a:cubicBezTo>
                  <a:pt x="1883392" y="1906138"/>
                  <a:pt x="1896446" y="1899074"/>
                  <a:pt x="1910687" y="1897039"/>
                </a:cubicBezTo>
                <a:cubicBezTo>
                  <a:pt x="2029185" y="1880110"/>
                  <a:pt x="1974678" y="1889700"/>
                  <a:pt x="2074460" y="1869743"/>
                </a:cubicBezTo>
                <a:cubicBezTo>
                  <a:pt x="2169995" y="1806054"/>
                  <a:pt x="2138150" y="1842448"/>
                  <a:pt x="2183642" y="1774209"/>
                </a:cubicBezTo>
                <a:cubicBezTo>
                  <a:pt x="2188191" y="1756012"/>
                  <a:pt x="2186885" y="1735225"/>
                  <a:pt x="2197290" y="1719618"/>
                </a:cubicBezTo>
                <a:cubicBezTo>
                  <a:pt x="2206388" y="1705970"/>
                  <a:pt x="2225632" y="1702823"/>
                  <a:pt x="2238233" y="1692322"/>
                </a:cubicBezTo>
                <a:cubicBezTo>
                  <a:pt x="2343309" y="1604759"/>
                  <a:pt x="2218473" y="1691848"/>
                  <a:pt x="2320120" y="1624084"/>
                </a:cubicBezTo>
                <a:cubicBezTo>
                  <a:pt x="2329218" y="1610436"/>
                  <a:pt x="2334607" y="1593387"/>
                  <a:pt x="2347415" y="1583140"/>
                </a:cubicBezTo>
                <a:cubicBezTo>
                  <a:pt x="2358649" y="1574153"/>
                  <a:pt x="2379527" y="1580849"/>
                  <a:pt x="2388359" y="1569493"/>
                </a:cubicBezTo>
                <a:cubicBezTo>
                  <a:pt x="2413340" y="1537375"/>
                  <a:pt x="2423466" y="1496032"/>
                  <a:pt x="2442950" y="1460311"/>
                </a:cubicBezTo>
                <a:cubicBezTo>
                  <a:pt x="2488303" y="1377163"/>
                  <a:pt x="2456219" y="1461445"/>
                  <a:pt x="2483893" y="1378424"/>
                </a:cubicBezTo>
                <a:cubicBezTo>
                  <a:pt x="2474794" y="1337481"/>
                  <a:pt x="2469860" y="1295384"/>
                  <a:pt x="2456597" y="1255594"/>
                </a:cubicBezTo>
                <a:cubicBezTo>
                  <a:pt x="2451410" y="1240033"/>
                  <a:pt x="2436637" y="1229322"/>
                  <a:pt x="2429302" y="1214651"/>
                </a:cubicBezTo>
                <a:cubicBezTo>
                  <a:pt x="2422868" y="1201784"/>
                  <a:pt x="2420203" y="1187356"/>
                  <a:pt x="2415654" y="1173708"/>
                </a:cubicBezTo>
                <a:cubicBezTo>
                  <a:pt x="2411105" y="1082723"/>
                  <a:pt x="2409898" y="991509"/>
                  <a:pt x="2402006" y="900752"/>
                </a:cubicBezTo>
                <a:cubicBezTo>
                  <a:pt x="2400760" y="886420"/>
                  <a:pt x="2391848" y="873765"/>
                  <a:pt x="2388359" y="859809"/>
                </a:cubicBezTo>
                <a:lnTo>
                  <a:pt x="2361063" y="750627"/>
                </a:lnTo>
                <a:cubicBezTo>
                  <a:pt x="2365612" y="691487"/>
                  <a:pt x="2369341" y="632277"/>
                  <a:pt x="2374711" y="573206"/>
                </a:cubicBezTo>
                <a:cubicBezTo>
                  <a:pt x="2378441" y="532180"/>
                  <a:pt x="2388359" y="491571"/>
                  <a:pt x="2388359" y="450376"/>
                </a:cubicBezTo>
                <a:cubicBezTo>
                  <a:pt x="2388359" y="368363"/>
                  <a:pt x="2381522" y="286446"/>
                  <a:pt x="2374711" y="204717"/>
                </a:cubicBezTo>
                <a:cubicBezTo>
                  <a:pt x="2374692" y="204485"/>
                  <a:pt x="2356446" y="81786"/>
                  <a:pt x="2347415" y="68239"/>
                </a:cubicBezTo>
                <a:cubicBezTo>
                  <a:pt x="2338317" y="54591"/>
                  <a:pt x="2320120" y="50042"/>
                  <a:pt x="2306472" y="40943"/>
                </a:cubicBezTo>
                <a:lnTo>
                  <a:pt x="229282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1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3" grpId="1" animBg="1"/>
      <p:bldP spid="29" grpId="0"/>
      <p:bldP spid="31" grpId="0" build="allAtOnce"/>
      <p:bldP spid="33" grpId="0" build="allAtOnce"/>
      <p:bldP spid="34" grpId="0"/>
      <p:bldP spid="37" grpId="0" build="allAtOnce"/>
      <p:bldP spid="38" grpId="0" build="allAtOnce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1688911" y="221319"/>
            <a:ext cx="5680880" cy="788616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Trước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kỉ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XVI,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từ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sông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Gianh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-&gt;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phía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nam</a:t>
            </a:r>
            <a:endParaRPr lang="zh-CN" altLang="en-US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6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1025289" y="1370007"/>
            <a:ext cx="2577722" cy="70445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Đất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hoang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nhiều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7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5397690" y="1397303"/>
            <a:ext cx="2350827" cy="677159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Dân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cư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thưa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thớt</a:t>
            </a:r>
            <a:endParaRPr lang="zh-CN" altLang="en-US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8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1688911" y="2522157"/>
            <a:ext cx="5680880" cy="1004705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Cuối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kỉ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XVI,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chúa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Nguyễn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khai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hoang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ở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Đàng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Trong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-&gt;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mở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rộng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diện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tích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endParaRPr lang="zh-CN" altLang="en-US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42398" y="3951511"/>
            <a:ext cx="2538483" cy="16884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65027" y="4086244"/>
            <a:ext cx="2067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Cuộc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khẩn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hoang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xúc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tiến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mạnh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mẽ</a:t>
            </a:r>
            <a:endParaRPr lang="en-US" sz="2800" dirty="0">
              <a:solidFill>
                <a:srgbClr val="C00000"/>
              </a:solidFill>
              <a:latin typeface="UTM Alberta Heavy" panose="02040603050506020204" pitchFamily="18" charset="0"/>
            </a:endParaRPr>
          </a:p>
        </p:txBody>
      </p:sp>
      <p:sp>
        <p:nvSpPr>
          <p:cNvPr id="11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197894" y="5116059"/>
            <a:ext cx="1593375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Phú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Yên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2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1379278" y="6079503"/>
            <a:ext cx="1869743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Khánh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Hòa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3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3527948" y="6064755"/>
            <a:ext cx="2060811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Nam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Trung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Bộ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4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5803710" y="6079503"/>
            <a:ext cx="1869743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Tây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Nguyên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5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7129250" y="4836535"/>
            <a:ext cx="1869743" cy="942543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ĐB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Sông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Cửu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Long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725839" y="1057192"/>
            <a:ext cx="673006" cy="5868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1640" y="1043778"/>
            <a:ext cx="727595" cy="67845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14150" y="2052402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25940" y="2052402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398844" y="3494311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013897" y="4888967"/>
            <a:ext cx="1102912" cy="41883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02257" y="5339859"/>
            <a:ext cx="673006" cy="5868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06949" y="5670811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475313" y="5286822"/>
            <a:ext cx="727595" cy="67845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92823" y="4808653"/>
            <a:ext cx="1308480" cy="4630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4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úa Tiên - Nguyễn Hoàng một trong những vị chúa Nguyễn được lòng dân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21646"/>
            <a:ext cx="5670645" cy="48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7" descr="梅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21" y="5124775"/>
            <a:ext cx="3038725" cy="15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6039135" y="1178787"/>
            <a:ext cx="2610134" cy="7412834"/>
            <a:chOff x="7377545" y="872837"/>
            <a:chExt cx="4703650" cy="9264029"/>
          </a:xfrm>
        </p:grpSpPr>
        <p:sp>
          <p:nvSpPr>
            <p:cNvPr id="9" name="矩形 24">
              <a:extLst>
                <a:ext uri="{FF2B5EF4-FFF2-40B4-BE49-F238E27FC236}">
                  <a16:creationId xmlns:a16="http://schemas.microsoft.com/office/drawing/2014/main" xmlns="" id="{C216294C-0660-4EE2-BFF4-6979669A3D48}"/>
                </a:ext>
              </a:extLst>
            </p:cNvPr>
            <p:cNvSpPr/>
            <p:nvPr/>
          </p:nvSpPr>
          <p:spPr>
            <a:xfrm>
              <a:off x="7377545" y="872837"/>
              <a:ext cx="4703650" cy="6645492"/>
            </a:xfrm>
            <a:prstGeom prst="plaque">
              <a:avLst>
                <a:gd name="adj" fmla="val 5811"/>
              </a:avLst>
            </a:prstGeom>
            <a:solidFill>
              <a:srgbClr val="EBF9D3"/>
            </a:solidFill>
            <a:ln w="28575">
              <a:solidFill>
                <a:srgbClr val="F1D06D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2557" y="1097894"/>
              <a:ext cx="4485954" cy="90389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4200" b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10" name="Picture 4" descr="C:\Users\Thinkpad\Desktop\24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702" r="57500" b="82968"/>
          <a:stretch/>
        </p:blipFill>
        <p:spPr bwMode="auto">
          <a:xfrm>
            <a:off x="384456" y="196604"/>
            <a:ext cx="5444009" cy="165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4527" y="765694"/>
            <a:ext cx="294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ThuPhap Thien An" panose="02040603050506020204" pitchFamily="18" charset="0"/>
              </a:rPr>
              <a:t>Kết</a:t>
            </a:r>
            <a:r>
              <a:rPr lang="en-US" sz="4800" dirty="0"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ThuPhap Thien An" panose="02040603050506020204" pitchFamily="18" charset="0"/>
              </a:rPr>
              <a:t>luận</a:t>
            </a:r>
            <a:endParaRPr lang="en-US" sz="4800" dirty="0">
              <a:solidFill>
                <a:schemeClr val="bg1"/>
              </a:solidFill>
              <a:latin typeface="UTM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" y="2784225"/>
            <a:ext cx="9141198" cy="405869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" y="-7406"/>
            <a:ext cx="9149031" cy="938496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8" y="1436191"/>
            <a:ext cx="2702883" cy="3763307"/>
          </a:xfrm>
          <a:prstGeom prst="rect">
            <a:avLst/>
          </a:prstGeom>
        </p:spPr>
      </p:pic>
      <p:sp>
        <p:nvSpPr>
          <p:cNvPr id="5" name="Rectangle 217"/>
          <p:cNvSpPr>
            <a:spLocks noChangeArrowheads="1"/>
          </p:cNvSpPr>
          <p:nvPr/>
        </p:nvSpPr>
        <p:spPr bwMode="auto">
          <a:xfrm>
            <a:off x="1492379" y="2490660"/>
            <a:ext cx="6104973" cy="18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17" tIns="54408" rIns="108817" bIns="54408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Khởi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động</a:t>
            </a:r>
            <a:endParaRPr kumimoji="1" lang="en-US" altLang="zh-CN" sz="9600" b="1" baseline="0" dirty="0">
              <a:solidFill>
                <a:srgbClr val="FF0000"/>
              </a:solidFill>
              <a:latin typeface="UTM ThuPhap Thien An" panose="02040603050506020204" pitchFamily="18" charset="0"/>
              <a:ea typeface="楷体" panose="02010609060101010101" pitchFamily="49" charset="-122"/>
              <a:cs typeface="Turbayne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9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xmlns="" id="{2F6AFAFC-4D59-48B1-B8B2-4557B7328154}"/>
              </a:ext>
            </a:extLst>
          </p:cNvPr>
          <p:cNvSpPr/>
          <p:nvPr/>
        </p:nvSpPr>
        <p:spPr>
          <a:xfrm>
            <a:off x="289000" y="373571"/>
            <a:ext cx="8616165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grpSp>
        <p:nvGrpSpPr>
          <p:cNvPr id="16" name="组合 19"/>
          <p:cNvGrpSpPr/>
          <p:nvPr/>
        </p:nvGrpSpPr>
        <p:grpSpPr>
          <a:xfrm>
            <a:off x="758632" y="660448"/>
            <a:ext cx="815957" cy="1070008"/>
            <a:chOff x="28330" y="2908081"/>
            <a:chExt cx="3607344" cy="3669586"/>
          </a:xfrm>
        </p:grpSpPr>
        <p:pic>
          <p:nvPicPr>
            <p:cNvPr id="17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1380165" y="2908081"/>
              <a:ext cx="876812" cy="3483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006FA9-BF84-4D9D-9D2C-84B3413C3748}"/>
              </a:ext>
            </a:extLst>
          </p:cNvPr>
          <p:cNvSpPr/>
          <p:nvPr/>
        </p:nvSpPr>
        <p:spPr>
          <a:xfrm>
            <a:off x="1320418" y="858794"/>
            <a:ext cx="6301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quả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của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cuộc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khai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hoang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81CF8B-5FFC-4FF3-87BE-0E72F73BFEF2}"/>
              </a:ext>
            </a:extLst>
          </p:cNvPr>
          <p:cNvSpPr txBox="1"/>
          <p:nvPr/>
        </p:nvSpPr>
        <p:spPr>
          <a:xfrm>
            <a:off x="1320418" y="2215680"/>
            <a:ext cx="6301787" cy="1323439"/>
          </a:xfrm>
          <a:prstGeom prst="rect">
            <a:avLst/>
          </a:prstGeom>
          <a:solidFill>
            <a:srgbClr val="E9F4F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sz="4000" dirty="0" err="1"/>
              <a:t>Đoàn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khẩn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ở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họ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27" y="2102509"/>
            <a:ext cx="1020836" cy="17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2553851" y="2400170"/>
            <a:ext cx="4411763" cy="501417"/>
            <a:chOff x="2227579" y="2336572"/>
            <a:chExt cx="4412337" cy="375976"/>
          </a:xfrm>
        </p:grpSpPr>
        <p:cxnSp>
          <p:nvCxnSpPr>
            <p:cNvPr id="3" name="AutoShape 18"/>
            <p:cNvCxnSpPr>
              <a:cxnSpLocks noChangeShapeType="1"/>
            </p:cNvCxnSpPr>
            <p:nvPr/>
          </p:nvCxnSpPr>
          <p:spPr bwMode="auto">
            <a:xfrm>
              <a:off x="4423380" y="2336572"/>
              <a:ext cx="0" cy="3759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AutoShape 19"/>
            <p:cNvCxnSpPr>
              <a:cxnSpLocks noChangeShapeType="1"/>
            </p:cNvCxnSpPr>
            <p:nvPr/>
          </p:nvCxnSpPr>
          <p:spPr bwMode="auto">
            <a:xfrm rot="5400000">
              <a:off x="3137493" y="1426658"/>
              <a:ext cx="375974" cy="219580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AutoShape 19"/>
            <p:cNvCxnSpPr>
              <a:cxnSpLocks noChangeShapeType="1"/>
            </p:cNvCxnSpPr>
            <p:nvPr/>
          </p:nvCxnSpPr>
          <p:spPr bwMode="auto">
            <a:xfrm rot="16200000" flipH="1">
              <a:off x="5354029" y="1426660"/>
              <a:ext cx="375974" cy="219580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36" y="2900601"/>
            <a:ext cx="2647875" cy="31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90" y="2650876"/>
            <a:ext cx="3234819" cy="38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64" y="2943953"/>
            <a:ext cx="2575772" cy="30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2930" y="3691486"/>
            <a:ext cx="1663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ấp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0821" y="3474692"/>
            <a:ext cx="1631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Chăn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buôn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7746" y="3474692"/>
            <a:ext cx="1807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Khai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trọt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1357" y="1464367"/>
            <a:ext cx="7594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lberta Heavy" panose="02040603050506020204" pitchFamily="18" charset="0"/>
              </a:rPr>
              <a:t>Đoàn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người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khẩn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hoang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đã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làm</a:t>
            </a:r>
            <a:r>
              <a:rPr lang="en-US" sz="3600" dirty="0">
                <a:latin typeface="UTM Alberta Heavy" panose="02040603050506020204" pitchFamily="18" charset="0"/>
              </a:rPr>
              <a:t> ở </a:t>
            </a:r>
            <a:r>
              <a:rPr lang="en-US" sz="3600" dirty="0" err="1">
                <a:latin typeface="UTM Alberta Heavy" panose="02040603050506020204" pitchFamily="18" charset="0"/>
              </a:rPr>
              <a:t>nơi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họ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đến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là</a:t>
            </a:r>
            <a:r>
              <a:rPr lang="en-US" sz="3600" dirty="0">
                <a:latin typeface="UTM Alberta Heavy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570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7"/>
          <p:cNvGrpSpPr>
            <a:grpSpLocks/>
          </p:cNvGrpSpPr>
          <p:nvPr/>
        </p:nvGrpSpPr>
        <p:grpSpPr bwMode="auto">
          <a:xfrm>
            <a:off x="679616" y="819944"/>
            <a:ext cx="1092630" cy="5634038"/>
            <a:chOff x="4225" y="672"/>
            <a:chExt cx="1055" cy="4080"/>
          </a:xfrm>
        </p:grpSpPr>
        <p:pic>
          <p:nvPicPr>
            <p:cNvPr id="3" name="Picture 188" descr="6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" y="864"/>
              <a:ext cx="1055" cy="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89" descr="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" y="672"/>
              <a:ext cx="935" cy="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图片 22" descr="D:\资料\组 7.png组 7">
            <a:extLst>
              <a:ext uri="{FF2B5EF4-FFF2-40B4-BE49-F238E27FC236}">
                <a16:creationId xmlns:a16="http://schemas.microsoft.com/office/drawing/2014/main" xmlns="" id="{42D00C93-B087-4E5E-B4EE-2360D6C8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0" r="8720"/>
          <a:stretch>
            <a:fillRect/>
          </a:stretch>
        </p:blipFill>
        <p:spPr>
          <a:xfrm>
            <a:off x="-21766" y="651032"/>
            <a:ext cx="9165766" cy="535490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A3CF5DE-DD1F-42DB-AC23-1C1E06A08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74432"/>
              </p:ext>
            </p:extLst>
          </p:nvPr>
        </p:nvGraphicFramePr>
        <p:xfrm>
          <a:off x="767648" y="2235863"/>
          <a:ext cx="7347090" cy="5087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2902">
                  <a:extLst>
                    <a:ext uri="{9D8B030D-6E8A-4147-A177-3AD203B41FA5}">
                      <a16:colId xmlns:a16="http://schemas.microsoft.com/office/drawing/2014/main" xmlns="" val="408488527"/>
                    </a:ext>
                  </a:extLst>
                </a:gridCol>
                <a:gridCol w="3112094">
                  <a:extLst>
                    <a:ext uri="{9D8B030D-6E8A-4147-A177-3AD203B41FA5}">
                      <a16:colId xmlns:a16="http://schemas.microsoft.com/office/drawing/2014/main" xmlns="" val="1053450914"/>
                    </a:ext>
                  </a:extLst>
                </a:gridCol>
                <a:gridCol w="3112094">
                  <a:extLst>
                    <a:ext uri="{9D8B030D-6E8A-4147-A177-3AD203B41FA5}">
                      <a16:colId xmlns:a16="http://schemas.microsoft.com/office/drawing/2014/main" xmlns="" val="3652720291"/>
                    </a:ext>
                  </a:extLst>
                </a:gridCol>
              </a:tblGrid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Tiêu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chí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sánh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Trước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khẩn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hoang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Sau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khẩn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hoang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88979597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Diện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tích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6994736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Đất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đai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17161989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Dân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cư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làng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xóm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09694884"/>
                  </a:ext>
                </a:extLst>
              </a:tr>
            </a:tbl>
          </a:graphicData>
        </a:graphic>
      </p:graphicFrame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679616" y="313214"/>
            <a:ext cx="7250906" cy="2031325"/>
            <a:chOff x="1262060" y="1247607"/>
            <a:chExt cx="9667875" cy="2031325"/>
          </a:xfrm>
        </p:grpSpPr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975789" y="-2026801"/>
              <a:ext cx="2031325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1956491" y="4202768"/>
            <a:ext cx="3161420" cy="7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5103188" y="4153048"/>
            <a:ext cx="28003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  <a:p>
            <a:pPr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1984434" y="5187932"/>
            <a:ext cx="2702204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xóm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thớt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5145938" y="5280469"/>
            <a:ext cx="291465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xóm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trù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403" y="554029"/>
            <a:ext cx="1020836" cy="1732423"/>
          </a:xfrm>
          <a:prstGeom prst="rect">
            <a:avLst/>
          </a:prstGeom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982616" y="3179498"/>
            <a:ext cx="3161420" cy="7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5103188" y="3232003"/>
            <a:ext cx="2957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xmlns="" id="{2F6AFAFC-4D59-48B1-B8B2-4557B7328154}"/>
              </a:ext>
            </a:extLst>
          </p:cNvPr>
          <p:cNvSpPr/>
          <p:nvPr/>
        </p:nvSpPr>
        <p:spPr>
          <a:xfrm>
            <a:off x="289000" y="373571"/>
            <a:ext cx="8616165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grpSp>
        <p:nvGrpSpPr>
          <p:cNvPr id="16" name="组合 19"/>
          <p:cNvGrpSpPr/>
          <p:nvPr/>
        </p:nvGrpSpPr>
        <p:grpSpPr>
          <a:xfrm>
            <a:off x="758632" y="660448"/>
            <a:ext cx="815957" cy="1070008"/>
            <a:chOff x="28330" y="2908081"/>
            <a:chExt cx="3607344" cy="3669586"/>
          </a:xfrm>
        </p:grpSpPr>
        <p:pic>
          <p:nvPicPr>
            <p:cNvPr id="17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1380165" y="2908081"/>
              <a:ext cx="876812" cy="3483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006FA9-BF84-4D9D-9D2C-84B3413C3748}"/>
              </a:ext>
            </a:extLst>
          </p:cNvPr>
          <p:cNvSpPr/>
          <p:nvPr/>
        </p:nvSpPr>
        <p:spPr>
          <a:xfrm>
            <a:off x="1320418" y="858794"/>
            <a:ext cx="6301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quả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của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cuộc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khai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hoang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81CF8B-5FFC-4FF3-87BE-0E72F73BFEF2}"/>
              </a:ext>
            </a:extLst>
          </p:cNvPr>
          <p:cNvSpPr txBox="1"/>
          <p:nvPr/>
        </p:nvSpPr>
        <p:spPr>
          <a:xfrm>
            <a:off x="607219" y="2076881"/>
            <a:ext cx="8303014" cy="1200329"/>
          </a:xfrm>
          <a:prstGeom prst="rect">
            <a:avLst/>
          </a:prstGeom>
          <a:solidFill>
            <a:srgbClr val="E9F4F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vi-VN" dirty="0" err="1"/>
              <a:t>Công</a:t>
            </a:r>
            <a:r>
              <a:rPr lang="en-US" altLang="vi-VN" dirty="0"/>
              <a:t> </a:t>
            </a:r>
            <a:r>
              <a:rPr lang="en-US" altLang="vi-VN" dirty="0" err="1"/>
              <a:t>cuộc</a:t>
            </a:r>
            <a:r>
              <a:rPr lang="en-US" altLang="vi-VN" dirty="0"/>
              <a:t> </a:t>
            </a:r>
            <a:r>
              <a:rPr lang="en-US" altLang="vi-VN" dirty="0" err="1"/>
              <a:t>khai</a:t>
            </a:r>
            <a:r>
              <a:rPr lang="en-US" altLang="vi-VN" dirty="0"/>
              <a:t> </a:t>
            </a:r>
            <a:r>
              <a:rPr lang="en-US" altLang="vi-VN" dirty="0" err="1"/>
              <a:t>hoang</a:t>
            </a:r>
            <a:r>
              <a:rPr lang="en-US" altLang="vi-VN" dirty="0"/>
              <a:t> </a:t>
            </a:r>
            <a:r>
              <a:rPr lang="en-US" altLang="vi-VN" dirty="0" err="1"/>
              <a:t>đã</a:t>
            </a:r>
            <a:r>
              <a:rPr lang="en-US" altLang="vi-VN" dirty="0"/>
              <a:t> </a:t>
            </a:r>
            <a:r>
              <a:rPr lang="en-US" altLang="vi-VN" dirty="0" err="1"/>
              <a:t>đem</a:t>
            </a:r>
            <a:r>
              <a:rPr lang="en-US" altLang="vi-VN" dirty="0"/>
              <a:t> </a:t>
            </a:r>
            <a:r>
              <a:rPr lang="en-US" altLang="vi-VN" dirty="0" err="1"/>
              <a:t>lại</a:t>
            </a:r>
            <a:r>
              <a:rPr lang="en-US" altLang="vi-VN" dirty="0"/>
              <a:t> </a:t>
            </a:r>
            <a:r>
              <a:rPr lang="en-US" altLang="vi-VN" dirty="0" err="1"/>
              <a:t>những</a:t>
            </a:r>
            <a:r>
              <a:rPr lang="en-US" altLang="vi-VN" dirty="0"/>
              <a:t> </a:t>
            </a:r>
            <a:r>
              <a:rPr lang="en-US" altLang="vi-VN" dirty="0" err="1"/>
              <a:t>kết</a:t>
            </a:r>
            <a:r>
              <a:rPr lang="en-US" altLang="vi-VN" dirty="0"/>
              <a:t> </a:t>
            </a:r>
            <a:r>
              <a:rPr lang="en-US" altLang="vi-VN" dirty="0" err="1"/>
              <a:t>quả</a:t>
            </a:r>
            <a:r>
              <a:rPr lang="en-US" altLang="vi-VN" dirty="0"/>
              <a:t> </a:t>
            </a:r>
            <a:r>
              <a:rPr lang="en-US" altLang="vi-VN" dirty="0" err="1"/>
              <a:t>gì</a:t>
            </a:r>
            <a:r>
              <a:rPr lang="en-US" altLang="vi-VN" dirty="0"/>
              <a:t>?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056" y="1873757"/>
            <a:ext cx="638411" cy="10834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0C8B892-470C-4546-B6EE-17B48FA812B3}"/>
              </a:ext>
            </a:extLst>
          </p:cNvPr>
          <p:cNvGrpSpPr/>
          <p:nvPr/>
        </p:nvGrpSpPr>
        <p:grpSpPr>
          <a:xfrm>
            <a:off x="604629" y="2915300"/>
            <a:ext cx="8023347" cy="2898646"/>
            <a:chOff x="7377545" y="872837"/>
            <a:chExt cx="4703650" cy="497724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xmlns="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6" name="图片 6">
                <a:extLst>
                  <a:ext uri="{FF2B5EF4-FFF2-40B4-BE49-F238E27FC236}">
                    <a16:creationId xmlns:a16="http://schemas.microsoft.com/office/drawing/2014/main" xmlns="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809C835-98C3-4574-9221-BB5014D4D4FC}"/>
                </a:ext>
              </a:extLst>
            </p:cNvPr>
            <p:cNvSpPr txBox="1"/>
            <p:nvPr/>
          </p:nvSpPr>
          <p:spPr>
            <a:xfrm>
              <a:off x="7486393" y="1193727"/>
              <a:ext cx="4485954" cy="4492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càng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bền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62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%C3%A2n_dung_Nguy%E1%BB%85n_H%E1%BB%AFu_C%E1%BA%A3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7" y="556146"/>
            <a:ext cx="3486150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961" y="5909482"/>
            <a:ext cx="3571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lberta Heavy" panose="02040603050506020204" pitchFamily="18" charset="0"/>
              </a:rPr>
              <a:t>Chân</a:t>
            </a:r>
            <a:r>
              <a:rPr lang="en-US" sz="2400" dirty="0">
                <a:latin typeface="UTM Alberta Heavy" panose="02040603050506020204" pitchFamily="18" charset="0"/>
              </a:rPr>
              <a:t> dung </a:t>
            </a:r>
            <a:r>
              <a:rPr lang="en-US" sz="2400" dirty="0" err="1">
                <a:latin typeface="UTM Alberta Heavy" panose="02040603050506020204" pitchFamily="18" charset="0"/>
              </a:rPr>
              <a:t>Nguyễn</a:t>
            </a:r>
            <a:r>
              <a:rPr lang="en-US" sz="2400" dirty="0"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atin typeface="UTM Alberta Heavy" panose="02040603050506020204" pitchFamily="18" charset="0"/>
              </a:rPr>
              <a:t>Hữu</a:t>
            </a:r>
            <a:r>
              <a:rPr lang="en-US" sz="2400" dirty="0"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atin typeface="UTM Alberta Heavy" panose="02040603050506020204" pitchFamily="18" charset="0"/>
              </a:rPr>
              <a:t>Cảnh</a:t>
            </a:r>
            <a:endParaRPr lang="en-US" sz="2400" dirty="0">
              <a:latin typeface="UTM Alberta Heavy" panose="02040603050506020204" pitchFamily="18" charset="0"/>
            </a:endParaRPr>
          </a:p>
          <a:p>
            <a:pPr algn="ctr"/>
            <a:r>
              <a:rPr lang="en-US" sz="2400" dirty="0">
                <a:latin typeface="UTM Alberta Heavy" panose="02040603050506020204" pitchFamily="18" charset="0"/>
              </a:rPr>
              <a:t>(1650 – 1700)</a:t>
            </a:r>
          </a:p>
        </p:txBody>
      </p:sp>
      <p:grpSp>
        <p:nvGrpSpPr>
          <p:cNvPr id="4" name="Group 233"/>
          <p:cNvGrpSpPr>
            <a:grpSpLocks/>
          </p:cNvGrpSpPr>
          <p:nvPr/>
        </p:nvGrpSpPr>
        <p:grpSpPr bwMode="auto">
          <a:xfrm rot="5400000">
            <a:off x="3564123" y="1529523"/>
            <a:ext cx="6177937" cy="4012827"/>
            <a:chOff x="336" y="804"/>
            <a:chExt cx="4846" cy="3007"/>
          </a:xfrm>
        </p:grpSpPr>
        <p:pic>
          <p:nvPicPr>
            <p:cNvPr id="5" name="Picture 227" descr="圈轴b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4704" cy="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30" descr="圈轴左右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04"/>
              <a:ext cx="238" cy="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32" descr="圈轴左右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4536" y="-1605483"/>
            <a:ext cx="291185" cy="401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66731" y="682388"/>
            <a:ext cx="317310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VN But Long 2" panose="00000400000000000000" pitchFamily="2" charset="0"/>
              </a:rPr>
              <a:t>Nguyễn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Hữu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Cảnh</a:t>
            </a:r>
            <a:r>
              <a:rPr lang="en-US" sz="4000" dirty="0">
                <a:latin typeface="UVN But Long 2" panose="00000400000000000000" pitchFamily="2" charset="0"/>
              </a:rPr>
              <a:t> (1650-1700) </a:t>
            </a:r>
            <a:r>
              <a:rPr lang="en-US" sz="4000" dirty="0" err="1">
                <a:latin typeface="UVN But Long 2" panose="00000400000000000000" pitchFamily="2" charset="0"/>
              </a:rPr>
              <a:t>là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người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có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công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lớn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đi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đầu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trong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công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cuộc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khai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hoang</a:t>
            </a:r>
            <a:r>
              <a:rPr lang="en-US" sz="4000" dirty="0">
                <a:latin typeface="UVN But Long 2" panose="00000400000000000000" pitchFamily="2" charset="0"/>
              </a:rPr>
              <a:t> ở </a:t>
            </a:r>
            <a:r>
              <a:rPr lang="en-US" sz="4000" dirty="0" err="1">
                <a:latin typeface="UVN But Long 2" panose="00000400000000000000" pitchFamily="2" charset="0"/>
              </a:rPr>
              <a:t>Đàng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Trong</a:t>
            </a:r>
            <a:r>
              <a:rPr lang="en-US" sz="4000" dirty="0">
                <a:latin typeface="UVN But Long 2" panose="00000400000000000000" pitchFamily="2" charset="0"/>
              </a:rPr>
              <a:t>. </a:t>
            </a:r>
            <a:r>
              <a:rPr lang="en-US" sz="4000" dirty="0" err="1">
                <a:latin typeface="UVN But Long 2" panose="00000400000000000000" pitchFamily="2" charset="0"/>
              </a:rPr>
              <a:t>Ông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là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người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đặt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nền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móng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cho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Sài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Gòn</a:t>
            </a:r>
            <a:r>
              <a:rPr lang="en-US" sz="4000" dirty="0">
                <a:latin typeface="UVN But Long 2" panose="00000400000000000000" pitchFamily="2" charset="0"/>
              </a:rPr>
              <a:t> – </a:t>
            </a:r>
            <a:r>
              <a:rPr lang="en-US" sz="4000" dirty="0" err="1">
                <a:latin typeface="UVN But Long 2" panose="00000400000000000000" pitchFamily="2" charset="0"/>
              </a:rPr>
              <a:t>Thành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phố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Hồ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Chí</a:t>
            </a:r>
            <a:r>
              <a:rPr lang="en-US" sz="4000" dirty="0">
                <a:latin typeface="UVN But Long 2" panose="00000400000000000000" pitchFamily="2" charset="0"/>
              </a:rPr>
              <a:t> Minh </a:t>
            </a:r>
            <a:r>
              <a:rPr lang="en-US" sz="4000" dirty="0" err="1">
                <a:latin typeface="UVN But Long 2" panose="00000400000000000000" pitchFamily="2" charset="0"/>
              </a:rPr>
              <a:t>hiện</a:t>
            </a:r>
            <a:r>
              <a:rPr lang="en-US" sz="4000" dirty="0">
                <a:latin typeface="UVN But Long 2" panose="00000400000000000000" pitchFamily="2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69112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P.HCM chi 55 tỷ đồng xây đền thờ Nguyễn Hữu Cảnh | Văn hóa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88" y="220829"/>
            <a:ext cx="6301179" cy="6049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29552" y="5796886"/>
            <a:ext cx="4572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UTM Alberta Heavy" panose="02040603050506020204" pitchFamily="18" charset="0"/>
              </a:rPr>
              <a:t>Đền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thờ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ông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Nguyễn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Hữu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Cảnh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UTM Alberta Heavy" panose="02040603050506020204" pitchFamily="18" charset="0"/>
              </a:rPr>
              <a:t>  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Tại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Cù</a:t>
            </a:r>
            <a:r>
              <a:rPr lang="en-US" altLang="en-US" sz="2800" b="1" dirty="0">
                <a:latin typeface="UTM Alberta Heavy" panose="02040603050506020204" pitchFamily="18" charset="0"/>
              </a:rPr>
              <a:t> Lao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Phố</a:t>
            </a:r>
            <a:r>
              <a:rPr lang="en-US" altLang="en-US" sz="2800" b="1" dirty="0">
                <a:latin typeface="UTM Alberta Heavy" panose="02040603050506020204" pitchFamily="18" charset="0"/>
              </a:rPr>
              <a:t> -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Biên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Hòa</a:t>
            </a:r>
            <a:endParaRPr lang="en-US" altLang="en-US" sz="2800" b="1" dirty="0"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8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33"/>
          <p:cNvGrpSpPr>
            <a:grpSpLocks/>
          </p:cNvGrpSpPr>
          <p:nvPr/>
        </p:nvGrpSpPr>
        <p:grpSpPr bwMode="auto">
          <a:xfrm>
            <a:off x="1011603" y="1397627"/>
            <a:ext cx="7566016" cy="5016821"/>
            <a:chOff x="336" y="804"/>
            <a:chExt cx="4846" cy="3007"/>
          </a:xfrm>
        </p:grpSpPr>
        <p:pic>
          <p:nvPicPr>
            <p:cNvPr id="26" name="Picture 227" descr="圈轴b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4704" cy="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30" descr="圈轴左右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04"/>
              <a:ext cx="238" cy="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32" descr="圈轴左右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7" y="1397627"/>
            <a:ext cx="374758" cy="50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Thinkpad\Desktop\245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702" r="57500" b="82968"/>
          <a:stretch/>
        </p:blipFill>
        <p:spPr bwMode="auto">
          <a:xfrm>
            <a:off x="271863" y="67446"/>
            <a:ext cx="3222074" cy="9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4189" y="689741"/>
            <a:ext cx="265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GHI NHỚ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8203" y="2006222"/>
            <a:ext cx="63769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02546A"/>
                </a:solidFill>
                <a:latin typeface="UVN But Long 2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XVI,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latin typeface="UTM Azuki" panose="02040603050506020204" pitchFamily="18" charset="0"/>
            </a:endParaRPr>
          </a:p>
          <a:p>
            <a:pPr algn="just"/>
            <a:r>
              <a:rPr lang="en-US" sz="4000" dirty="0">
                <a:latin typeface="UTM Azuki" panose="02040603050506020204" pitchFamily="18" charset="0"/>
              </a:rPr>
              <a:t>   </a:t>
            </a:r>
            <a:r>
              <a:rPr lang="en-US" sz="4000" b="1" dirty="0" err="1">
                <a:latin typeface="UTM Azuki" panose="02040603050506020204" pitchFamily="18" charset="0"/>
              </a:rPr>
              <a:t>Ruộng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đất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được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khai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phá</a:t>
            </a:r>
            <a:r>
              <a:rPr lang="en-US" sz="4000" b="1" dirty="0">
                <a:latin typeface="UTM Azuki" panose="02040603050506020204" pitchFamily="18" charset="0"/>
              </a:rPr>
              <a:t>, </a:t>
            </a:r>
            <a:r>
              <a:rPr lang="en-US" sz="4000" b="1" dirty="0" err="1">
                <a:latin typeface="UTM Azuki" panose="02040603050506020204" pitchFamily="18" charset="0"/>
              </a:rPr>
              <a:t>xóm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làng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được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thành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và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phát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triển</a:t>
            </a:r>
            <a:r>
              <a:rPr lang="en-US" sz="4000" b="1" dirty="0">
                <a:latin typeface="UTM Azuki" panose="02040603050506020204" pitchFamily="18" charset="0"/>
              </a:rPr>
              <a:t>. </a:t>
            </a:r>
            <a:r>
              <a:rPr lang="en-US" sz="4000" b="1" dirty="0" err="1">
                <a:latin typeface="UTM Azuki" panose="02040603050506020204" pitchFamily="18" charset="0"/>
              </a:rPr>
              <a:t>Tình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đoàn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kết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giữa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các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dân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tộc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ngày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càng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bền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chặt</a:t>
            </a:r>
            <a:r>
              <a:rPr lang="en-US" sz="4000" b="1" dirty="0">
                <a:latin typeface="UTM Azuki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189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" y="2784225"/>
            <a:ext cx="9141198" cy="405869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" y="-7406"/>
            <a:ext cx="9149031" cy="938496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8" y="1436191"/>
            <a:ext cx="2702883" cy="3763307"/>
          </a:xfrm>
          <a:prstGeom prst="rect">
            <a:avLst/>
          </a:prstGeom>
        </p:spPr>
      </p:pic>
      <p:sp>
        <p:nvSpPr>
          <p:cNvPr id="5" name="Rectangle 217"/>
          <p:cNvSpPr>
            <a:spLocks noChangeArrowheads="1"/>
          </p:cNvSpPr>
          <p:nvPr/>
        </p:nvSpPr>
        <p:spPr bwMode="auto">
          <a:xfrm>
            <a:off x="1492379" y="1604264"/>
            <a:ext cx="6104973" cy="365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17" tIns="54408" rIns="108817" bIns="54408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Chúc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em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học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tốt</a:t>
            </a:r>
            <a:endParaRPr kumimoji="1" lang="en-US" altLang="zh-CN" sz="9600" b="1" baseline="0" dirty="0">
              <a:solidFill>
                <a:srgbClr val="FF0000"/>
              </a:solidFill>
              <a:latin typeface="UTM ThuPhap Thien An" panose="02040603050506020204" pitchFamily="18" charset="0"/>
              <a:ea typeface="楷体" panose="02010609060101010101" pitchFamily="49" charset="-122"/>
              <a:cs typeface="Turbayne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9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4" y="501736"/>
            <a:ext cx="1206434" cy="1679755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386294" y="2449439"/>
            <a:ext cx="7458298" cy="1285875"/>
            <a:chOff x="1262060" y="1619250"/>
            <a:chExt cx="9944397" cy="1285875"/>
          </a:xfrm>
        </p:grpSpPr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591343" y="-2026801"/>
              <a:ext cx="800219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endPara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386294" y="3591347"/>
            <a:ext cx="7458298" cy="2031325"/>
            <a:chOff x="1262060" y="1247607"/>
            <a:chExt cx="9944397" cy="2031325"/>
          </a:xfrm>
        </p:grpSpPr>
        <p:sp>
          <p:nvSpPr>
            <p:cNvPr id="9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975789" y="-2026801"/>
              <a:ext cx="2031325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xâu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ngai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386294" y="5401591"/>
            <a:ext cx="7458298" cy="1285875"/>
            <a:chOff x="1262060" y="1619250"/>
            <a:chExt cx="9944397" cy="1285875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591343" y="-2026801"/>
              <a:ext cx="800219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ý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843935" y="933848"/>
            <a:ext cx="7415057" cy="884572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XVI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7112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4" y="501736"/>
            <a:ext cx="1206434" cy="1679755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386294" y="2385573"/>
            <a:ext cx="7458298" cy="1415772"/>
            <a:chOff x="1262060" y="1555384"/>
            <a:chExt cx="9944397" cy="1415772"/>
          </a:xfrm>
        </p:grpSpPr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386294" y="3591347"/>
            <a:ext cx="7458298" cy="2031325"/>
            <a:chOff x="1262060" y="1247607"/>
            <a:chExt cx="9944397" cy="2031325"/>
          </a:xfrm>
        </p:grpSpPr>
        <p:sp>
          <p:nvSpPr>
            <p:cNvPr id="9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975789" y="-2026801"/>
              <a:ext cx="2031325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chia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cắt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cực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khổ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phát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triển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386294" y="5337724"/>
            <a:ext cx="7458298" cy="1415772"/>
            <a:chOff x="1262060" y="1555384"/>
            <a:chExt cx="9944397" cy="141577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7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ở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mọi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địa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phương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tranh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giành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đai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缺角矩形 1">
            <a:extLst>
              <a:ext uri="{FF2B5EF4-FFF2-40B4-BE49-F238E27FC236}">
                <a16:creationId xmlns:a16="http://schemas.microsoft.com/office/drawing/2014/main" xmlns="" id="{BCCFC4CA-7B1B-46B2-BC0C-285690B38BCC}"/>
              </a:ext>
            </a:extLst>
          </p:cNvPr>
          <p:cNvSpPr/>
          <p:nvPr/>
        </p:nvSpPr>
        <p:spPr>
          <a:xfrm>
            <a:off x="843935" y="801153"/>
            <a:ext cx="7415057" cy="1180160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401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997CC-7E8B-448B-8687-8B86578FE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890AE3B-AE5A-4856-8125-C3AA3BA8F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DD716A-8185-466B-A596-4638CC6A4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2" r="8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E2B772-4273-4246-99A9-67D282438E13}"/>
              </a:ext>
            </a:extLst>
          </p:cNvPr>
          <p:cNvSpPr/>
          <p:nvPr/>
        </p:nvSpPr>
        <p:spPr>
          <a:xfrm>
            <a:off x="6271409" y="-2936773"/>
            <a:ext cx="919151" cy="440641"/>
          </a:xfrm>
          <a:prstGeom prst="rect">
            <a:avLst/>
          </a:prstGeom>
          <a:solidFill>
            <a:srgbClr val="FAFAFA"/>
          </a:solidFill>
          <a:ln>
            <a:solidFill>
              <a:srgbClr val="F9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FD1A0CE-FC80-4D71-9A3A-9368A59A9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rot="1287484">
            <a:off x="-1198922" y="3832500"/>
            <a:ext cx="4487423" cy="35234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8644A81-2A1F-4014-B6FF-5DB68C398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6582079" y="4993538"/>
            <a:ext cx="4745747" cy="2995191"/>
          </a:xfrm>
          <a:prstGeom prst="rect">
            <a:avLst/>
          </a:prstGeom>
        </p:spPr>
      </p:pic>
      <p:pic>
        <p:nvPicPr>
          <p:cNvPr id="23" name="图片 20">
            <a:extLst>
              <a:ext uri="{FF2B5EF4-FFF2-40B4-BE49-F238E27FC236}">
                <a16:creationId xmlns:a16="http://schemas.microsoft.com/office/drawing/2014/main" xmlns="" id="{64DB5FCC-AAA2-40DD-A9C4-F0645681B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>
            <a:off x="-1013791" y="4889615"/>
            <a:ext cx="4487423" cy="2889544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xmlns="" id="{ECD1BABD-9CCA-48D8-8AFB-ACA617DB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3298389" y="4728157"/>
            <a:ext cx="4745747" cy="2889544"/>
          </a:xfrm>
          <a:prstGeom prst="rect">
            <a:avLst/>
          </a:prstGeom>
        </p:spPr>
      </p:pic>
      <p:pic>
        <p:nvPicPr>
          <p:cNvPr id="27" name="Picture 26" descr="A picture containing indoor, pillow, white&#10;&#10;Description automatically generated">
            <a:extLst>
              <a:ext uri="{FF2B5EF4-FFF2-40B4-BE49-F238E27FC236}">
                <a16:creationId xmlns:a16="http://schemas.microsoft.com/office/drawing/2014/main" xmlns="" id="{1FEAB0EC-5EAB-4EE9-B0FE-42FDD049D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5358" y="-1529503"/>
            <a:ext cx="2889544" cy="7420517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xmlns="" id="{015DDCD2-9C69-43CB-BD08-94120AA36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0064" y="1172313"/>
            <a:ext cx="2464805" cy="1795812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xmlns="" id="{00710925-CD86-4234-BE58-6398407A2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131" y="2181957"/>
            <a:ext cx="2464805" cy="1795812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xmlns="" id="{37CB7CE6-438A-4189-ABCF-6910FBDAB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5176" y="340639"/>
            <a:ext cx="3461564" cy="2214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9DEA920-DACF-467D-BA86-E68318BCE7E7}"/>
              </a:ext>
            </a:extLst>
          </p:cNvPr>
          <p:cNvSpPr txBox="1"/>
          <p:nvPr/>
        </p:nvSpPr>
        <p:spPr>
          <a:xfrm>
            <a:off x="907198" y="2680879"/>
            <a:ext cx="8228759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273D2E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F Curlz MT" panose="04040404050702020202" pitchFamily="82" charset="0"/>
              </a:rPr>
              <a:t>CUỘC KHẨN HOANG Ở </a:t>
            </a:r>
          </a:p>
          <a:p>
            <a:pPr algn="ctr"/>
            <a:r>
              <a:rPr lang="en-US" sz="6600" dirty="0">
                <a:ln w="3175">
                  <a:solidFill>
                    <a:srgbClr val="273D2E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N Bo Quen" panose="04040804060802020203" pitchFamily="82" charset="0"/>
              </a:rPr>
              <a:t>ĐÀNG TRONG</a:t>
            </a: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DB2F8E8A-376B-41EE-9C35-E65D68BC80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7033" y="2816442"/>
            <a:ext cx="3461565" cy="3113975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xmlns="" id="{00C30F42-A490-4351-9985-63ABE80E9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5047" y="2590831"/>
            <a:ext cx="3461565" cy="31139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F95EC0-8C10-4D1B-A0C7-EE5E1B96B58B}"/>
              </a:ext>
            </a:extLst>
          </p:cNvPr>
          <p:cNvSpPr txBox="1"/>
          <p:nvPr/>
        </p:nvSpPr>
        <p:spPr>
          <a:xfrm>
            <a:off x="1735542" y="483793"/>
            <a:ext cx="370477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dirty="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rPr>
              <a:t>LỊCH SỬ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8243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" y="2784225"/>
            <a:ext cx="9141198" cy="405869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" y="-7406"/>
            <a:ext cx="9149031" cy="938496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8" y="1436191"/>
            <a:ext cx="2702883" cy="3763307"/>
          </a:xfrm>
          <a:prstGeom prst="rect">
            <a:avLst/>
          </a:prstGeom>
        </p:spPr>
      </p:pic>
      <p:sp>
        <p:nvSpPr>
          <p:cNvPr id="5" name="Rectangle 217"/>
          <p:cNvSpPr>
            <a:spLocks noChangeArrowheads="1"/>
          </p:cNvSpPr>
          <p:nvPr/>
        </p:nvSpPr>
        <p:spPr bwMode="auto">
          <a:xfrm>
            <a:off x="1492379" y="2490660"/>
            <a:ext cx="6104973" cy="18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17" tIns="54408" rIns="108817" bIns="54408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Khám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phá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endParaRPr kumimoji="1" lang="en-US" altLang="zh-CN" sz="9600" b="1" baseline="0" dirty="0">
              <a:solidFill>
                <a:srgbClr val="FF0000"/>
              </a:solidFill>
              <a:latin typeface="UTM ThuPhap Thien An" panose="02040603050506020204" pitchFamily="18" charset="0"/>
              <a:ea typeface="楷体" panose="02010609060101010101" pitchFamily="49" charset="-122"/>
              <a:cs typeface="Turbayne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5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PT1封面-墨圈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238"/>
            <a:ext cx="3801666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873" y="2682076"/>
            <a:ext cx="31883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UVN But Long 2" panose="00000400000000000000" pitchFamily="2" charset="0"/>
              </a:rPr>
              <a:t>Nội</a:t>
            </a:r>
            <a:r>
              <a:rPr lang="en-US" sz="8800" b="1" dirty="0">
                <a:latin typeface="UVN But Long 2" panose="00000400000000000000" pitchFamily="2" charset="0"/>
              </a:rPr>
              <a:t> dung</a:t>
            </a:r>
          </a:p>
        </p:txBody>
      </p:sp>
      <p:pic>
        <p:nvPicPr>
          <p:cNvPr id="5" name="Picture 291" descr="箭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26" y="2040822"/>
            <a:ext cx="1167533" cy="7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08388" y="1515139"/>
            <a:ext cx="42090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VN But Long 2" panose="00000400000000000000" pitchFamily="2" charset="0"/>
              </a:rPr>
              <a:t>Các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chúa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Nguyễn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tổ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chức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khai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hoang</a:t>
            </a:r>
            <a:endParaRPr lang="en-US" sz="5400" b="1" dirty="0">
              <a:latin typeface="UVN But Long 2" panose="00000400000000000000" pitchFamily="2" charset="0"/>
            </a:endParaRPr>
          </a:p>
        </p:txBody>
      </p:sp>
      <p:pic>
        <p:nvPicPr>
          <p:cNvPr id="9" name="Picture 291" descr="箭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42" y="4128626"/>
            <a:ext cx="1167533" cy="7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08388" y="3789136"/>
            <a:ext cx="4209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Kết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quả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của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cuộc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khai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hoang</a:t>
            </a:r>
            <a:endParaRPr lang="en-US" sz="5400" b="1" dirty="0">
              <a:latin typeface="UVN But Long 2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8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xmlns="" id="{2F6AFAFC-4D59-48B1-B8B2-4557B7328154}"/>
              </a:ext>
            </a:extLst>
          </p:cNvPr>
          <p:cNvSpPr/>
          <p:nvPr/>
        </p:nvSpPr>
        <p:spPr>
          <a:xfrm>
            <a:off x="278763" y="318981"/>
            <a:ext cx="8703823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grpSp>
        <p:nvGrpSpPr>
          <p:cNvPr id="6" name="组合 19"/>
          <p:cNvGrpSpPr/>
          <p:nvPr/>
        </p:nvGrpSpPr>
        <p:grpSpPr>
          <a:xfrm>
            <a:off x="751323" y="500350"/>
            <a:ext cx="815957" cy="1070008"/>
            <a:chOff x="28330" y="2908081"/>
            <a:chExt cx="3607344" cy="3669586"/>
          </a:xfrm>
        </p:grpSpPr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380165" y="2908081"/>
              <a:ext cx="876812" cy="3483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006FA9-BF84-4D9D-9D2C-84B3413C3748}"/>
              </a:ext>
            </a:extLst>
          </p:cNvPr>
          <p:cNvSpPr/>
          <p:nvPr/>
        </p:nvSpPr>
        <p:spPr>
          <a:xfrm>
            <a:off x="1172437" y="742295"/>
            <a:ext cx="78678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Các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chúa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Nguyễn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tổ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chức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khai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hoang</a:t>
            </a:r>
            <a:endParaRPr lang="en-US" sz="4000" dirty="0">
              <a:ln w="0"/>
              <a:solidFill>
                <a:srgbClr val="00808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106" y="1828188"/>
            <a:ext cx="69579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UTM Androgyne" panose="02040603050506020204" pitchFamily="18" charset="0"/>
              </a:rPr>
              <a:t>Đọc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vi-VN" sz="3500" dirty="0">
                <a:latin typeface="UTM Androgyne" panose="02040603050506020204" pitchFamily="18" charset="0"/>
              </a:rPr>
              <a:t>nội dung </a:t>
            </a:r>
            <a:r>
              <a:rPr lang="en-US" sz="3500" dirty="0">
                <a:latin typeface="UTM Androgyne" panose="02040603050506020204" pitchFamily="18" charset="0"/>
              </a:rPr>
              <a:t>SGK</a:t>
            </a:r>
            <a:r>
              <a:rPr lang="vi-VN" sz="3500" dirty="0">
                <a:latin typeface="UTM Androgyne" panose="02040603050506020204" pitchFamily="18" charset="0"/>
              </a:rPr>
              <a:t>/5</a:t>
            </a:r>
            <a:r>
              <a:rPr lang="en-US" sz="3500" dirty="0">
                <a:latin typeface="UTM Androgyne" panose="02040603050506020204" pitchFamily="18" charset="0"/>
              </a:rPr>
              <a:t>5</a:t>
            </a:r>
            <a:r>
              <a:rPr lang="vi-VN" sz="3500" dirty="0">
                <a:latin typeface="UTM Androgyne" panose="02040603050506020204" pitchFamily="18" charset="0"/>
              </a:rPr>
              <a:t> </a:t>
            </a:r>
            <a:r>
              <a:rPr lang="en-US" sz="3500" dirty="0">
                <a:latin typeface="UTM Androgyne" panose="02040603050506020204" pitchFamily="18" charset="0"/>
              </a:rPr>
              <a:t>: “</a:t>
            </a:r>
            <a:r>
              <a:rPr lang="en-US" sz="3500" dirty="0" err="1">
                <a:latin typeface="UTM Androgyne" panose="02040603050506020204" pitchFamily="18" charset="0"/>
              </a:rPr>
              <a:t>Trước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thế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kỉ</a:t>
            </a:r>
            <a:r>
              <a:rPr lang="en-US" sz="3500" dirty="0">
                <a:latin typeface="UTM Androgyne" panose="02040603050506020204" pitchFamily="18" charset="0"/>
              </a:rPr>
              <a:t> X</a:t>
            </a:r>
            <a:r>
              <a:rPr lang="vi-VN" sz="3500" dirty="0">
                <a:latin typeface="UTM Androgyne" panose="02040603050506020204" pitchFamily="18" charset="0"/>
              </a:rPr>
              <a:t>VI</a:t>
            </a:r>
            <a:r>
              <a:rPr lang="en-US" sz="3500" dirty="0">
                <a:latin typeface="UTM Androgyne" panose="02040603050506020204" pitchFamily="18" charset="0"/>
              </a:rPr>
              <a:t>… </a:t>
            </a:r>
            <a:r>
              <a:rPr lang="en-US" sz="3500" dirty="0" err="1">
                <a:latin typeface="UTM Androgyne" panose="02040603050506020204" pitchFamily="18" charset="0"/>
              </a:rPr>
              <a:t>khai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phá</a:t>
            </a:r>
            <a:r>
              <a:rPr lang="en-US" sz="3500" dirty="0">
                <a:latin typeface="UTM Androgyne" panose="02040603050506020204" pitchFamily="18" charset="0"/>
              </a:rPr>
              <a:t> , </a:t>
            </a:r>
            <a:r>
              <a:rPr lang="en-US" sz="3500" dirty="0" err="1">
                <a:latin typeface="UTM Androgyne" panose="02040603050506020204" pitchFamily="18" charset="0"/>
              </a:rPr>
              <a:t>làm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ăn</a:t>
            </a:r>
            <a:r>
              <a:rPr lang="vi-VN" sz="3500" dirty="0">
                <a:latin typeface="UTM Androgyne" panose="02040603050506020204" pitchFamily="18" charset="0"/>
              </a:rPr>
              <a:t>.</a:t>
            </a:r>
            <a:r>
              <a:rPr lang="en-US" sz="3500" dirty="0">
                <a:latin typeface="UTM Androgyne" panose="02040603050506020204" pitchFamily="18" charset="0"/>
              </a:rPr>
              <a:t>” </a:t>
            </a:r>
            <a:r>
              <a:rPr lang="en-US" sz="3500" dirty="0" err="1">
                <a:latin typeface="UTM Androgyne" panose="02040603050506020204" pitchFamily="18" charset="0"/>
              </a:rPr>
              <a:t>và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trả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lời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câu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hỏi</a:t>
            </a:r>
            <a:r>
              <a:rPr lang="en-US" sz="3500" dirty="0">
                <a:latin typeface="UTM Androgyne" panose="02040603050506020204" pitchFamily="18" charset="0"/>
              </a:rPr>
              <a:t>: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903901" y="2927746"/>
            <a:ext cx="7458298" cy="2031325"/>
            <a:chOff x="1262060" y="1247607"/>
            <a:chExt cx="9944397" cy="2031325"/>
          </a:xfrm>
        </p:grpSpPr>
        <p:sp>
          <p:nvSpPr>
            <p:cNvPr id="12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975789" y="-2026801"/>
              <a:ext cx="2031325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3" y="2252099"/>
            <a:ext cx="708357" cy="14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4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xmlns="" id="{2F6AFAFC-4D59-48B1-B8B2-4557B7328154}"/>
              </a:ext>
            </a:extLst>
          </p:cNvPr>
          <p:cNvSpPr/>
          <p:nvPr/>
        </p:nvSpPr>
        <p:spPr>
          <a:xfrm>
            <a:off x="278763" y="318981"/>
            <a:ext cx="8703823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592" y="3094941"/>
            <a:ext cx="7560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UTM Alberta Heavy" panose="02040603050506020204" pitchFamily="18" charset="0"/>
              </a:rPr>
              <a:t>   </a:t>
            </a:r>
            <a:r>
              <a:rPr lang="en-US" sz="3600" dirty="0" err="1">
                <a:latin typeface="UTM Alberta Heavy" panose="02040603050506020204" pitchFamily="18" charset="0"/>
              </a:rPr>
              <a:t>Trước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thế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kỉ</a:t>
            </a:r>
            <a:r>
              <a:rPr lang="en-US" sz="3600" dirty="0">
                <a:latin typeface="UTM Alberta Heavy" panose="02040603050506020204" pitchFamily="18" charset="0"/>
              </a:rPr>
              <a:t> XVI, </a:t>
            </a:r>
            <a:r>
              <a:rPr lang="en-US" sz="3600" dirty="0" err="1">
                <a:latin typeface="UTM Alberta Heavy" panose="02040603050506020204" pitchFamily="18" charset="0"/>
              </a:rPr>
              <a:t>từ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sông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Gianh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vào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phía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nam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đất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hoang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còn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nhiều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xóm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làng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và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dân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cư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thưa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thớt</a:t>
            </a:r>
            <a:r>
              <a:rPr lang="en-US" sz="3600" dirty="0">
                <a:latin typeface="UTM Alberta Heavy" panose="02040603050506020204" pitchFamily="18" charset="0"/>
              </a:rPr>
              <a:t>. </a:t>
            </a:r>
            <a:r>
              <a:rPr lang="en-US" sz="3600" dirty="0" err="1">
                <a:latin typeface="UTM Alberta Heavy" panose="02040603050506020204" pitchFamily="18" charset="0"/>
              </a:rPr>
              <a:t>Từ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lâu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những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người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nông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dân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nghèo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khổ</a:t>
            </a:r>
            <a:r>
              <a:rPr lang="en-US" sz="3600" dirty="0">
                <a:latin typeface="UTM Alberta Heavy" panose="02040603050506020204" pitchFamily="18" charset="0"/>
              </a:rPr>
              <a:t> ở </a:t>
            </a:r>
            <a:r>
              <a:rPr lang="en-US" sz="3600" dirty="0" err="1">
                <a:latin typeface="UTM Alberta Heavy" panose="02040603050506020204" pitchFamily="18" charset="0"/>
              </a:rPr>
              <a:t>phía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bắc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đã</a:t>
            </a:r>
            <a:r>
              <a:rPr lang="en-US" sz="3600" dirty="0">
                <a:latin typeface="UTM Alberta Heavy" panose="02040603050506020204" pitchFamily="18" charset="0"/>
              </a:rPr>
              <a:t> di </a:t>
            </a:r>
            <a:r>
              <a:rPr lang="en-US" sz="3600" dirty="0" err="1">
                <a:latin typeface="UTM Alberta Heavy" panose="02040603050506020204" pitchFamily="18" charset="0"/>
              </a:rPr>
              <a:t>cư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vào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đây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khai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phá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làm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ăn</a:t>
            </a:r>
            <a:r>
              <a:rPr lang="en-US" sz="3600" dirty="0">
                <a:latin typeface="UTM Alberta Heavy" panose="02040603050506020204" pitchFamily="18" charset="0"/>
              </a:rPr>
              <a:t>.</a:t>
            </a: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xmlns="" id="{7A26F1C5-E2C4-4C09-BCB7-ED30C653A9AD}"/>
              </a:ext>
            </a:extLst>
          </p:cNvPr>
          <p:cNvGrpSpPr/>
          <p:nvPr/>
        </p:nvGrpSpPr>
        <p:grpSpPr>
          <a:xfrm flipH="1">
            <a:off x="751322" y="522252"/>
            <a:ext cx="7120024" cy="2031325"/>
            <a:chOff x="1262060" y="1247607"/>
            <a:chExt cx="9944397" cy="2031325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xmlns="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26">
              <a:extLst>
                <a:ext uri="{FF2B5EF4-FFF2-40B4-BE49-F238E27FC236}">
                  <a16:creationId xmlns:a16="http://schemas.microsoft.com/office/drawing/2014/main" xmlns="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29">
              <a:extLst>
                <a:ext uri="{FF2B5EF4-FFF2-40B4-BE49-F238E27FC236}">
                  <a16:creationId xmlns:a16="http://schemas.microsoft.com/office/drawing/2014/main" xmlns="" id="{48C563E7-4686-42D3-B102-2135CD7456A8}"/>
                </a:ext>
              </a:extLst>
            </p:cNvPr>
            <p:cNvSpPr txBox="1"/>
            <p:nvPr/>
          </p:nvSpPr>
          <p:spPr>
            <a:xfrm rot="5400000">
              <a:off x="4975789" y="-2026801"/>
              <a:ext cx="2031325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969765" y="4249103"/>
            <a:ext cx="330880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9940" y="4256026"/>
            <a:ext cx="390906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1063" y="4776915"/>
            <a:ext cx="6858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3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900</Words>
  <Application>Microsoft Office PowerPoint</Application>
  <PresentationFormat>Trình chiếu trên màn hình (4:3)</PresentationFormat>
  <Paragraphs>117</Paragraphs>
  <Slides>27</Slides>
  <Notes>1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27</vt:i4>
      </vt:variant>
    </vt:vector>
  </HeadingPairs>
  <TitlesOfParts>
    <vt:vector size="28" baseType="lpstr">
      <vt:lpstr>Chủ đề của Office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</cp:revision>
  <dcterms:created xsi:type="dcterms:W3CDTF">2022-03-12T09:08:53Z</dcterms:created>
  <dcterms:modified xsi:type="dcterms:W3CDTF">2022-03-12T09:10:40Z</dcterms:modified>
</cp:coreProperties>
</file>