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slides/slide150.xml" ContentType="application/vnd.openxmlformats-officedocument.presentationml.slide+xml"/>
  <Override PartName="/ppt/slides/slide140.xml" ContentType="application/vnd.openxmlformats-officedocument.presentationml.slide+xml"/>
  <Override PartName="/ppt/slideLayouts/slideLayout30.xml" ContentType="application/vnd.openxmlformats-officedocument.presentationml.slideLayout+xml"/>
  <Override PartName="/ppt/slideMasters/slideMaster10.xml" ContentType="application/vnd.openxmlformats-officedocument.presentationml.slideMaster+xml"/>
  <Override PartName="/ppt/slideLayouts/slideLayout20.xml" ContentType="application/vnd.openxmlformats-officedocument.presentationml.slideLayout+xml"/>
  <Override PartName="/ppt/slideLayouts/slideLayout13.xml" ContentType="application/vnd.openxmlformats-officedocument.presentationml.slideLayout+xml"/>
  <Override PartName="/ppt/theme/theme10.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38" r:id="rId3"/>
    <p:sldId id="283" r:id="rId4"/>
    <p:sldId id="336" r:id="rId5"/>
    <p:sldId id="337" r:id="rId6"/>
    <p:sldId id="291" r:id="rId7"/>
    <p:sldId id="364" r:id="rId8"/>
    <p:sldId id="340" r:id="rId9"/>
    <p:sldId id="347" r:id="rId10"/>
    <p:sldId id="346" r:id="rId11"/>
    <p:sldId id="284" r:id="rId12"/>
    <p:sldId id="343" r:id="rId13"/>
    <p:sldId id="349" r:id="rId14"/>
    <p:sldId id="348" r:id="rId15"/>
    <p:sldId id="350" r:id="rId16"/>
    <p:sldId id="351" r:id="rId17"/>
    <p:sldId id="352" r:id="rId18"/>
    <p:sldId id="353" r:id="rId19"/>
    <p:sldId id="354" r:id="rId20"/>
    <p:sldId id="355" r:id="rId21"/>
    <p:sldId id="361" r:id="rId22"/>
    <p:sldId id="362" r:id="rId23"/>
    <p:sldId id="363" r:id="rId24"/>
    <p:sldId id="365" r:id="rId25"/>
    <p:sldId id="36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54B20-5D45-4A0A-8C98-158E79D578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AA8C69-C42B-451E-91E3-0884D4C23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4E3BB3-3668-4E11-A8AC-C8061221D057}"/>
              </a:ext>
            </a:extLst>
          </p:cNvPr>
          <p:cNvSpPr>
            <a:spLocks noGrp="1"/>
          </p:cNvSpPr>
          <p:nvPr>
            <p:ph type="dt" sz="half" idx="10"/>
          </p:nvPr>
        </p:nvSpPr>
        <p:spPr/>
        <p:txBody>
          <a:bodyPr/>
          <a:lstStyle/>
          <a:p>
            <a:fld id="{2B73BEF8-7B7A-4A0B-8915-3FE3C913C031}" type="datetimeFigureOut">
              <a:rPr lang="en-US" smtClean="0"/>
              <a:t>2/12/2022</a:t>
            </a:fld>
            <a:endParaRPr lang="en-US"/>
          </a:p>
        </p:txBody>
      </p:sp>
      <p:sp>
        <p:nvSpPr>
          <p:cNvPr id="5" name="Footer Placeholder 4">
            <a:extLst>
              <a:ext uri="{FF2B5EF4-FFF2-40B4-BE49-F238E27FC236}">
                <a16:creationId xmlns:a16="http://schemas.microsoft.com/office/drawing/2014/main" id="{D5BF4105-73A3-499A-AE28-4EC3B59430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3C38C2-01F6-4F0A-9ACF-4234E40A2029}"/>
              </a:ext>
            </a:extLst>
          </p:cNvPr>
          <p:cNvSpPr>
            <a:spLocks noGrp="1"/>
          </p:cNvSpPr>
          <p:nvPr>
            <p:ph type="sldNum" sz="quarter" idx="12"/>
          </p:nvPr>
        </p:nvSpPr>
        <p:spPr/>
        <p:txBody>
          <a:bodyPr/>
          <a:lstStyle/>
          <a:p>
            <a:fld id="{B60D1BEF-ABD1-46E8-9DCE-BE133C1CE09F}" type="slidenum">
              <a:rPr lang="en-US" smtClean="0"/>
              <a:t>‹#›</a:t>
            </a:fld>
            <a:endParaRPr lang="en-US"/>
          </a:p>
        </p:txBody>
      </p:sp>
    </p:spTree>
    <p:extLst>
      <p:ext uri="{BB962C8B-B14F-4D97-AF65-F5344CB8AC3E}">
        <p14:creationId xmlns:p14="http://schemas.microsoft.com/office/powerpoint/2010/main" val="923571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41758-220E-4655-94EF-45EC80ADF6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1A284A-D776-4C97-8707-9549063E27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A4395-E6F4-4222-B9A9-AB9458F8156B}"/>
              </a:ext>
            </a:extLst>
          </p:cNvPr>
          <p:cNvSpPr>
            <a:spLocks noGrp="1"/>
          </p:cNvSpPr>
          <p:nvPr>
            <p:ph type="dt" sz="half" idx="10"/>
          </p:nvPr>
        </p:nvSpPr>
        <p:spPr/>
        <p:txBody>
          <a:bodyPr/>
          <a:lstStyle/>
          <a:p>
            <a:fld id="{2B73BEF8-7B7A-4A0B-8915-3FE3C913C031}" type="datetimeFigureOut">
              <a:rPr lang="en-US" smtClean="0"/>
              <a:t>2/12/2022</a:t>
            </a:fld>
            <a:endParaRPr lang="en-US"/>
          </a:p>
        </p:txBody>
      </p:sp>
      <p:sp>
        <p:nvSpPr>
          <p:cNvPr id="5" name="Footer Placeholder 4">
            <a:extLst>
              <a:ext uri="{FF2B5EF4-FFF2-40B4-BE49-F238E27FC236}">
                <a16:creationId xmlns:a16="http://schemas.microsoft.com/office/drawing/2014/main" id="{99C23520-EEF1-4B1B-9139-23216328F6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3B296-A1EC-40DA-A4BF-E75D02DF1886}"/>
              </a:ext>
            </a:extLst>
          </p:cNvPr>
          <p:cNvSpPr>
            <a:spLocks noGrp="1"/>
          </p:cNvSpPr>
          <p:nvPr>
            <p:ph type="sldNum" sz="quarter" idx="12"/>
          </p:nvPr>
        </p:nvSpPr>
        <p:spPr/>
        <p:txBody>
          <a:bodyPr/>
          <a:lstStyle/>
          <a:p>
            <a:fld id="{B60D1BEF-ABD1-46E8-9DCE-BE133C1CE09F}" type="slidenum">
              <a:rPr lang="en-US" smtClean="0"/>
              <a:t>‹#›</a:t>
            </a:fld>
            <a:endParaRPr lang="en-US"/>
          </a:p>
        </p:txBody>
      </p:sp>
    </p:spTree>
    <p:extLst>
      <p:ext uri="{BB962C8B-B14F-4D97-AF65-F5344CB8AC3E}">
        <p14:creationId xmlns:p14="http://schemas.microsoft.com/office/powerpoint/2010/main" val="1759703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990D03-A7EF-4C16-B814-57FC61DF02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DCA6CA-B1D5-4EF9-A55D-266C7A7478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27D2F-FD76-479F-B6CF-D4321C831724}"/>
              </a:ext>
            </a:extLst>
          </p:cNvPr>
          <p:cNvSpPr>
            <a:spLocks noGrp="1"/>
          </p:cNvSpPr>
          <p:nvPr>
            <p:ph type="dt" sz="half" idx="10"/>
          </p:nvPr>
        </p:nvSpPr>
        <p:spPr/>
        <p:txBody>
          <a:bodyPr/>
          <a:lstStyle/>
          <a:p>
            <a:fld id="{2B73BEF8-7B7A-4A0B-8915-3FE3C913C031}" type="datetimeFigureOut">
              <a:rPr lang="en-US" smtClean="0"/>
              <a:t>2/12/2022</a:t>
            </a:fld>
            <a:endParaRPr lang="en-US"/>
          </a:p>
        </p:txBody>
      </p:sp>
      <p:sp>
        <p:nvSpPr>
          <p:cNvPr id="5" name="Footer Placeholder 4">
            <a:extLst>
              <a:ext uri="{FF2B5EF4-FFF2-40B4-BE49-F238E27FC236}">
                <a16:creationId xmlns:a16="http://schemas.microsoft.com/office/drawing/2014/main" id="{5CF64414-C32D-4854-9856-4FE9B7313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CC2ECD-80BA-4DC9-BA4A-01B3AFAD3E0C}"/>
              </a:ext>
            </a:extLst>
          </p:cNvPr>
          <p:cNvSpPr>
            <a:spLocks noGrp="1"/>
          </p:cNvSpPr>
          <p:nvPr>
            <p:ph type="sldNum" sz="quarter" idx="12"/>
          </p:nvPr>
        </p:nvSpPr>
        <p:spPr/>
        <p:txBody>
          <a:bodyPr/>
          <a:lstStyle/>
          <a:p>
            <a:fld id="{B60D1BEF-ABD1-46E8-9DCE-BE133C1CE09F}" type="slidenum">
              <a:rPr lang="en-US" smtClean="0"/>
              <a:t>‹#›</a:t>
            </a:fld>
            <a:endParaRPr lang="en-US"/>
          </a:p>
        </p:txBody>
      </p:sp>
    </p:spTree>
    <p:extLst>
      <p:ext uri="{BB962C8B-B14F-4D97-AF65-F5344CB8AC3E}">
        <p14:creationId xmlns:p14="http://schemas.microsoft.com/office/powerpoint/2010/main" val="3937899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022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6872-AF68-4731-9835-1BD07BFE3D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9EA8-5A53-46DE-96B5-C60E762D7E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E5E7E4-FA6D-4555-AB8B-52319F2A6071}"/>
              </a:ext>
            </a:extLst>
          </p:cNvPr>
          <p:cNvSpPr>
            <a:spLocks noGrp="1"/>
          </p:cNvSpPr>
          <p:nvPr>
            <p:ph type="dt" sz="half" idx="10"/>
          </p:nvPr>
        </p:nvSpPr>
        <p:spPr/>
        <p:txBody>
          <a:bodyPr/>
          <a:lstStyle/>
          <a:p>
            <a:fld id="{2B73BEF8-7B7A-4A0B-8915-3FE3C913C031}" type="datetimeFigureOut">
              <a:rPr lang="en-US" smtClean="0"/>
              <a:t>2/12/2022</a:t>
            </a:fld>
            <a:endParaRPr lang="en-US"/>
          </a:p>
        </p:txBody>
      </p:sp>
      <p:sp>
        <p:nvSpPr>
          <p:cNvPr id="5" name="Footer Placeholder 4">
            <a:extLst>
              <a:ext uri="{FF2B5EF4-FFF2-40B4-BE49-F238E27FC236}">
                <a16:creationId xmlns:a16="http://schemas.microsoft.com/office/drawing/2014/main" id="{8D93C373-4014-4B3C-A2F7-21BED558A3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BFEC8-77B4-4FFD-857B-1FB530D41FE2}"/>
              </a:ext>
            </a:extLst>
          </p:cNvPr>
          <p:cNvSpPr>
            <a:spLocks noGrp="1"/>
          </p:cNvSpPr>
          <p:nvPr>
            <p:ph type="sldNum" sz="quarter" idx="12"/>
          </p:nvPr>
        </p:nvSpPr>
        <p:spPr/>
        <p:txBody>
          <a:bodyPr/>
          <a:lstStyle/>
          <a:p>
            <a:fld id="{B60D1BEF-ABD1-46E8-9DCE-BE133C1CE09F}" type="slidenum">
              <a:rPr lang="en-US" smtClean="0"/>
              <a:t>‹#›</a:t>
            </a:fld>
            <a:endParaRPr lang="en-US"/>
          </a:p>
        </p:txBody>
      </p:sp>
    </p:spTree>
    <p:extLst>
      <p:ext uri="{BB962C8B-B14F-4D97-AF65-F5344CB8AC3E}">
        <p14:creationId xmlns:p14="http://schemas.microsoft.com/office/powerpoint/2010/main" val="1083452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5E425D-706D-4542-942E-033847029CF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13420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2319F-F5F9-408D-8220-B277B3349F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995296-947D-4B13-9515-DA0648D98E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57F381-E7A6-442F-9CC4-4CB59C1C011C}"/>
              </a:ext>
            </a:extLst>
          </p:cNvPr>
          <p:cNvSpPr>
            <a:spLocks noGrp="1"/>
          </p:cNvSpPr>
          <p:nvPr>
            <p:ph type="dt" sz="half" idx="10"/>
          </p:nvPr>
        </p:nvSpPr>
        <p:spPr/>
        <p:txBody>
          <a:bodyPr/>
          <a:lstStyle/>
          <a:p>
            <a:fld id="{2B73BEF8-7B7A-4A0B-8915-3FE3C913C031}" type="datetimeFigureOut">
              <a:rPr lang="en-US" smtClean="0"/>
              <a:t>2/12/2022</a:t>
            </a:fld>
            <a:endParaRPr lang="en-US"/>
          </a:p>
        </p:txBody>
      </p:sp>
      <p:sp>
        <p:nvSpPr>
          <p:cNvPr id="5" name="Footer Placeholder 4">
            <a:extLst>
              <a:ext uri="{FF2B5EF4-FFF2-40B4-BE49-F238E27FC236}">
                <a16:creationId xmlns:a16="http://schemas.microsoft.com/office/drawing/2014/main" id="{DD56FD7F-85AC-465C-874A-A4B167C3B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2EFBD-89C8-430E-A1FE-DCA576A5F214}"/>
              </a:ext>
            </a:extLst>
          </p:cNvPr>
          <p:cNvSpPr>
            <a:spLocks noGrp="1"/>
          </p:cNvSpPr>
          <p:nvPr>
            <p:ph type="sldNum" sz="quarter" idx="12"/>
          </p:nvPr>
        </p:nvSpPr>
        <p:spPr/>
        <p:txBody>
          <a:bodyPr/>
          <a:lstStyle/>
          <a:p>
            <a:fld id="{B60D1BEF-ABD1-46E8-9DCE-BE133C1CE09F}" type="slidenum">
              <a:rPr lang="en-US" smtClean="0"/>
              <a:t>‹#›</a:t>
            </a:fld>
            <a:endParaRPr lang="en-US"/>
          </a:p>
        </p:txBody>
      </p:sp>
    </p:spTree>
    <p:extLst>
      <p:ext uri="{BB962C8B-B14F-4D97-AF65-F5344CB8AC3E}">
        <p14:creationId xmlns:p14="http://schemas.microsoft.com/office/powerpoint/2010/main" val="4258503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232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B7623-9891-4138-B97A-7FB19B6826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C13E16-FBBE-4FA8-BA62-90B79931D3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E578B4-34B0-4AE6-B316-9FCADB87FA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DBB5E1-CA42-4A3F-BDCA-0FC06CE8F206}"/>
              </a:ext>
            </a:extLst>
          </p:cNvPr>
          <p:cNvSpPr>
            <a:spLocks noGrp="1"/>
          </p:cNvSpPr>
          <p:nvPr>
            <p:ph type="dt" sz="half" idx="10"/>
          </p:nvPr>
        </p:nvSpPr>
        <p:spPr/>
        <p:txBody>
          <a:bodyPr/>
          <a:lstStyle/>
          <a:p>
            <a:fld id="{2B73BEF8-7B7A-4A0B-8915-3FE3C913C031}" type="datetimeFigureOut">
              <a:rPr lang="en-US" smtClean="0"/>
              <a:t>2/12/2022</a:t>
            </a:fld>
            <a:endParaRPr lang="en-US"/>
          </a:p>
        </p:txBody>
      </p:sp>
      <p:sp>
        <p:nvSpPr>
          <p:cNvPr id="6" name="Footer Placeholder 5">
            <a:extLst>
              <a:ext uri="{FF2B5EF4-FFF2-40B4-BE49-F238E27FC236}">
                <a16:creationId xmlns:a16="http://schemas.microsoft.com/office/drawing/2014/main" id="{2F22BC8A-10DD-4591-B8DC-5A174E7824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68EE8-35B4-4E6A-84F3-30D64BEA27EF}"/>
              </a:ext>
            </a:extLst>
          </p:cNvPr>
          <p:cNvSpPr>
            <a:spLocks noGrp="1"/>
          </p:cNvSpPr>
          <p:nvPr>
            <p:ph type="sldNum" sz="quarter" idx="12"/>
          </p:nvPr>
        </p:nvSpPr>
        <p:spPr/>
        <p:txBody>
          <a:bodyPr/>
          <a:lstStyle/>
          <a:p>
            <a:fld id="{B60D1BEF-ABD1-46E8-9DCE-BE133C1CE09F}" type="slidenum">
              <a:rPr lang="en-US" smtClean="0"/>
              <a:t>‹#›</a:t>
            </a:fld>
            <a:endParaRPr lang="en-US"/>
          </a:p>
        </p:txBody>
      </p:sp>
    </p:spTree>
    <p:extLst>
      <p:ext uri="{BB962C8B-B14F-4D97-AF65-F5344CB8AC3E}">
        <p14:creationId xmlns:p14="http://schemas.microsoft.com/office/powerpoint/2010/main" val="2832569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EAC7-3682-4688-AF00-FD4A2CB019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BBA150-1677-439D-9CB4-5BA2EB0F3A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48DD91-3BF3-4900-9E55-86B9DD1DE5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2ADB4A-743C-470C-82BD-5EA6DC893C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32354-632C-42FC-99A8-0A096AA437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27DB14-585E-4A61-9200-FC76621F87BF}"/>
              </a:ext>
            </a:extLst>
          </p:cNvPr>
          <p:cNvSpPr>
            <a:spLocks noGrp="1"/>
          </p:cNvSpPr>
          <p:nvPr>
            <p:ph type="dt" sz="half" idx="10"/>
          </p:nvPr>
        </p:nvSpPr>
        <p:spPr/>
        <p:txBody>
          <a:bodyPr/>
          <a:lstStyle/>
          <a:p>
            <a:fld id="{2B73BEF8-7B7A-4A0B-8915-3FE3C913C031}" type="datetimeFigureOut">
              <a:rPr lang="en-US" smtClean="0"/>
              <a:t>2/12/2022</a:t>
            </a:fld>
            <a:endParaRPr lang="en-US"/>
          </a:p>
        </p:txBody>
      </p:sp>
      <p:sp>
        <p:nvSpPr>
          <p:cNvPr id="8" name="Footer Placeholder 7">
            <a:extLst>
              <a:ext uri="{FF2B5EF4-FFF2-40B4-BE49-F238E27FC236}">
                <a16:creationId xmlns:a16="http://schemas.microsoft.com/office/drawing/2014/main" id="{8D6439A8-F25E-4F75-B2AA-1421E4BB24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C1CB97-5618-4F65-AFDE-46D8BD6BD92A}"/>
              </a:ext>
            </a:extLst>
          </p:cNvPr>
          <p:cNvSpPr>
            <a:spLocks noGrp="1"/>
          </p:cNvSpPr>
          <p:nvPr>
            <p:ph type="sldNum" sz="quarter" idx="12"/>
          </p:nvPr>
        </p:nvSpPr>
        <p:spPr/>
        <p:txBody>
          <a:bodyPr/>
          <a:lstStyle/>
          <a:p>
            <a:fld id="{B60D1BEF-ABD1-46E8-9DCE-BE133C1CE09F}" type="slidenum">
              <a:rPr lang="en-US" smtClean="0"/>
              <a:t>‹#›</a:t>
            </a:fld>
            <a:endParaRPr lang="en-US"/>
          </a:p>
        </p:txBody>
      </p:sp>
    </p:spTree>
    <p:extLst>
      <p:ext uri="{BB962C8B-B14F-4D97-AF65-F5344CB8AC3E}">
        <p14:creationId xmlns:p14="http://schemas.microsoft.com/office/powerpoint/2010/main" val="1432094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5D2EF-ED96-4FCA-AF7F-2606D15E2C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A84839-E879-4776-994F-90FBAA6F033E}"/>
              </a:ext>
            </a:extLst>
          </p:cNvPr>
          <p:cNvSpPr>
            <a:spLocks noGrp="1"/>
          </p:cNvSpPr>
          <p:nvPr>
            <p:ph type="dt" sz="half" idx="10"/>
          </p:nvPr>
        </p:nvSpPr>
        <p:spPr/>
        <p:txBody>
          <a:bodyPr/>
          <a:lstStyle/>
          <a:p>
            <a:fld id="{2B73BEF8-7B7A-4A0B-8915-3FE3C913C031}" type="datetimeFigureOut">
              <a:rPr lang="en-US" smtClean="0"/>
              <a:t>2/12/2022</a:t>
            </a:fld>
            <a:endParaRPr lang="en-US"/>
          </a:p>
        </p:txBody>
      </p:sp>
      <p:sp>
        <p:nvSpPr>
          <p:cNvPr id="4" name="Footer Placeholder 3">
            <a:extLst>
              <a:ext uri="{FF2B5EF4-FFF2-40B4-BE49-F238E27FC236}">
                <a16:creationId xmlns:a16="http://schemas.microsoft.com/office/drawing/2014/main" id="{6BBFA417-ED9B-48B9-819E-5DAA10EFD6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C43E61-E244-4DB5-8353-1D1F0191087A}"/>
              </a:ext>
            </a:extLst>
          </p:cNvPr>
          <p:cNvSpPr>
            <a:spLocks noGrp="1"/>
          </p:cNvSpPr>
          <p:nvPr>
            <p:ph type="sldNum" sz="quarter" idx="12"/>
          </p:nvPr>
        </p:nvSpPr>
        <p:spPr/>
        <p:txBody>
          <a:bodyPr/>
          <a:lstStyle/>
          <a:p>
            <a:fld id="{B60D1BEF-ABD1-46E8-9DCE-BE133C1CE09F}" type="slidenum">
              <a:rPr lang="en-US" smtClean="0"/>
              <a:t>‹#›</a:t>
            </a:fld>
            <a:endParaRPr lang="en-US"/>
          </a:p>
        </p:txBody>
      </p:sp>
    </p:spTree>
    <p:extLst>
      <p:ext uri="{BB962C8B-B14F-4D97-AF65-F5344CB8AC3E}">
        <p14:creationId xmlns:p14="http://schemas.microsoft.com/office/powerpoint/2010/main" val="566353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7346C8-6495-4CAD-A23B-D2413723D8D9}"/>
              </a:ext>
            </a:extLst>
          </p:cNvPr>
          <p:cNvSpPr>
            <a:spLocks noGrp="1"/>
          </p:cNvSpPr>
          <p:nvPr>
            <p:ph type="dt" sz="half" idx="10"/>
          </p:nvPr>
        </p:nvSpPr>
        <p:spPr/>
        <p:txBody>
          <a:bodyPr/>
          <a:lstStyle/>
          <a:p>
            <a:fld id="{2B73BEF8-7B7A-4A0B-8915-3FE3C913C031}" type="datetimeFigureOut">
              <a:rPr lang="en-US" smtClean="0"/>
              <a:t>2/12/2022</a:t>
            </a:fld>
            <a:endParaRPr lang="en-US"/>
          </a:p>
        </p:txBody>
      </p:sp>
      <p:sp>
        <p:nvSpPr>
          <p:cNvPr id="3" name="Footer Placeholder 2">
            <a:extLst>
              <a:ext uri="{FF2B5EF4-FFF2-40B4-BE49-F238E27FC236}">
                <a16:creationId xmlns:a16="http://schemas.microsoft.com/office/drawing/2014/main" id="{92221EF5-DA66-4DF4-B688-CA05936884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7C5A44-C84C-4931-A274-B9D6D2A03588}"/>
              </a:ext>
            </a:extLst>
          </p:cNvPr>
          <p:cNvSpPr>
            <a:spLocks noGrp="1"/>
          </p:cNvSpPr>
          <p:nvPr>
            <p:ph type="sldNum" sz="quarter" idx="12"/>
          </p:nvPr>
        </p:nvSpPr>
        <p:spPr/>
        <p:txBody>
          <a:bodyPr/>
          <a:lstStyle/>
          <a:p>
            <a:fld id="{B60D1BEF-ABD1-46E8-9DCE-BE133C1CE09F}" type="slidenum">
              <a:rPr lang="en-US" smtClean="0"/>
              <a:t>‹#›</a:t>
            </a:fld>
            <a:endParaRPr lang="en-US"/>
          </a:p>
        </p:txBody>
      </p:sp>
    </p:spTree>
    <p:extLst>
      <p:ext uri="{BB962C8B-B14F-4D97-AF65-F5344CB8AC3E}">
        <p14:creationId xmlns:p14="http://schemas.microsoft.com/office/powerpoint/2010/main" val="3853129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409C8-BB6B-4884-921A-502D06EAF0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2B8B06-C7B7-4139-87F4-F291D781F7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256968-D94F-49FE-B08B-6986649EDC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9D28BC-01ED-4B26-812C-BCE2E3A3AA7D}"/>
              </a:ext>
            </a:extLst>
          </p:cNvPr>
          <p:cNvSpPr>
            <a:spLocks noGrp="1"/>
          </p:cNvSpPr>
          <p:nvPr>
            <p:ph type="dt" sz="half" idx="10"/>
          </p:nvPr>
        </p:nvSpPr>
        <p:spPr/>
        <p:txBody>
          <a:bodyPr/>
          <a:lstStyle/>
          <a:p>
            <a:fld id="{2B73BEF8-7B7A-4A0B-8915-3FE3C913C031}" type="datetimeFigureOut">
              <a:rPr lang="en-US" smtClean="0"/>
              <a:t>2/12/2022</a:t>
            </a:fld>
            <a:endParaRPr lang="en-US"/>
          </a:p>
        </p:txBody>
      </p:sp>
      <p:sp>
        <p:nvSpPr>
          <p:cNvPr id="6" name="Footer Placeholder 5">
            <a:extLst>
              <a:ext uri="{FF2B5EF4-FFF2-40B4-BE49-F238E27FC236}">
                <a16:creationId xmlns:a16="http://schemas.microsoft.com/office/drawing/2014/main" id="{A836ED73-C65E-4D97-9446-B620F8CBFE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C1E1BD-9DCF-4D38-A64A-763B2BA52152}"/>
              </a:ext>
            </a:extLst>
          </p:cNvPr>
          <p:cNvSpPr>
            <a:spLocks noGrp="1"/>
          </p:cNvSpPr>
          <p:nvPr>
            <p:ph type="sldNum" sz="quarter" idx="12"/>
          </p:nvPr>
        </p:nvSpPr>
        <p:spPr/>
        <p:txBody>
          <a:bodyPr/>
          <a:lstStyle/>
          <a:p>
            <a:fld id="{B60D1BEF-ABD1-46E8-9DCE-BE133C1CE09F}" type="slidenum">
              <a:rPr lang="en-US" smtClean="0"/>
              <a:t>‹#›</a:t>
            </a:fld>
            <a:endParaRPr lang="en-US"/>
          </a:p>
        </p:txBody>
      </p:sp>
    </p:spTree>
    <p:extLst>
      <p:ext uri="{BB962C8B-B14F-4D97-AF65-F5344CB8AC3E}">
        <p14:creationId xmlns:p14="http://schemas.microsoft.com/office/powerpoint/2010/main" val="888213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DC847-E8AE-42F9-99D1-430F4DB4CE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74F0E4-9CA3-4EE5-8047-4C00107983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9598BD-1E84-4732-9D0B-5DB09ED25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699FDA-DF04-4708-B150-A5FAA05F9BEE}"/>
              </a:ext>
            </a:extLst>
          </p:cNvPr>
          <p:cNvSpPr>
            <a:spLocks noGrp="1"/>
          </p:cNvSpPr>
          <p:nvPr>
            <p:ph type="dt" sz="half" idx="10"/>
          </p:nvPr>
        </p:nvSpPr>
        <p:spPr/>
        <p:txBody>
          <a:bodyPr/>
          <a:lstStyle/>
          <a:p>
            <a:fld id="{2B73BEF8-7B7A-4A0B-8915-3FE3C913C031}" type="datetimeFigureOut">
              <a:rPr lang="en-US" smtClean="0"/>
              <a:t>2/12/2022</a:t>
            </a:fld>
            <a:endParaRPr lang="en-US"/>
          </a:p>
        </p:txBody>
      </p:sp>
      <p:sp>
        <p:nvSpPr>
          <p:cNvPr id="6" name="Footer Placeholder 5">
            <a:extLst>
              <a:ext uri="{FF2B5EF4-FFF2-40B4-BE49-F238E27FC236}">
                <a16:creationId xmlns:a16="http://schemas.microsoft.com/office/drawing/2014/main" id="{360F0850-81B7-4DE8-AB77-D36B15DB1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8FC10C-2D8C-4834-B18B-EE4019EA3E29}"/>
              </a:ext>
            </a:extLst>
          </p:cNvPr>
          <p:cNvSpPr>
            <a:spLocks noGrp="1"/>
          </p:cNvSpPr>
          <p:nvPr>
            <p:ph type="sldNum" sz="quarter" idx="12"/>
          </p:nvPr>
        </p:nvSpPr>
        <p:spPr/>
        <p:txBody>
          <a:bodyPr/>
          <a:lstStyle/>
          <a:p>
            <a:fld id="{B60D1BEF-ABD1-46E8-9DCE-BE133C1CE09F}" type="slidenum">
              <a:rPr lang="en-US" smtClean="0"/>
              <a:t>‹#›</a:t>
            </a:fld>
            <a:endParaRPr lang="en-US"/>
          </a:p>
        </p:txBody>
      </p:sp>
    </p:spTree>
    <p:extLst>
      <p:ext uri="{BB962C8B-B14F-4D97-AF65-F5344CB8AC3E}">
        <p14:creationId xmlns:p14="http://schemas.microsoft.com/office/powerpoint/2010/main" val="2981431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hyperlink" Target="https://www.facebook.com/teamKTUTS" TargetMode="External"/><Relationship Id="rId2" Type="http://schemas.openxmlformats.org/officeDocument/2006/relationships/slideLayout" Target="../slideLayouts/slideLayout20.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BC772-B1CA-4E63-ABB6-DD443EDAC3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32D258-40AE-47FF-846F-1B7050107F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CAB0A4-09AE-431A-973A-C5FB37321C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3BEF8-7B7A-4A0B-8915-3FE3C913C031}" type="datetimeFigureOut">
              <a:rPr lang="en-US" smtClean="0"/>
              <a:t>2/12/2022</a:t>
            </a:fld>
            <a:endParaRPr lang="en-US"/>
          </a:p>
        </p:txBody>
      </p:sp>
      <p:sp>
        <p:nvSpPr>
          <p:cNvPr id="5" name="Footer Placeholder 4">
            <a:extLst>
              <a:ext uri="{FF2B5EF4-FFF2-40B4-BE49-F238E27FC236}">
                <a16:creationId xmlns:a16="http://schemas.microsoft.com/office/drawing/2014/main" id="{B6F3DE79-CB9C-4F1A-8CF0-1E7EBE0B6F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A09C2F-5F40-4911-AE61-369CD220CA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0D1BEF-ABD1-46E8-9DCE-BE133C1CE09F}" type="slidenum">
              <a:rPr lang="en-US" smtClean="0"/>
              <a:t>‹#›</a:t>
            </a:fld>
            <a:endParaRPr lang="en-US"/>
          </a:p>
        </p:txBody>
      </p:sp>
    </p:spTree>
    <p:extLst>
      <p:ext uri="{BB962C8B-B14F-4D97-AF65-F5344CB8AC3E}">
        <p14:creationId xmlns:p14="http://schemas.microsoft.com/office/powerpoint/2010/main" val="1204640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2046CD2-DF86-43FA-B887-92A31C95A50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223088" y="-3511960"/>
            <a:ext cx="1571700" cy="1257300"/>
          </a:xfrm>
          <a:prstGeom prst="rect">
            <a:avLst/>
          </a:prstGeom>
        </p:spPr>
      </p:pic>
      <p:pic>
        <p:nvPicPr>
          <p:cNvPr id="21" name="Picture 20">
            <a:extLst>
              <a:ext uri="{FF2B5EF4-FFF2-40B4-BE49-F238E27FC236}">
                <a16:creationId xmlns:a16="http://schemas.microsoft.com/office/drawing/2014/main" id="{B293234D-FF76-4333-9352-23EDFD855D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926099" y="-2883310"/>
            <a:ext cx="1571700" cy="1257300"/>
          </a:xfrm>
          <a:prstGeom prst="rect">
            <a:avLst/>
          </a:prstGeom>
        </p:spPr>
      </p:pic>
      <p:pic>
        <p:nvPicPr>
          <p:cNvPr id="22" name="Picture 21">
            <a:extLst>
              <a:ext uri="{FF2B5EF4-FFF2-40B4-BE49-F238E27FC236}">
                <a16:creationId xmlns:a16="http://schemas.microsoft.com/office/drawing/2014/main" id="{002F03FB-DF0F-4AA7-B065-91EFC489B75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497799" y="8502445"/>
            <a:ext cx="1571700" cy="1257300"/>
          </a:xfrm>
          <a:prstGeom prst="rect">
            <a:avLst/>
          </a:prstGeom>
        </p:spPr>
      </p:pic>
      <p:pic>
        <p:nvPicPr>
          <p:cNvPr id="23" name="Picture 22">
            <a:extLst>
              <a:ext uri="{FF2B5EF4-FFF2-40B4-BE49-F238E27FC236}">
                <a16:creationId xmlns:a16="http://schemas.microsoft.com/office/drawing/2014/main" id="{3001CD59-F4E1-48B6-9312-76F71FACAC7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5155" y="8342056"/>
            <a:ext cx="1571700" cy="1257300"/>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41785016-757E-4C02-8C44-08CCA0733B0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sp>
        <p:nvSpPr>
          <p:cNvPr id="7" name="TextBox 6">
            <a:extLst>
              <a:ext uri="{FF2B5EF4-FFF2-40B4-BE49-F238E27FC236}">
                <a16:creationId xmlns:a16="http://schemas.microsoft.com/office/drawing/2014/main" id="{05D4936F-3140-4673-A3F0-0A3E67237C02}"/>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7"/>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Tree>
  </p:cSld>
  <p:clrMap bg1="lt1" tx1="dk1" bg2="lt2" tx2="dk2" accent1="accent1" accent2="accent2" accent3="accent3" accent4="accent4" accent5="accent5" accent6="accent6" hlink="hlink" folHlink="folHlink"/>
  <p:sldLayoutIdLst>
    <p:sldLayoutId id="2147483649" r:id="rId1"/>
    <p:sldLayoutId id="2147483698" r:id="rId2"/>
    <p:sldLayoutId id="2147483699"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0.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 Target="slide150.xml"/><Relationship Id="rId5" Type="http://schemas.openxmlformats.org/officeDocument/2006/relationships/image" Target="../media/image14.png"/><Relationship Id="rId10" Type="http://schemas.openxmlformats.org/officeDocument/2006/relationships/image" Target="../media/image200.png"/><Relationship Id="rId4" Type="http://schemas.openxmlformats.org/officeDocument/2006/relationships/image" Target="../media/image13.png"/><Relationship Id="rId9" Type="http://schemas.openxmlformats.org/officeDocument/2006/relationships/slide" Target="slide140.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png"/><Relationship Id="rId1" Type="http://schemas.openxmlformats.org/officeDocument/2006/relationships/slideLayout" Target="../slideLayouts/slideLayout30.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F711B-E892-4DF1-8BBB-0292B2AC96E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9B403C3-8946-4EA6-902E-DB468444B94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23185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44B27D-3278-43BC-BDF4-59F9C8EEE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9"/>
            <a:ext cx="12192000" cy="6857194"/>
          </a:xfrm>
          <a:prstGeom prst="rect">
            <a:avLst/>
          </a:prstGeom>
        </p:spPr>
      </p:pic>
      <p:pic>
        <p:nvPicPr>
          <p:cNvPr id="2" name="图片 1">
            <a:extLst>
              <a:ext uri="{FF2B5EF4-FFF2-40B4-BE49-F238E27FC236}">
                <a16:creationId xmlns:a16="http://schemas.microsoft.com/office/drawing/2014/main" id="{CDE03B9E-DDFA-4F82-A222-4FF7401F36BB}"/>
              </a:ext>
            </a:extLst>
          </p:cNvPr>
          <p:cNvPicPr>
            <a:picLocks noChangeAspect="1"/>
          </p:cNvPicPr>
          <p:nvPr/>
        </p:nvPicPr>
        <p:blipFill rotWithShape="1">
          <a:blip r:embed="rId3">
            <a:extLst>
              <a:ext uri="{28A0092B-C50C-407E-A947-70E740481C1C}">
                <a14:useLocalDpi xmlns:a14="http://schemas.microsoft.com/office/drawing/2010/main" val="0"/>
              </a:ext>
            </a:extLst>
          </a:blip>
          <a:srcRect l="42304" r="11311"/>
          <a:stretch/>
        </p:blipFill>
        <p:spPr>
          <a:xfrm>
            <a:off x="1798320" y="-1"/>
            <a:ext cx="10128737" cy="6823697"/>
          </a:xfrm>
          <a:prstGeom prst="rect">
            <a:avLst/>
          </a:prstGeom>
        </p:spPr>
      </p:pic>
      <p:sp>
        <p:nvSpPr>
          <p:cNvPr id="4" name="椭圆 3">
            <a:extLst>
              <a:ext uri="{FF2B5EF4-FFF2-40B4-BE49-F238E27FC236}">
                <a16:creationId xmlns:a16="http://schemas.microsoft.com/office/drawing/2014/main" id="{DCFD8416-26FE-4E6C-84B2-EA360919ABCF}"/>
              </a:ext>
            </a:extLst>
          </p:cNvPr>
          <p:cNvSpPr/>
          <p:nvPr/>
        </p:nvSpPr>
        <p:spPr>
          <a:xfrm>
            <a:off x="6096000" y="1249679"/>
            <a:ext cx="5108725" cy="5108725"/>
          </a:xfrm>
          <a:prstGeom prst="ellipse">
            <a:avLst/>
          </a:prstGeom>
          <a:solidFill>
            <a:srgbClr val="46756A"/>
          </a:solidFill>
          <a:ln>
            <a:solidFill>
              <a:srgbClr val="46756A"/>
            </a:solidFill>
          </a:ln>
          <a:effectLst>
            <a:outerShdw blurRad="469900" dist="1028700" dir="8100000" sx="91000" sy="9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endParaRPr>
          </a:p>
        </p:txBody>
      </p:sp>
      <p:pic>
        <p:nvPicPr>
          <p:cNvPr id="3" name="图片 2">
            <a:extLst>
              <a:ext uri="{FF2B5EF4-FFF2-40B4-BE49-F238E27FC236}">
                <a16:creationId xmlns:a16="http://schemas.microsoft.com/office/drawing/2014/main" id="{6C0B6158-34E0-419A-9DBE-9FF4AAA18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78" y="933449"/>
            <a:ext cx="7265471" cy="7265471"/>
          </a:xfrm>
          <a:prstGeom prst="rect">
            <a:avLst/>
          </a:prstGeom>
        </p:spPr>
      </p:pic>
      <p:sp>
        <p:nvSpPr>
          <p:cNvPr id="6" name="文本框 5">
            <a:extLst>
              <a:ext uri="{FF2B5EF4-FFF2-40B4-BE49-F238E27FC236}">
                <a16:creationId xmlns:a16="http://schemas.microsoft.com/office/drawing/2014/main" id="{3C1BF82C-4D31-4DD1-9748-DDD3C29BE98C}"/>
              </a:ext>
            </a:extLst>
          </p:cNvPr>
          <p:cNvSpPr txBox="1"/>
          <p:nvPr/>
        </p:nvSpPr>
        <p:spPr>
          <a:xfrm>
            <a:off x="6640935" y="1613277"/>
            <a:ext cx="3612396" cy="497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8800" b="1" i="1">
                <a:solidFill>
                  <a:srgbClr val="FFFFFF"/>
                </a:solidFill>
                <a:latin typeface="UTM Showcard" panose="02040603050506020204" pitchFamily="18" charset="0"/>
                <a:ea typeface="仓耳玄三M W05" panose="02020400000000000000" pitchFamily="18" charset="-122"/>
                <a:cs typeface="Nunito Light"/>
                <a:sym typeface="Nunito Light"/>
              </a:rPr>
              <a:t>giải nghĩa từ</a:t>
            </a:r>
            <a:endParaRPr kumimoji="0" lang="zh-CN" altLang="en-US" sz="8800" b="1" i="1" u="none" strike="noStrike" kern="1200" cap="none" spc="0" normalizeH="0" baseline="0" noProof="0" dirty="0">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endParaRPr>
          </a:p>
        </p:txBody>
      </p:sp>
    </p:spTree>
    <p:extLst>
      <p:ext uri="{BB962C8B-B14F-4D97-AF65-F5344CB8AC3E}">
        <p14:creationId xmlns:p14="http://schemas.microsoft.com/office/powerpoint/2010/main" val="3245975785"/>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BFCAAA6-E309-444C-805B-1E5507A49ADF}"/>
              </a:ext>
            </a:extLst>
          </p:cNvPr>
          <p:cNvPicPr>
            <a:picLocks noChangeAspect="1"/>
          </p:cNvPicPr>
          <p:nvPr/>
        </p:nvPicPr>
        <p:blipFill rotWithShape="1">
          <a:blip r:embed="rId2">
            <a:extLst>
              <a:ext uri="{28A0092B-C50C-407E-A947-70E740481C1C}">
                <a14:useLocalDpi xmlns:a14="http://schemas.microsoft.com/office/drawing/2010/main" val="0"/>
              </a:ext>
            </a:extLst>
          </a:blip>
          <a:srcRect l="1" r="44167"/>
          <a:stretch/>
        </p:blipFill>
        <p:spPr>
          <a:xfrm rot="10800000">
            <a:off x="-61291" y="-2"/>
            <a:ext cx="12253290" cy="6858001"/>
          </a:xfrm>
          <a:prstGeom prst="rect">
            <a:avLst/>
          </a:prstGeom>
        </p:spPr>
      </p:pic>
      <p:grpSp>
        <p:nvGrpSpPr>
          <p:cNvPr id="75" name="ïṣḷïḓé">
            <a:extLst>
              <a:ext uri="{FF2B5EF4-FFF2-40B4-BE49-F238E27FC236}">
                <a16:creationId xmlns:a16="http://schemas.microsoft.com/office/drawing/2014/main" id="{ACD79A30-0BB9-4F6A-A86F-E3F38D569869}"/>
              </a:ext>
            </a:extLst>
          </p:cNvPr>
          <p:cNvGrpSpPr/>
          <p:nvPr/>
        </p:nvGrpSpPr>
        <p:grpSpPr>
          <a:xfrm>
            <a:off x="411480" y="4217410"/>
            <a:ext cx="5708342" cy="1420872"/>
            <a:chOff x="0" y="1542194"/>
            <a:chExt cx="5708342" cy="1420872"/>
          </a:xfrm>
        </p:grpSpPr>
        <p:sp>
          <p:nvSpPr>
            <p:cNvPr id="82" name="ïşḻíḑe">
              <a:extLst>
                <a:ext uri="{FF2B5EF4-FFF2-40B4-BE49-F238E27FC236}">
                  <a16:creationId xmlns:a16="http://schemas.microsoft.com/office/drawing/2014/main" id="{03708915-1F98-4554-95B6-3F8CB8FA5A41}"/>
                </a:ext>
              </a:extLst>
            </p:cNvPr>
            <p:cNvSpPr/>
            <p:nvPr/>
          </p:nvSpPr>
          <p:spPr>
            <a:xfrm>
              <a:off x="0" y="1542194"/>
              <a:ext cx="5708342" cy="1420872"/>
            </a:xfrm>
            <a:prstGeom prst="roundRect">
              <a:avLst>
                <a:gd name="adj" fmla="val 50000"/>
              </a:avLst>
            </a:prstGeom>
            <a:solidFill>
              <a:schemeClr val="bg1">
                <a:lumMod val="95000"/>
              </a:schemeClr>
            </a:solidFill>
            <a:ln w="12700">
              <a:miter lim="400000"/>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defRPr sz="3200">
                  <a:solidFill>
                    <a:srgbClr val="FFFFFF"/>
                  </a:solidFill>
                </a:defRPr>
              </a:pPr>
              <a:endParaRPr dirty="0">
                <a:latin typeface="仓耳玄三M W05" panose="02020400000000000000" pitchFamily="18" charset="-122"/>
              </a:endParaRPr>
            </a:p>
          </p:txBody>
        </p:sp>
        <p:sp>
          <p:nvSpPr>
            <p:cNvPr id="85" name="isḻíḑè">
              <a:extLst>
                <a:ext uri="{FF2B5EF4-FFF2-40B4-BE49-F238E27FC236}">
                  <a16:creationId xmlns:a16="http://schemas.microsoft.com/office/drawing/2014/main" id="{921D2456-A6A6-43F5-AD86-0A010D24A2F0}"/>
                </a:ext>
              </a:extLst>
            </p:cNvPr>
            <p:cNvSpPr txBox="1"/>
            <p:nvPr/>
          </p:nvSpPr>
          <p:spPr>
            <a:xfrm>
              <a:off x="660399" y="1606339"/>
              <a:ext cx="3414451" cy="417624"/>
            </a:xfrm>
            <a:prstGeom prst="rect">
              <a:avLst/>
            </a:prstGeom>
            <a:noFill/>
          </p:spPr>
          <p:txBody>
            <a:bodyPr wrap="square" lIns="91440" tIns="45720" rIns="91440" bIns="45720" rtlCol="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r">
                <a:lnSpc>
                  <a:spcPct val="120000"/>
                </a:lnSpc>
              </a:pPr>
              <a:endParaRPr lang="zh-CN" altLang="en-US" b="1" dirty="0">
                <a:latin typeface="仓耳玄三M W05" panose="02020400000000000000" pitchFamily="18" charset="-122"/>
              </a:endParaRPr>
            </a:p>
          </p:txBody>
        </p:sp>
      </p:grpSp>
      <p:pic>
        <p:nvPicPr>
          <p:cNvPr id="17" name="图片 16">
            <a:extLst>
              <a:ext uri="{FF2B5EF4-FFF2-40B4-BE49-F238E27FC236}">
                <a16:creationId xmlns:a16="http://schemas.microsoft.com/office/drawing/2014/main" id="{8ADC619B-3230-48F8-8E91-460830B146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795" y="2127455"/>
            <a:ext cx="5108725" cy="5108725"/>
          </a:xfrm>
          <a:prstGeom prst="rect">
            <a:avLst/>
          </a:prstGeom>
        </p:spPr>
      </p:pic>
      <p:sp>
        <p:nvSpPr>
          <p:cNvPr id="102" name="iṧḷïḑê">
            <a:extLst>
              <a:ext uri="{FF2B5EF4-FFF2-40B4-BE49-F238E27FC236}">
                <a16:creationId xmlns:a16="http://schemas.microsoft.com/office/drawing/2014/main" id="{692E3B04-D806-4322-80E2-D6854015AB56}"/>
              </a:ext>
            </a:extLst>
          </p:cNvPr>
          <p:cNvSpPr/>
          <p:nvPr/>
        </p:nvSpPr>
        <p:spPr>
          <a:xfrm>
            <a:off x="411480" y="221521"/>
            <a:ext cx="5708342" cy="2002509"/>
          </a:xfrm>
          <a:prstGeom prst="roundRect">
            <a:avLst>
              <a:gd name="adj" fmla="val 50000"/>
            </a:avLst>
          </a:prstGeom>
          <a:solidFill>
            <a:schemeClr val="bg1">
              <a:lumMod val="95000"/>
            </a:schemeClr>
          </a:solidFill>
          <a:ln w="12700">
            <a:miter lim="400000"/>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defRPr sz="3200">
                <a:solidFill>
                  <a:srgbClr val="FFFFFF"/>
                </a:solidFill>
              </a:defRPr>
            </a:pPr>
            <a:endParaRPr dirty="0">
              <a:latin typeface="仓耳玄三M W05" panose="02020400000000000000" pitchFamily="18" charset="-122"/>
            </a:endParaRPr>
          </a:p>
        </p:txBody>
      </p:sp>
      <p:sp>
        <p:nvSpPr>
          <p:cNvPr id="103" name="îṩḻiḍè">
            <a:extLst>
              <a:ext uri="{FF2B5EF4-FFF2-40B4-BE49-F238E27FC236}">
                <a16:creationId xmlns:a16="http://schemas.microsoft.com/office/drawing/2014/main" id="{D7DCCAD0-DE2F-4E12-B3A8-51F3E57D1139}"/>
              </a:ext>
            </a:extLst>
          </p:cNvPr>
          <p:cNvSpPr/>
          <p:nvPr/>
        </p:nvSpPr>
        <p:spPr>
          <a:xfrm>
            <a:off x="5425066" y="59070"/>
            <a:ext cx="2565840" cy="2565840"/>
          </a:xfrm>
          <a:prstGeom prst="ellipse">
            <a:avLst/>
          </a:prstGeom>
          <a:blipFill>
            <a:blip r:embed="rId4"/>
            <a:srcRect/>
            <a:stretch>
              <a:fillRect l="-25047" r="-25047"/>
            </a:stretch>
          </a:blipFill>
          <a:ln w="2857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914377"/>
            <a:endParaRPr lang="zh-CN" altLang="en-US" dirty="0">
              <a:latin typeface="仓耳玄三M W05" panose="02020400000000000000" pitchFamily="18" charset="-122"/>
            </a:endParaRPr>
          </a:p>
        </p:txBody>
      </p:sp>
      <p:sp>
        <p:nvSpPr>
          <p:cNvPr id="105" name="ís1iḋê">
            <a:extLst>
              <a:ext uri="{FF2B5EF4-FFF2-40B4-BE49-F238E27FC236}">
                <a16:creationId xmlns:a16="http://schemas.microsoft.com/office/drawing/2014/main" id="{921D2456-A6A6-43F5-AD86-0A010D24A2F0}"/>
              </a:ext>
            </a:extLst>
          </p:cNvPr>
          <p:cNvSpPr txBox="1"/>
          <p:nvPr/>
        </p:nvSpPr>
        <p:spPr>
          <a:xfrm>
            <a:off x="760479" y="1290566"/>
            <a:ext cx="6939556" cy="1170800"/>
          </a:xfrm>
          <a:prstGeom prst="rect">
            <a:avLst/>
          </a:prstGeom>
          <a:noFill/>
        </p:spPr>
        <p:txBody>
          <a:bodyPr wrap="square" lIns="91440" tIns="45720" rIns="91440" bIns="45720" rtlCol="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pPr>
            <a:r>
              <a:rPr lang="en-US" altLang="zh-CN" sz="2800" b="1">
                <a:solidFill>
                  <a:srgbClr val="C00000"/>
                </a:solidFill>
                <a:latin typeface="Times New Roman" panose="02020603050405020304" pitchFamily="18" charset="0"/>
                <a:cs typeface="Times New Roman" panose="02020603050405020304" pitchFamily="18" charset="0"/>
              </a:rPr>
              <a:t>Mật ong già hạn</a:t>
            </a:r>
            <a:r>
              <a:rPr lang="en-US" altLang="zh-CN" sz="2800" b="1">
                <a:solidFill>
                  <a:schemeClr val="tx2"/>
                </a:solidFill>
                <a:latin typeface="Times New Roman" panose="02020603050405020304" pitchFamily="18" charset="0"/>
                <a:cs typeface="Times New Roman" panose="02020603050405020304" pitchFamily="18" charset="0"/>
              </a:rPr>
              <a:t>: </a:t>
            </a:r>
          </a:p>
          <a:p>
            <a:pPr lvl="0">
              <a:lnSpc>
                <a:spcPct val="120000"/>
              </a:lnSpc>
            </a:pPr>
            <a:r>
              <a:rPr lang="vi-VN" altLang="zh-CN" sz="2800" b="1">
                <a:solidFill>
                  <a:schemeClr val="tx2"/>
                </a:solidFill>
                <a:latin typeface="Times New Roman" panose="02020603050405020304" pitchFamily="18" charset="0"/>
                <a:cs typeface="Times New Roman" panose="02020603050405020304" pitchFamily="18" charset="0"/>
              </a:rPr>
              <a:t>mật ong để lâu hơn thời hạn</a:t>
            </a:r>
            <a:br>
              <a:rPr lang="en-US" altLang="zh-CN" sz="2800" b="1">
                <a:solidFill>
                  <a:schemeClr val="tx2"/>
                </a:solidFill>
                <a:latin typeface="Times New Roman" panose="02020603050405020304" pitchFamily="18" charset="0"/>
                <a:cs typeface="Times New Roman" panose="02020603050405020304" pitchFamily="18" charset="0"/>
              </a:rPr>
            </a:br>
            <a:r>
              <a:rPr lang="vi-VN" altLang="zh-CN" sz="2800" b="1">
                <a:solidFill>
                  <a:schemeClr val="tx2"/>
                </a:solidFill>
                <a:latin typeface="Times New Roman" panose="02020603050405020304" pitchFamily="18" charset="0"/>
                <a:cs typeface="Times New Roman" panose="02020603050405020304" pitchFamily="18" charset="0"/>
              </a:rPr>
              <a:t> thu hoạch.</a:t>
            </a:r>
          </a:p>
          <a:p>
            <a:pPr lvl="0">
              <a:lnSpc>
                <a:spcPct val="120000"/>
              </a:lnSpc>
            </a:pPr>
            <a:endParaRPr lang="vi-VN" altLang="zh-CN" sz="2800" b="1">
              <a:latin typeface="Times New Roman" panose="02020603050405020304" pitchFamily="18" charset="0"/>
              <a:cs typeface="Times New Roman" panose="02020603050405020304" pitchFamily="18" charset="0"/>
            </a:endParaRPr>
          </a:p>
        </p:txBody>
      </p:sp>
      <p:sp>
        <p:nvSpPr>
          <p:cNvPr id="92" name="î$ḻïde">
            <a:extLst>
              <a:ext uri="{FF2B5EF4-FFF2-40B4-BE49-F238E27FC236}">
                <a16:creationId xmlns:a16="http://schemas.microsoft.com/office/drawing/2014/main" id="{8A6581C9-E356-45C6-A147-3B65E54CC1E5}"/>
              </a:ext>
            </a:extLst>
          </p:cNvPr>
          <p:cNvSpPr/>
          <p:nvPr/>
        </p:nvSpPr>
        <p:spPr>
          <a:xfrm>
            <a:off x="411480" y="2510284"/>
            <a:ext cx="6770370" cy="1420872"/>
          </a:xfrm>
          <a:prstGeom prst="roundRect">
            <a:avLst>
              <a:gd name="adj" fmla="val 50000"/>
            </a:avLst>
          </a:prstGeom>
          <a:solidFill>
            <a:schemeClr val="bg1">
              <a:lumMod val="95000"/>
            </a:schemeClr>
          </a:solidFill>
          <a:ln w="12700">
            <a:miter lim="400000"/>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defRPr sz="3200">
                <a:solidFill>
                  <a:srgbClr val="FFFFFF"/>
                </a:solidFill>
              </a:defRPr>
            </a:pPr>
            <a:endParaRPr dirty="0">
              <a:latin typeface="仓耳玄三M W05" panose="02020400000000000000" pitchFamily="18" charset="-122"/>
            </a:endParaRPr>
          </a:p>
        </p:txBody>
      </p:sp>
      <p:sp>
        <p:nvSpPr>
          <p:cNvPr id="95" name="íŝḻîde">
            <a:extLst>
              <a:ext uri="{FF2B5EF4-FFF2-40B4-BE49-F238E27FC236}">
                <a16:creationId xmlns:a16="http://schemas.microsoft.com/office/drawing/2014/main" id="{921D2456-A6A6-43F5-AD86-0A010D24A2F0}"/>
              </a:ext>
            </a:extLst>
          </p:cNvPr>
          <p:cNvSpPr txBox="1"/>
          <p:nvPr/>
        </p:nvSpPr>
        <p:spPr>
          <a:xfrm>
            <a:off x="2678980" y="2764635"/>
            <a:ext cx="4608214" cy="981424"/>
          </a:xfrm>
          <a:prstGeom prst="rect">
            <a:avLst/>
          </a:prstGeom>
          <a:noFill/>
        </p:spPr>
        <p:txBody>
          <a:bodyPr wrap="square" lIns="91440" tIns="45720" rIns="91440" bIns="45720" rtlCol="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pPr>
            <a:r>
              <a:rPr lang="en-US" altLang="zh-CN" sz="2800" b="1">
                <a:solidFill>
                  <a:srgbClr val="C00000"/>
                </a:solidFill>
                <a:latin typeface="Times New Roman" panose="02020603050405020304" pitchFamily="18" charset="0"/>
                <a:cs typeface="Times New Roman" panose="02020603050405020304" pitchFamily="18" charset="0"/>
              </a:rPr>
              <a:t>Hoa đậu từng chùm</a:t>
            </a:r>
            <a:r>
              <a:rPr lang="en-US" altLang="zh-CN" sz="2800" b="1">
                <a:latin typeface="Times New Roman" panose="02020603050405020304" pitchFamily="18" charset="0"/>
                <a:cs typeface="Times New Roman" panose="02020603050405020304" pitchFamily="18" charset="0"/>
              </a:rPr>
              <a:t>: </a:t>
            </a:r>
          </a:p>
          <a:p>
            <a:pPr lvl="0">
              <a:lnSpc>
                <a:spcPct val="120000"/>
              </a:lnSpc>
            </a:pPr>
            <a:r>
              <a:rPr lang="en-US" altLang="zh-CN" sz="2800" b="1">
                <a:solidFill>
                  <a:srgbClr val="002060"/>
                </a:solidFill>
                <a:latin typeface="Times New Roman" panose="02020603050405020304" pitchFamily="18" charset="0"/>
                <a:cs typeface="Times New Roman" panose="02020603050405020304" pitchFamily="18" charset="0"/>
              </a:rPr>
              <a:t>hoa mọc thành từng chùm.</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
        <p:nvSpPr>
          <p:cNvPr id="24" name="íŝḻîde">
            <a:extLst>
              <a:ext uri="{FF2B5EF4-FFF2-40B4-BE49-F238E27FC236}">
                <a16:creationId xmlns:a16="http://schemas.microsoft.com/office/drawing/2014/main" id="{299A41F5-BB2B-4C66-B104-DD79687571D1}"/>
              </a:ext>
            </a:extLst>
          </p:cNvPr>
          <p:cNvSpPr txBox="1"/>
          <p:nvPr/>
        </p:nvSpPr>
        <p:spPr>
          <a:xfrm>
            <a:off x="1223973" y="4413154"/>
            <a:ext cx="4608214" cy="981424"/>
          </a:xfrm>
          <a:prstGeom prst="rect">
            <a:avLst/>
          </a:prstGeom>
          <a:noFill/>
        </p:spPr>
        <p:txBody>
          <a:bodyPr wrap="square" lIns="91440" tIns="45720" rIns="91440" bIns="45720" rtlCol="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pPr>
            <a:r>
              <a:rPr lang="en-US" altLang="zh-CN" sz="2800" b="1">
                <a:solidFill>
                  <a:srgbClr val="C00000"/>
                </a:solidFill>
                <a:latin typeface="Times New Roman" panose="02020603050405020304" pitchFamily="18" charset="0"/>
                <a:cs typeface="Times New Roman" panose="02020603050405020304" pitchFamily="18" charset="0"/>
              </a:rPr>
              <a:t>Hao hao giống</a:t>
            </a:r>
            <a:r>
              <a:rPr lang="en-US" altLang="zh-CN" sz="2800" b="1">
                <a:latin typeface="Times New Roman" panose="02020603050405020304" pitchFamily="18" charset="0"/>
                <a:cs typeface="Times New Roman" panose="02020603050405020304" pitchFamily="18" charset="0"/>
              </a:rPr>
              <a:t>: </a:t>
            </a:r>
          </a:p>
          <a:p>
            <a:pPr lvl="0">
              <a:lnSpc>
                <a:spcPct val="120000"/>
              </a:lnSpc>
            </a:pPr>
            <a:r>
              <a:rPr lang="en-US" altLang="zh-CN" sz="2800" b="1">
                <a:solidFill>
                  <a:srgbClr val="002060"/>
                </a:solidFill>
                <a:latin typeface="Times New Roman" panose="02020603050405020304" pitchFamily="18" charset="0"/>
                <a:cs typeface="Times New Roman" panose="02020603050405020304" pitchFamily="18" charset="0"/>
              </a:rPr>
              <a:t>h</a:t>
            </a:r>
            <a:r>
              <a:rPr lang="vi-VN" altLang="zh-CN" sz="2800" b="1">
                <a:solidFill>
                  <a:srgbClr val="002060"/>
                </a:solidFill>
                <a:latin typeface="Times New Roman" panose="02020603050405020304" pitchFamily="18" charset="0"/>
                <a:cs typeface="Times New Roman" panose="02020603050405020304" pitchFamily="18" charset="0"/>
              </a:rPr>
              <a:t>ơ</a:t>
            </a:r>
            <a:r>
              <a:rPr lang="en-US" altLang="zh-CN" sz="2800" b="1">
                <a:solidFill>
                  <a:srgbClr val="002060"/>
                </a:solidFill>
                <a:latin typeface="Times New Roman" panose="02020603050405020304" pitchFamily="18" charset="0"/>
                <a:cs typeface="Times New Roman" panose="02020603050405020304" pitchFamily="18" charset="0"/>
              </a:rPr>
              <a:t>i giống.</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8423C55B-930F-48F0-A71D-3622E5FD6792}"/>
                  </a:ext>
                </a:extLst>
              </p:cNvPr>
              <p:cNvGraphicFramePr>
                <a:graphicFrameLocks noChangeAspect="1"/>
              </p:cNvGraphicFramePr>
              <p:nvPr/>
            </p:nvGraphicFramePr>
            <p:xfrm>
              <a:off x="4746798" y="4081829"/>
              <a:ext cx="1972521" cy="1707126"/>
            </p:xfrm>
            <a:graphic>
              <a:graphicData uri="http://schemas.microsoft.com/office/powerpoint/2016/slidezoom">
                <pslz:sldZm>
                  <pslz:sldZmObj sldId="342" cId="2174594795">
                    <pslz:zmPr id="{1B5D228E-3F3E-481F-A833-076A9A127AB0}" returnToParent="0" transitionDur="1000">
                      <p166:blipFill xmlns:p166="http://schemas.microsoft.com/office/powerpoint/2016/6/main">
                        <a:blip r:embed="rId5"/>
                        <a:stretch>
                          <a:fillRect/>
                        </a:stretch>
                      </p166:blipFill>
                      <p166:spPr xmlns:p166="http://schemas.microsoft.com/office/powerpoint/2016/6/main">
                        <a:xfrm>
                          <a:off x="0" y="0"/>
                          <a:ext cx="1972521" cy="1707126"/>
                        </a:xfrm>
                        <a:prstGeom prst="ellipse">
                          <a:avLst/>
                        </a:prstGeom>
                        <a:ln w="3175">
                          <a:solidFill>
                            <a:prstClr val="ltGray"/>
                          </a:solidFill>
                        </a:ln>
                      </p166:spPr>
                    </pslz:zmPr>
                  </pslz:sldZmObj>
                </pslz:sldZm>
              </a:graphicData>
            </a:graphic>
          </p:graphicFrame>
        </mc:Choice>
        <mc:Fallback xmlns="">
          <p:pic>
            <p:nvPicPr>
              <p:cNvPr id="4" name="Slide Zoom 3">
                <a:hlinkClick r:id="rId6" action="ppaction://hlinksldjump"/>
                <a:extLst>
                  <a:ext uri="{FF2B5EF4-FFF2-40B4-BE49-F238E27FC236}">
                    <a16:creationId xmlns:a16="http://schemas.microsoft.com/office/drawing/2014/main" id="{8423C55B-930F-48F0-A71D-3622E5FD6792}"/>
                  </a:ext>
                </a:extLst>
              </p:cNvPr>
              <p:cNvPicPr>
                <a:picLocks noGrp="1" noRot="1" noChangeAspect="1" noMove="1" noResize="1" noEditPoints="1" noAdjustHandles="1" noChangeArrowheads="1" noChangeShapeType="1"/>
              </p:cNvPicPr>
              <p:nvPr/>
            </p:nvPicPr>
            <p:blipFill>
              <a:blip r:embed="rId7"/>
              <a:stretch>
                <a:fillRect/>
              </a:stretch>
            </p:blipFill>
            <p:spPr>
              <a:xfrm>
                <a:off x="4746798" y="4081829"/>
                <a:ext cx="1972521" cy="1707126"/>
              </a:xfrm>
              <a:prstGeom prst="ellipse">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96FB853C-044D-4996-9669-B67E4D3CB0B5}"/>
                  </a:ext>
                </a:extLst>
              </p:cNvPr>
              <p:cNvGraphicFramePr>
                <a:graphicFrameLocks noChangeAspect="1"/>
              </p:cNvGraphicFramePr>
              <p:nvPr/>
            </p:nvGraphicFramePr>
            <p:xfrm>
              <a:off x="251206" y="2127455"/>
              <a:ext cx="1945534" cy="1854684"/>
            </p:xfrm>
            <a:graphic>
              <a:graphicData uri="http://schemas.microsoft.com/office/powerpoint/2016/slidezoom">
                <pslz:sldZm>
                  <pslz:sldZmObj sldId="341" cId="751144794">
                    <pslz:zmPr id="{25524DE7-0D52-49DF-896C-AEA8B0C9E884}" returnToParent="0" transitionDur="1000">
                      <p166:blipFill xmlns:p166="http://schemas.microsoft.com/office/powerpoint/2016/6/main">
                        <a:blip r:embed="rId5"/>
                        <a:stretch>
                          <a:fillRect/>
                        </a:stretch>
                      </p166:blipFill>
                      <p166:spPr xmlns:p166="http://schemas.microsoft.com/office/powerpoint/2016/6/main">
                        <a:xfrm>
                          <a:off x="0" y="0"/>
                          <a:ext cx="1945534" cy="1854684"/>
                        </a:xfrm>
                        <a:prstGeom prst="ellipse">
                          <a:avLst/>
                        </a:prstGeom>
                        <a:ln w="3175">
                          <a:solidFill>
                            <a:prstClr val="ltGray"/>
                          </a:solidFill>
                        </a:ln>
                      </p166:spPr>
                    </pslz:zmPr>
                  </pslz:sldZmObj>
                </pslz:sldZm>
              </a:graphicData>
            </a:graphic>
          </p:graphicFrame>
        </mc:Choice>
        <mc:Fallback xmlns="">
          <p:pic>
            <p:nvPicPr>
              <p:cNvPr id="6" name="Slide Zoom 5">
                <a:hlinkClick r:id="rId9" action="ppaction://hlinksldjump"/>
                <a:extLst>
                  <a:ext uri="{FF2B5EF4-FFF2-40B4-BE49-F238E27FC236}">
                    <a16:creationId xmlns:a16="http://schemas.microsoft.com/office/drawing/2014/main" id="{96FB853C-044D-4996-9669-B67E4D3CB0B5}"/>
                  </a:ext>
                </a:extLst>
              </p:cNvPr>
              <p:cNvPicPr>
                <a:picLocks noGrp="1" noRot="1" noChangeAspect="1" noMove="1" noResize="1" noEditPoints="1" noAdjustHandles="1" noChangeArrowheads="1" noChangeShapeType="1"/>
              </p:cNvPicPr>
              <p:nvPr/>
            </p:nvPicPr>
            <p:blipFill>
              <a:blip r:embed="rId10"/>
              <a:stretch>
                <a:fillRect/>
              </a:stretch>
            </p:blipFill>
            <p:spPr>
              <a:xfrm>
                <a:off x="251206" y="2127455"/>
                <a:ext cx="1945534" cy="1854684"/>
              </a:xfrm>
              <a:prstGeom prst="ellipse">
                <a:avLst/>
              </a:prstGeom>
              <a:ln w="3175">
                <a:solidFill>
                  <a:prstClr val="ltGray"/>
                </a:solidFill>
              </a:ln>
            </p:spPr>
          </p:pic>
        </mc:Fallback>
      </mc:AlternateContent>
    </p:spTree>
    <p:extLst>
      <p:ext uri="{BB962C8B-B14F-4D97-AF65-F5344CB8AC3E}">
        <p14:creationId xmlns:p14="http://schemas.microsoft.com/office/powerpoint/2010/main" val="415442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5">
                                            <p:txEl>
                                              <p:pRg st="1" end="1"/>
                                            </p:txEl>
                                          </p:spTgt>
                                        </p:tgtEl>
                                        <p:attrNameLst>
                                          <p:attrName>style.visibility</p:attrName>
                                        </p:attrNameLst>
                                      </p:cBhvr>
                                      <p:to>
                                        <p:strVal val="visible"/>
                                      </p:to>
                                    </p:set>
                                    <p:animEffect transition="in" filter="barn(inVertical)">
                                      <p:cBhvr>
                                        <p:cTn id="12" dur="500"/>
                                        <p:tgtEl>
                                          <p:spTgt spid="105">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barn(inVertical)">
                                      <p:cBhvr>
                                        <p:cTn id="15" dur="500"/>
                                        <p:tgtEl>
                                          <p:spTgt spid="10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5">
                                            <p:txEl>
                                              <p:pRg st="1" end="1"/>
                                            </p:txEl>
                                          </p:spTgt>
                                        </p:tgtEl>
                                        <p:attrNameLst>
                                          <p:attrName>style.visibility</p:attrName>
                                        </p:attrNameLst>
                                      </p:cBhvr>
                                      <p:to>
                                        <p:strVal val="visible"/>
                                      </p:to>
                                    </p:set>
                                    <p:animEffect transition="in" filter="barn(inVertical)">
                                      <p:cBhvr>
                                        <p:cTn id="20" dur="500"/>
                                        <p:tgtEl>
                                          <p:spTgt spid="95">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xEl>
                                              <p:pRg st="1" end="1"/>
                                            </p:txEl>
                                          </p:spTgt>
                                        </p:tgtEl>
                                        <p:attrNameLst>
                                          <p:attrName>style.visibility</p:attrName>
                                        </p:attrNameLst>
                                      </p:cBhvr>
                                      <p:to>
                                        <p:strVal val="visible"/>
                                      </p:to>
                                    </p:set>
                                    <p:animEffect transition="in" filter="barn(inVertical)">
                                      <p:cBhvr>
                                        <p:cTn id="28" dur="500"/>
                                        <p:tgtEl>
                                          <p:spTgt spid="24">
                                            <p:txEl>
                                              <p:pRg st="1" end="1"/>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BFCAAA6-E309-444C-805B-1E5507A49ADF}"/>
              </a:ext>
            </a:extLst>
          </p:cNvPr>
          <p:cNvPicPr>
            <a:picLocks noChangeAspect="1"/>
          </p:cNvPicPr>
          <p:nvPr/>
        </p:nvPicPr>
        <p:blipFill rotWithShape="1">
          <a:blip r:embed="rId2">
            <a:extLst>
              <a:ext uri="{28A0092B-C50C-407E-A947-70E740481C1C}">
                <a14:useLocalDpi xmlns:a14="http://schemas.microsoft.com/office/drawing/2010/main" val="0"/>
              </a:ext>
            </a:extLst>
          </a:blip>
          <a:srcRect l="1" r="44167"/>
          <a:stretch/>
        </p:blipFill>
        <p:spPr>
          <a:xfrm rot="10800000">
            <a:off x="-61291" y="-2"/>
            <a:ext cx="12253290" cy="6858001"/>
          </a:xfrm>
          <a:prstGeom prst="rect">
            <a:avLst/>
          </a:prstGeom>
        </p:spPr>
      </p:pic>
      <p:sp>
        <p:nvSpPr>
          <p:cNvPr id="102" name="iṧḷïḑê">
            <a:extLst>
              <a:ext uri="{FF2B5EF4-FFF2-40B4-BE49-F238E27FC236}">
                <a16:creationId xmlns:a16="http://schemas.microsoft.com/office/drawing/2014/main" id="{692E3B04-D806-4322-80E2-D6854015AB56}"/>
              </a:ext>
            </a:extLst>
          </p:cNvPr>
          <p:cNvSpPr/>
          <p:nvPr/>
        </p:nvSpPr>
        <p:spPr>
          <a:xfrm>
            <a:off x="278129" y="919136"/>
            <a:ext cx="9265920" cy="930392"/>
          </a:xfrm>
          <a:prstGeom prst="roundRect">
            <a:avLst>
              <a:gd name="adj" fmla="val 50000"/>
            </a:avLst>
          </a:prstGeom>
          <a:solidFill>
            <a:schemeClr val="bg1">
              <a:lumMod val="95000"/>
            </a:schemeClr>
          </a:solidFill>
          <a:ln w="12700">
            <a:miter lim="400000"/>
          </a:ln>
        </p:spPr>
        <p:txBody>
          <a:bodyPr wrap="square" lIns="91440" tIns="45720" rIns="91440" bIns="45720" anchor="ctr">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defRPr sz="3200">
                <a:solidFill>
                  <a:srgbClr val="FFFFFF"/>
                </a:solidFill>
              </a:defRPr>
            </a:pPr>
            <a:endParaRPr sz="4000" dirty="0">
              <a:latin typeface="仓耳玄三M W05" panose="02020400000000000000" pitchFamily="18" charset="-122"/>
            </a:endParaRPr>
          </a:p>
        </p:txBody>
      </p:sp>
      <p:sp>
        <p:nvSpPr>
          <p:cNvPr id="105" name="ís1iḋê">
            <a:extLst>
              <a:ext uri="{FF2B5EF4-FFF2-40B4-BE49-F238E27FC236}">
                <a16:creationId xmlns:a16="http://schemas.microsoft.com/office/drawing/2014/main" id="{921D2456-A6A6-43F5-AD86-0A010D24A2F0}"/>
              </a:ext>
            </a:extLst>
          </p:cNvPr>
          <p:cNvSpPr txBox="1"/>
          <p:nvPr/>
        </p:nvSpPr>
        <p:spPr>
          <a:xfrm>
            <a:off x="760478" y="1264128"/>
            <a:ext cx="8783571" cy="1170800"/>
          </a:xfrm>
          <a:prstGeom prst="rect">
            <a:avLst/>
          </a:prstGeom>
          <a:noFill/>
        </p:spPr>
        <p:txBody>
          <a:bodyPr wrap="square" lIns="91440" tIns="45720" rIns="91440" bIns="45720" rtlCol="0" anchor="b" anchorCtr="0">
            <a:normAutofit fontScale="925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pPr>
            <a:r>
              <a:rPr lang="en-US" altLang="zh-CN" sz="4000" b="1">
                <a:solidFill>
                  <a:srgbClr val="C00000"/>
                </a:solidFill>
                <a:latin typeface="Times New Roman" panose="02020603050405020304" pitchFamily="18" charset="0"/>
                <a:cs typeface="Times New Roman" panose="02020603050405020304" pitchFamily="18" charset="0"/>
              </a:rPr>
              <a:t>Mùa trái rộ</a:t>
            </a:r>
            <a:r>
              <a:rPr lang="en-US" altLang="zh-CN" sz="4000" b="1">
                <a:solidFill>
                  <a:schemeClr val="tx2"/>
                </a:solidFill>
                <a:latin typeface="Times New Roman" panose="02020603050405020304" pitchFamily="18" charset="0"/>
                <a:cs typeface="Times New Roman" panose="02020603050405020304" pitchFamily="18" charset="0"/>
              </a:rPr>
              <a:t>: thời gian cây nhiều quả nhất.</a:t>
            </a:r>
            <a:endParaRPr lang="vi-VN" altLang="zh-CN" sz="4000" b="1">
              <a:solidFill>
                <a:schemeClr val="tx2"/>
              </a:solidFill>
              <a:latin typeface="Times New Roman" panose="02020603050405020304" pitchFamily="18" charset="0"/>
              <a:cs typeface="Times New Roman" panose="02020603050405020304" pitchFamily="18" charset="0"/>
            </a:endParaRPr>
          </a:p>
          <a:p>
            <a:pPr lvl="0">
              <a:lnSpc>
                <a:spcPct val="120000"/>
              </a:lnSpc>
            </a:pPr>
            <a:endParaRPr lang="vi-VN" altLang="zh-CN" sz="4000" b="1">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2125340-6145-4B9C-970C-9D2E9C9D6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951" y="2077541"/>
            <a:ext cx="6153150" cy="4614863"/>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2E4158B9-3B44-46CF-9A52-EB5966D3A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397" y="4353763"/>
            <a:ext cx="2700735" cy="2700735"/>
          </a:xfrm>
          <a:prstGeom prst="rect">
            <a:avLst/>
          </a:prstGeom>
        </p:spPr>
      </p:pic>
    </p:spTree>
    <p:extLst>
      <p:ext uri="{BB962C8B-B14F-4D97-AF65-F5344CB8AC3E}">
        <p14:creationId xmlns:p14="http://schemas.microsoft.com/office/powerpoint/2010/main" val="2160672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
                                            <p:txEl>
                                              <p:pRg st="0" end="0"/>
                                            </p:txEl>
                                          </p:spTgt>
                                        </p:tgtEl>
                                        <p:attrNameLst>
                                          <p:attrName>style.visibility</p:attrName>
                                        </p:attrNameLst>
                                      </p:cBhvr>
                                      <p:to>
                                        <p:strVal val="visible"/>
                                      </p:to>
                                    </p:set>
                                    <p:animEffect transition="in" filter="barn(inVertical)">
                                      <p:cBhvr>
                                        <p:cTn id="7" dur="500"/>
                                        <p:tgtEl>
                                          <p:spTgt spid="105">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44B27D-3278-43BC-BDF4-59F9C8EEE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9"/>
            <a:ext cx="12192000" cy="6857194"/>
          </a:xfrm>
          <a:prstGeom prst="rect">
            <a:avLst/>
          </a:prstGeom>
        </p:spPr>
      </p:pic>
      <p:pic>
        <p:nvPicPr>
          <p:cNvPr id="2" name="图片 1">
            <a:extLst>
              <a:ext uri="{FF2B5EF4-FFF2-40B4-BE49-F238E27FC236}">
                <a16:creationId xmlns:a16="http://schemas.microsoft.com/office/drawing/2014/main" id="{CDE03B9E-DDFA-4F82-A222-4FF7401F36BB}"/>
              </a:ext>
            </a:extLst>
          </p:cNvPr>
          <p:cNvPicPr>
            <a:picLocks noChangeAspect="1"/>
          </p:cNvPicPr>
          <p:nvPr/>
        </p:nvPicPr>
        <p:blipFill rotWithShape="1">
          <a:blip r:embed="rId3">
            <a:extLst>
              <a:ext uri="{28A0092B-C50C-407E-A947-70E740481C1C}">
                <a14:useLocalDpi xmlns:a14="http://schemas.microsoft.com/office/drawing/2010/main" val="0"/>
              </a:ext>
            </a:extLst>
          </a:blip>
          <a:srcRect l="42304" r="11311"/>
          <a:stretch/>
        </p:blipFill>
        <p:spPr>
          <a:xfrm>
            <a:off x="1798320" y="-1"/>
            <a:ext cx="10128737" cy="6823697"/>
          </a:xfrm>
          <a:prstGeom prst="rect">
            <a:avLst/>
          </a:prstGeom>
        </p:spPr>
      </p:pic>
      <p:sp>
        <p:nvSpPr>
          <p:cNvPr id="4" name="椭圆 3">
            <a:extLst>
              <a:ext uri="{FF2B5EF4-FFF2-40B4-BE49-F238E27FC236}">
                <a16:creationId xmlns:a16="http://schemas.microsoft.com/office/drawing/2014/main" id="{DCFD8416-26FE-4E6C-84B2-EA360919ABCF}"/>
              </a:ext>
            </a:extLst>
          </p:cNvPr>
          <p:cNvSpPr/>
          <p:nvPr/>
        </p:nvSpPr>
        <p:spPr>
          <a:xfrm>
            <a:off x="6096000" y="1249679"/>
            <a:ext cx="5108725" cy="5108725"/>
          </a:xfrm>
          <a:prstGeom prst="ellipse">
            <a:avLst/>
          </a:prstGeom>
          <a:solidFill>
            <a:srgbClr val="46756A"/>
          </a:solidFill>
          <a:ln>
            <a:solidFill>
              <a:srgbClr val="46756A"/>
            </a:solidFill>
          </a:ln>
          <a:effectLst>
            <a:outerShdw blurRad="469900" dist="1028700" dir="8100000" sx="91000" sy="9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endParaRPr>
          </a:p>
        </p:txBody>
      </p:sp>
      <p:pic>
        <p:nvPicPr>
          <p:cNvPr id="3" name="图片 2">
            <a:extLst>
              <a:ext uri="{FF2B5EF4-FFF2-40B4-BE49-F238E27FC236}">
                <a16:creationId xmlns:a16="http://schemas.microsoft.com/office/drawing/2014/main" id="{6C0B6158-34E0-419A-9DBE-9FF4AAA18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78" y="933449"/>
            <a:ext cx="7265471" cy="7265471"/>
          </a:xfrm>
          <a:prstGeom prst="rect">
            <a:avLst/>
          </a:prstGeom>
        </p:spPr>
      </p:pic>
      <p:sp>
        <p:nvSpPr>
          <p:cNvPr id="6" name="文本框 5">
            <a:extLst>
              <a:ext uri="{FF2B5EF4-FFF2-40B4-BE49-F238E27FC236}">
                <a16:creationId xmlns:a16="http://schemas.microsoft.com/office/drawing/2014/main" id="{3C1BF82C-4D31-4DD1-9748-DDD3C29BE98C}"/>
              </a:ext>
            </a:extLst>
          </p:cNvPr>
          <p:cNvSpPr txBox="1"/>
          <p:nvPr/>
        </p:nvSpPr>
        <p:spPr>
          <a:xfrm>
            <a:off x="6507585" y="1623713"/>
            <a:ext cx="3612396" cy="45345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8000" b="1" i="1">
                <a:solidFill>
                  <a:srgbClr val="FFFFFF"/>
                </a:solidFill>
                <a:latin typeface="UTM Showcard" panose="02040603050506020204" pitchFamily="18" charset="0"/>
                <a:ea typeface="仓耳玄三M W05" panose="02020400000000000000" pitchFamily="18" charset="-122"/>
                <a:cs typeface="Nunito Light"/>
                <a:sym typeface="Nunito Light"/>
              </a:rPr>
              <a:t>luyện đọc đoạn</a:t>
            </a:r>
            <a:endParaRPr kumimoji="0" lang="zh-CN" altLang="en-US" sz="8000" b="1" i="1" u="none" strike="noStrike" kern="1200" cap="none" spc="0" normalizeH="0" baseline="0" noProof="0" dirty="0">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endParaRPr>
          </a:p>
        </p:txBody>
      </p:sp>
    </p:spTree>
    <p:extLst>
      <p:ext uri="{BB962C8B-B14F-4D97-AF65-F5344CB8AC3E}">
        <p14:creationId xmlns:p14="http://schemas.microsoft.com/office/powerpoint/2010/main" val="2202972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0" descr="图片包含 植物, 树&#10;&#10;描述已自动生成">
            <a:extLst>
              <a:ext uri="{FF2B5EF4-FFF2-40B4-BE49-F238E27FC236}">
                <a16:creationId xmlns:a16="http://schemas.microsoft.com/office/drawing/2014/main" id="{40CA9C14-4FA2-4694-B48E-6BA6A57C83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3" name="Rectangle: Rounded Corners 2">
            <a:extLst>
              <a:ext uri="{FF2B5EF4-FFF2-40B4-BE49-F238E27FC236}">
                <a16:creationId xmlns:a16="http://schemas.microsoft.com/office/drawing/2014/main" id="{4ADF0935-B1F9-4B8D-ACE4-2BF60121C90F}"/>
              </a:ext>
            </a:extLst>
          </p:cNvPr>
          <p:cNvSpPr/>
          <p:nvPr/>
        </p:nvSpPr>
        <p:spPr>
          <a:xfrm>
            <a:off x="176986" y="165920"/>
            <a:ext cx="11838029" cy="65261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BB9D743-DD60-4B33-8CC5-D78E16273949}"/>
              </a:ext>
            </a:extLst>
          </p:cNvPr>
          <p:cNvSpPr/>
          <p:nvPr/>
        </p:nvSpPr>
        <p:spPr>
          <a:xfrm>
            <a:off x="449828" y="408444"/>
            <a:ext cx="11425079" cy="7017306"/>
          </a:xfrm>
          <a:prstGeom prst="rect">
            <a:avLst/>
          </a:prstGeom>
        </p:spPr>
        <p:txBody>
          <a:bodyPr wrap="square">
            <a:spAutoFit/>
          </a:bodyPr>
          <a:lstStyle/>
          <a:p>
            <a:pPr algn="ctr"/>
            <a:r>
              <a:rPr lang="vi-VN" sz="2800" b="1">
                <a:solidFill>
                  <a:srgbClr val="345352"/>
                </a:solidFill>
                <a:latin typeface="+mj-lt"/>
              </a:rPr>
              <a:t>Sầu riêng</a:t>
            </a:r>
          </a:p>
          <a:p>
            <a:pPr algn="just"/>
            <a:r>
              <a:rPr lang="vi-VN" sz="2500">
                <a:latin typeface="+mj-lt"/>
              </a:rPr>
              <a:t>   </a:t>
            </a:r>
            <a:r>
              <a:rPr lang="en-US" sz="2500">
                <a:solidFill>
                  <a:srgbClr val="B92E25"/>
                </a:solidFill>
                <a:latin typeface="+mj-lt"/>
              </a:rPr>
              <a:t>	</a:t>
            </a:r>
            <a:r>
              <a:rPr lang="vi-VN" sz="2500">
                <a:solidFill>
                  <a:srgbClr val="B92E25"/>
                </a:solidFill>
                <a:latin typeface="+mj-lt"/>
              </a:rPr>
              <a:t>Sầu riêng là loại trái quý của miền Nam. Hương vị nó hết sức đặc biệt, mùi thơm đậm, bay rất xa, lâu tan trong không khí. Còn hàng chục mét mới tới nơi để sầu riêng, hương đã ngào ngạt xông vào cánh mũi. Sầu riêng thơm mùi</a:t>
            </a:r>
            <a:r>
              <a:rPr lang="en-US" sz="2500">
                <a:solidFill>
                  <a:srgbClr val="B92E25"/>
                </a:solidFill>
                <a:latin typeface="+mj-lt"/>
              </a:rPr>
              <a:t> </a:t>
            </a:r>
            <a:r>
              <a:rPr lang="en-US" sz="2500">
                <a:solidFill>
                  <a:srgbClr val="B92E25"/>
                </a:solidFill>
                <a:latin typeface="Times New Roman" panose="02020603050405020304" pitchFamily="18" charset="0"/>
                <a:cs typeface="Times New Roman" panose="02020603050405020304" pitchFamily="18" charset="0"/>
              </a:rPr>
              <a:t>th</a:t>
            </a:r>
            <a:r>
              <a:rPr lang="vi-VN" sz="2500">
                <a:solidFill>
                  <a:srgbClr val="B92E25"/>
                </a:solidFill>
                <a:latin typeface="Times New Roman" panose="02020603050405020304" pitchFamily="18" charset="0"/>
                <a:cs typeface="Times New Roman" panose="02020603050405020304" pitchFamily="18" charset="0"/>
              </a:rPr>
              <a:t>ơ</a:t>
            </a:r>
            <a:r>
              <a:rPr lang="en-US" sz="2500">
                <a:solidFill>
                  <a:srgbClr val="B92E25"/>
                </a:solidFill>
                <a:latin typeface="Times New Roman" panose="02020603050405020304" pitchFamily="18" charset="0"/>
                <a:cs typeface="Times New Roman" panose="02020603050405020304" pitchFamily="18" charset="0"/>
              </a:rPr>
              <a:t>m</a:t>
            </a:r>
            <a:r>
              <a:rPr lang="vi-VN" sz="2500">
                <a:solidFill>
                  <a:srgbClr val="B92E25"/>
                </a:solidFill>
                <a:latin typeface="+mj-lt"/>
              </a:rPr>
              <a:t> của mít chín quyện với hương bưởi, béo cái béo của trứng gà, ngọt cái vị của mật ong già hạn. Hương vị quyến rũ đến kì lạ.</a:t>
            </a:r>
          </a:p>
          <a:p>
            <a:pPr algn="just"/>
            <a:r>
              <a:rPr lang="vi-VN" sz="2500">
                <a:latin typeface="+mj-lt"/>
              </a:rPr>
              <a:t> </a:t>
            </a:r>
            <a:r>
              <a:rPr lang="vi-VN" sz="2500">
                <a:solidFill>
                  <a:srgbClr val="00B050"/>
                </a:solidFill>
                <a:latin typeface="+mj-lt"/>
              </a:rPr>
              <a:t> </a:t>
            </a:r>
            <a:r>
              <a:rPr lang="en-US" sz="2500">
                <a:solidFill>
                  <a:srgbClr val="00B050"/>
                </a:solidFill>
                <a:latin typeface="+mj-lt"/>
              </a:rPr>
              <a:t>	</a:t>
            </a:r>
            <a:r>
              <a:rPr lang="vi-VN" sz="2500">
                <a:solidFill>
                  <a:srgbClr val="00B050"/>
                </a:solidFill>
                <a:latin typeface="+mj-lt"/>
              </a:rPr>
              <a:t>Hoa sầu riêng trổ vào cuối năm. Gió đưa hương thơm ngát như hương cau, hương bưởi tỏa khắp khu vườn. Hoa đậu từng chùm, màu trắng ngà. Cánh hoa nhỏ như vảy cá, hao hao giống cánh sen con, lác đác vài nhụy li ti giữa những cánh hoa. Mỗi cuống hoa ra một trái. Nhìn trái sầu riêng lủng lẳng dưới cành trông giống những tổ kiến. Mùa trái rộ vào tháng tư, tháng năm ta.</a:t>
            </a:r>
          </a:p>
          <a:p>
            <a:pPr algn="just"/>
            <a:r>
              <a:rPr lang="vi-VN" sz="2500">
                <a:latin typeface="+mj-lt"/>
              </a:rPr>
              <a:t>   </a:t>
            </a:r>
            <a:r>
              <a:rPr lang="en-US" sz="2500">
                <a:latin typeface="+mj-lt"/>
              </a:rPr>
              <a:t>	</a:t>
            </a:r>
            <a:r>
              <a:rPr lang="vi-VN" sz="2500">
                <a:solidFill>
                  <a:schemeClr val="accent6">
                    <a:lumMod val="75000"/>
                  </a:schemeClr>
                </a:solidFill>
                <a:latin typeface="+mj-lt"/>
              </a:rPr>
              <a:t>Đứng ngắm cây sầu riêng, tôi cứ nghĩ mãi về cái dáng cây kì lạ này. Thân nó khẳng khiu, cao vút, cành ngang thẳng đuột, thiếu cái dáng cong, dáng nghiêng, chiều quằn, chiều lượn của cây xoài, cây nhãn. Lá nhỏ xanh vàng, hơi khép lại, tưởng như lá héo. Vậy mà khi trái chín, hương tỏa ngạt ngào, vị ngọt đến đam mê.</a:t>
            </a:r>
            <a:endParaRPr lang="en-US" sz="2500">
              <a:solidFill>
                <a:schemeClr val="accent6">
                  <a:lumMod val="75000"/>
                </a:schemeClr>
              </a:solidFill>
              <a:latin typeface="UTM Avo" panose="02040603050506020204" pitchFamily="18" charset="0"/>
            </a:endParaRPr>
          </a:p>
          <a:p>
            <a:pPr algn="r"/>
            <a:r>
              <a:rPr lang="vi-VN" sz="2500" b="1">
                <a:solidFill>
                  <a:srgbClr val="345352"/>
                </a:solidFill>
                <a:latin typeface="+mj-lt"/>
              </a:rPr>
              <a:t>MAI VĂN TẠO</a:t>
            </a:r>
          </a:p>
          <a:p>
            <a:pPr algn="just"/>
            <a:endParaRPr lang="vi-VN" sz="2500">
              <a:latin typeface="+mj-lt"/>
            </a:endParaRPr>
          </a:p>
          <a:p>
            <a:pPr algn="just"/>
            <a:endParaRPr lang="vi-VN" sz="2500">
              <a:latin typeface="+mj-lt"/>
            </a:endParaRPr>
          </a:p>
        </p:txBody>
      </p:sp>
    </p:spTree>
    <p:extLst>
      <p:ext uri="{BB962C8B-B14F-4D97-AF65-F5344CB8AC3E}">
        <p14:creationId xmlns:p14="http://schemas.microsoft.com/office/powerpoint/2010/main" val="999040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3794FB-E5E0-4C54-AEEA-EB97D81FEEC9}"/>
              </a:ext>
            </a:extLst>
          </p:cNvPr>
          <p:cNvPicPr>
            <a:picLocks noChangeAspect="1"/>
          </p:cNvPicPr>
          <p:nvPr/>
        </p:nvPicPr>
        <p:blipFill rotWithShape="1">
          <a:blip r:embed="rId2">
            <a:extLst>
              <a:ext uri="{28A0092B-C50C-407E-A947-70E740481C1C}">
                <a14:useLocalDpi xmlns:a14="http://schemas.microsoft.com/office/drawing/2010/main" val="0"/>
              </a:ext>
            </a:extLst>
          </a:blip>
          <a:srcRect b="9803"/>
          <a:stretch/>
        </p:blipFill>
        <p:spPr>
          <a:xfrm>
            <a:off x="0" y="-871999"/>
            <a:ext cx="12192000" cy="8098708"/>
          </a:xfrm>
          <a:prstGeom prst="rect">
            <a:avLst/>
          </a:prstGeom>
        </p:spPr>
      </p:pic>
      <p:sp>
        <p:nvSpPr>
          <p:cNvPr id="4" name="Rectangle 3">
            <a:extLst>
              <a:ext uri="{FF2B5EF4-FFF2-40B4-BE49-F238E27FC236}">
                <a16:creationId xmlns:a16="http://schemas.microsoft.com/office/drawing/2014/main" id="{2EC4A1FD-D5F1-433C-B480-5B0B16CE17E8}"/>
              </a:ext>
            </a:extLst>
          </p:cNvPr>
          <p:cNvSpPr/>
          <p:nvPr/>
        </p:nvSpPr>
        <p:spPr>
          <a:xfrm>
            <a:off x="11204725" y="34304"/>
            <a:ext cx="983090" cy="461665"/>
          </a:xfrm>
          <a:prstGeom prst="rect">
            <a:avLst/>
          </a:prstGeom>
          <a:noFill/>
        </p:spPr>
        <p:txBody>
          <a:bodyPr wrap="none" lIns="91440" tIns="45720" rIns="91440" bIns="45720">
            <a:spAutoFit/>
          </a:bodyPr>
          <a:lstStyle/>
          <a:p>
            <a:pPr algn="ctr"/>
            <a:r>
              <a:rPr lang="en-US" sz="2400" b="0" cap="none" spc="0">
                <a:ln w="0"/>
                <a:solidFill>
                  <a:srgbClr val="B8CDAC"/>
                </a:solidFill>
                <a:effectLst>
                  <a:outerShdw blurRad="38100" dist="19050" dir="2700000" algn="tl" rotWithShape="0">
                    <a:schemeClr val="dk1">
                      <a:alpha val="40000"/>
                    </a:schemeClr>
                  </a:outerShdw>
                </a:effectLst>
              </a:rPr>
              <a:t>KTUTS</a:t>
            </a:r>
          </a:p>
        </p:txBody>
      </p:sp>
    </p:spTree>
    <p:extLst>
      <p:ext uri="{BB962C8B-B14F-4D97-AF65-F5344CB8AC3E}">
        <p14:creationId xmlns:p14="http://schemas.microsoft.com/office/powerpoint/2010/main" val="751144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0" descr="图片包含 植物, 树&#10;&#10;描述已自动生成">
            <a:extLst>
              <a:ext uri="{FF2B5EF4-FFF2-40B4-BE49-F238E27FC236}">
                <a16:creationId xmlns:a16="http://schemas.microsoft.com/office/drawing/2014/main" id="{9DE1E24C-77AB-4A98-8C2E-F1F09E2969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pic>
        <p:nvPicPr>
          <p:cNvPr id="2" name="图片 1">
            <a:extLst>
              <a:ext uri="{FF2B5EF4-FFF2-40B4-BE49-F238E27FC236}">
                <a16:creationId xmlns:a16="http://schemas.microsoft.com/office/drawing/2014/main" id="{CDE03B9E-DDFA-4F82-A222-4FF7401F36BB}"/>
              </a:ext>
            </a:extLst>
          </p:cNvPr>
          <p:cNvPicPr>
            <a:picLocks noChangeAspect="1"/>
          </p:cNvPicPr>
          <p:nvPr/>
        </p:nvPicPr>
        <p:blipFill rotWithShape="1">
          <a:blip r:embed="rId3">
            <a:extLst>
              <a:ext uri="{28A0092B-C50C-407E-A947-70E740481C1C}">
                <a14:useLocalDpi xmlns:a14="http://schemas.microsoft.com/office/drawing/2010/main" val="0"/>
              </a:ext>
            </a:extLst>
          </a:blip>
          <a:srcRect l="42304" r="11311"/>
          <a:stretch/>
        </p:blipFill>
        <p:spPr>
          <a:xfrm>
            <a:off x="1798320" y="-1"/>
            <a:ext cx="10128737" cy="6823697"/>
          </a:xfrm>
          <a:prstGeom prst="rect">
            <a:avLst/>
          </a:prstGeom>
        </p:spPr>
      </p:pic>
      <p:sp>
        <p:nvSpPr>
          <p:cNvPr id="4" name="椭圆 3">
            <a:extLst>
              <a:ext uri="{FF2B5EF4-FFF2-40B4-BE49-F238E27FC236}">
                <a16:creationId xmlns:a16="http://schemas.microsoft.com/office/drawing/2014/main" id="{DCFD8416-26FE-4E6C-84B2-EA360919ABCF}"/>
              </a:ext>
            </a:extLst>
          </p:cNvPr>
          <p:cNvSpPr/>
          <p:nvPr/>
        </p:nvSpPr>
        <p:spPr>
          <a:xfrm>
            <a:off x="6096000" y="1249679"/>
            <a:ext cx="5108725" cy="5108725"/>
          </a:xfrm>
          <a:prstGeom prst="ellipse">
            <a:avLst/>
          </a:prstGeom>
          <a:solidFill>
            <a:srgbClr val="46756A"/>
          </a:solidFill>
          <a:ln>
            <a:solidFill>
              <a:srgbClr val="46756A"/>
            </a:solidFill>
          </a:ln>
          <a:effectLst>
            <a:outerShdw blurRad="469900" dist="1028700" dir="8100000" sx="91000" sy="9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endParaRPr>
          </a:p>
        </p:txBody>
      </p:sp>
      <p:sp>
        <p:nvSpPr>
          <p:cNvPr id="7" name="文本框 6">
            <a:extLst>
              <a:ext uri="{FF2B5EF4-FFF2-40B4-BE49-F238E27FC236}">
                <a16:creationId xmlns:a16="http://schemas.microsoft.com/office/drawing/2014/main" id="{E060D125-8842-4AE5-8EEB-AFCD6E0E7DE2}"/>
              </a:ext>
            </a:extLst>
          </p:cNvPr>
          <p:cNvSpPr txBox="1"/>
          <p:nvPr/>
        </p:nvSpPr>
        <p:spPr>
          <a:xfrm>
            <a:off x="6955779" y="2840748"/>
            <a:ext cx="3073408"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6000" b="1" dirty="0">
                <a:solidFill>
                  <a:srgbClr val="FFFFFF"/>
                </a:solidFill>
                <a:latin typeface="UTM Showcard" panose="02040603050506020204" pitchFamily="18" charset="0"/>
                <a:ea typeface="仓耳玄三M W05" panose="02020400000000000000" pitchFamily="18" charset="-122"/>
                <a:cs typeface="Nunito Light"/>
                <a:sym typeface="Nunito Light"/>
              </a:rPr>
              <a:t>T</a:t>
            </a:r>
            <a:r>
              <a:rPr lang="en-US" altLang="zh-CN" sz="6000" b="1" noProof="0" dirty="0" err="1">
                <a:solidFill>
                  <a:srgbClr val="FFFFFF"/>
                </a:solidFill>
                <a:latin typeface="UTM Showcard" panose="02040603050506020204" pitchFamily="18" charset="0"/>
                <a:ea typeface="仓耳玄三M W05" panose="02020400000000000000" pitchFamily="18" charset="-122"/>
                <a:cs typeface="Nunito Light"/>
                <a:sym typeface="Nunito Light"/>
              </a:rPr>
              <a:t>ìm</a:t>
            </a:r>
            <a:r>
              <a:rPr lang="en-US" altLang="zh-CN" sz="6000" b="1" noProof="0" dirty="0">
                <a:solidFill>
                  <a:srgbClr val="FFFFFF"/>
                </a:solidFill>
                <a:latin typeface="UTM Showcard" panose="02040603050506020204" pitchFamily="18" charset="0"/>
                <a:ea typeface="仓耳玄三M W05" panose="02020400000000000000" pitchFamily="18" charset="-122"/>
                <a:cs typeface="Nunito Light"/>
                <a:sym typeface="Nunito Light"/>
              </a:rPr>
              <a:t> </a:t>
            </a:r>
            <a:r>
              <a:rPr lang="en-US" altLang="zh-CN" sz="6000" b="1" noProof="0" dirty="0" err="1">
                <a:solidFill>
                  <a:srgbClr val="FFFFFF"/>
                </a:solidFill>
                <a:latin typeface="UTM Showcard" panose="02040603050506020204" pitchFamily="18" charset="0"/>
                <a:ea typeface="仓耳玄三M W05" panose="02020400000000000000" pitchFamily="18" charset="-122"/>
                <a:cs typeface="Nunito Light"/>
                <a:sym typeface="Nunito Light"/>
              </a:rPr>
              <a:t>hiểu</a:t>
            </a:r>
            <a:r>
              <a:rPr lang="en-US" altLang="zh-CN" sz="6000" b="1" noProof="0" dirty="0">
                <a:solidFill>
                  <a:srgbClr val="FFFFFF"/>
                </a:solidFill>
                <a:latin typeface="UTM Showcard" panose="02040603050506020204" pitchFamily="18" charset="0"/>
                <a:ea typeface="仓耳玄三M W05" panose="02020400000000000000" pitchFamily="18" charset="-122"/>
                <a:cs typeface="Nunito Light"/>
                <a:sym typeface="Nunito Light"/>
              </a:rPr>
              <a:t> </a:t>
            </a:r>
            <a:r>
              <a:rPr lang="en-US" altLang="zh-CN" sz="6000" b="1" noProof="0" dirty="0" err="1">
                <a:solidFill>
                  <a:srgbClr val="FFFFFF"/>
                </a:solidFill>
                <a:latin typeface="UTM Showcard" panose="02040603050506020204" pitchFamily="18" charset="0"/>
                <a:ea typeface="仓耳玄三M W05" panose="02020400000000000000" pitchFamily="18" charset="-122"/>
                <a:cs typeface="Nunito Light"/>
                <a:sym typeface="Nunito Light"/>
              </a:rPr>
              <a:t>bài</a:t>
            </a:r>
            <a:endParaRPr kumimoji="0" lang="zh-CN" altLang="en-US" sz="6000" b="1" u="none" strike="noStrike" kern="1200" cap="none" spc="0" normalizeH="0" baseline="0" noProof="0" dirty="0">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endParaRPr>
          </a:p>
        </p:txBody>
      </p:sp>
      <p:pic>
        <p:nvPicPr>
          <p:cNvPr id="10" name="Picture 9">
            <a:extLst>
              <a:ext uri="{FF2B5EF4-FFF2-40B4-BE49-F238E27FC236}">
                <a16:creationId xmlns:a16="http://schemas.microsoft.com/office/drawing/2014/main" id="{24D5831D-EDEF-471D-84D5-D3D582AF4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8328" y="-224648"/>
            <a:ext cx="8057378" cy="8057378"/>
          </a:xfrm>
          <a:prstGeom prst="rect">
            <a:avLst/>
          </a:prstGeom>
        </p:spPr>
      </p:pic>
    </p:spTree>
    <p:extLst>
      <p:ext uri="{BB962C8B-B14F-4D97-AF65-F5344CB8AC3E}">
        <p14:creationId xmlns:p14="http://schemas.microsoft.com/office/powerpoint/2010/main" val="45577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
            <a:extLst>
              <a:ext uri="{FF2B5EF4-FFF2-40B4-BE49-F238E27FC236}">
                <a16:creationId xmlns:a16="http://schemas.microsoft.com/office/drawing/2014/main" id="{0A90CB11-6C2B-48DF-A8D8-BB6B9072EE89}"/>
              </a:ext>
            </a:extLst>
          </p:cNvPr>
          <p:cNvPicPr>
            <a:picLocks noChangeAspect="1"/>
          </p:cNvPicPr>
          <p:nvPr/>
        </p:nvPicPr>
        <p:blipFill rotWithShape="1">
          <a:blip r:embed="rId2">
            <a:extLst>
              <a:ext uri="{28A0092B-C50C-407E-A947-70E740481C1C}">
                <a14:useLocalDpi xmlns:a14="http://schemas.microsoft.com/office/drawing/2010/main" val="0"/>
              </a:ext>
            </a:extLst>
          </a:blip>
          <a:srcRect l="1" r="44167"/>
          <a:stretch/>
        </p:blipFill>
        <p:spPr>
          <a:xfrm rot="10800000">
            <a:off x="-61291" y="-2"/>
            <a:ext cx="12253290" cy="6858001"/>
          </a:xfrm>
          <a:prstGeom prst="rect">
            <a:avLst/>
          </a:prstGeom>
        </p:spPr>
      </p:pic>
      <p:pic>
        <p:nvPicPr>
          <p:cNvPr id="3" name="Picture 2">
            <a:extLst>
              <a:ext uri="{FF2B5EF4-FFF2-40B4-BE49-F238E27FC236}">
                <a16:creationId xmlns:a16="http://schemas.microsoft.com/office/drawing/2014/main" id="{5EACAD58-C23B-465B-8D47-C79AB91D6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9016"/>
            <a:ext cx="6001068" cy="4500801"/>
          </a:xfrm>
          <a:prstGeom prst="rect">
            <a:avLst/>
          </a:prstGeom>
        </p:spPr>
      </p:pic>
      <p:pic>
        <p:nvPicPr>
          <p:cNvPr id="5" name="Picture 4">
            <a:extLst>
              <a:ext uri="{FF2B5EF4-FFF2-40B4-BE49-F238E27FC236}">
                <a16:creationId xmlns:a16="http://schemas.microsoft.com/office/drawing/2014/main" id="{88A121B4-9A12-450B-BEF4-DDF8DC4309C6}"/>
              </a:ext>
            </a:extLst>
          </p:cNvPr>
          <p:cNvPicPr>
            <a:picLocks noChangeAspect="1"/>
          </p:cNvPicPr>
          <p:nvPr/>
        </p:nvPicPr>
        <p:blipFill rotWithShape="1">
          <a:blip r:embed="rId4">
            <a:extLst>
              <a:ext uri="{28A0092B-C50C-407E-A947-70E740481C1C}">
                <a14:useLocalDpi xmlns:a14="http://schemas.microsoft.com/office/drawing/2010/main" val="0"/>
              </a:ext>
            </a:extLst>
          </a:blip>
          <a:srcRect r="8413" b="4975"/>
          <a:stretch/>
        </p:blipFill>
        <p:spPr>
          <a:xfrm>
            <a:off x="6001068" y="1019016"/>
            <a:ext cx="6190932" cy="4500800"/>
          </a:xfrm>
          <a:prstGeom prst="rect">
            <a:avLst/>
          </a:prstGeom>
        </p:spPr>
      </p:pic>
      <p:sp>
        <p:nvSpPr>
          <p:cNvPr id="7" name="Rectangle 6">
            <a:extLst>
              <a:ext uri="{FF2B5EF4-FFF2-40B4-BE49-F238E27FC236}">
                <a16:creationId xmlns:a16="http://schemas.microsoft.com/office/drawing/2014/main" id="{E8CFD17A-12D6-4156-A4BE-11A1C36689B8}"/>
              </a:ext>
            </a:extLst>
          </p:cNvPr>
          <p:cNvSpPr/>
          <p:nvPr/>
        </p:nvSpPr>
        <p:spPr>
          <a:xfrm>
            <a:off x="-61292" y="212435"/>
            <a:ext cx="10049546" cy="584775"/>
          </a:xfrm>
          <a:prstGeom prst="rect">
            <a:avLst/>
          </a:prstGeom>
          <a:noFill/>
        </p:spPr>
        <p:txBody>
          <a:bodyPr wrap="none" lIns="91440" tIns="45720" rIns="91440" bIns="45720">
            <a:spAutoFit/>
          </a:bodyPr>
          <a:lstStyle/>
          <a:p>
            <a:pPr algn="ctr"/>
            <a:r>
              <a:rPr lang="en-US" sz="3200" b="1" cap="none" spc="0">
                <a:ln w="0"/>
                <a:solidFill>
                  <a:srgbClr val="13202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Cánh hoa nhỏ nh</a:t>
            </a:r>
            <a:r>
              <a:rPr lang="vi-VN" sz="3200" b="1" cap="none" spc="0">
                <a:ln w="0"/>
                <a:solidFill>
                  <a:srgbClr val="13202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ư</a:t>
            </a:r>
            <a:r>
              <a:rPr lang="en-US" sz="3200" b="1" cap="none" spc="0">
                <a:ln w="0"/>
                <a:solidFill>
                  <a:srgbClr val="13202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vảy cá, hao hao giống cánh sen con,...</a:t>
            </a:r>
          </a:p>
        </p:txBody>
      </p:sp>
      <p:sp>
        <p:nvSpPr>
          <p:cNvPr id="8" name="Rectangle 7">
            <a:extLst>
              <a:ext uri="{FF2B5EF4-FFF2-40B4-BE49-F238E27FC236}">
                <a16:creationId xmlns:a16="http://schemas.microsoft.com/office/drawing/2014/main" id="{56D20944-8A72-4ECD-9BC1-09AEB0555C6B}"/>
              </a:ext>
            </a:extLst>
          </p:cNvPr>
          <p:cNvSpPr/>
          <p:nvPr/>
        </p:nvSpPr>
        <p:spPr>
          <a:xfrm>
            <a:off x="11204725" y="34304"/>
            <a:ext cx="983090" cy="461665"/>
          </a:xfrm>
          <a:prstGeom prst="rect">
            <a:avLst/>
          </a:prstGeom>
          <a:noFill/>
        </p:spPr>
        <p:txBody>
          <a:bodyPr wrap="none" lIns="91440" tIns="45720" rIns="91440" bIns="45720">
            <a:spAutoFit/>
          </a:bodyPr>
          <a:lstStyle/>
          <a:p>
            <a:pPr algn="ctr"/>
            <a:r>
              <a:rPr lang="en-US" sz="2400" b="0" cap="none" spc="0">
                <a:ln w="0"/>
                <a:solidFill>
                  <a:srgbClr val="B8CDAC"/>
                </a:solidFill>
                <a:effectLst>
                  <a:outerShdw blurRad="38100" dist="19050" dir="2700000" algn="tl" rotWithShape="0">
                    <a:schemeClr val="dk1">
                      <a:alpha val="40000"/>
                    </a:schemeClr>
                  </a:outerShdw>
                </a:effectLst>
              </a:rPr>
              <a:t>KTUTS</a:t>
            </a:r>
          </a:p>
        </p:txBody>
      </p:sp>
    </p:spTree>
    <p:extLst>
      <p:ext uri="{BB962C8B-B14F-4D97-AF65-F5344CB8AC3E}">
        <p14:creationId xmlns:p14="http://schemas.microsoft.com/office/powerpoint/2010/main" val="2174594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B768-28F8-4084-B577-0EC02A2A3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
            <a:ext cx="12192000" cy="6857195"/>
          </a:xfrm>
          <a:prstGeom prst="rect">
            <a:avLst/>
          </a:prstGeom>
        </p:spPr>
      </p:pic>
      <p:sp>
        <p:nvSpPr>
          <p:cNvPr id="4" name="Rectangle 3">
            <a:extLst>
              <a:ext uri="{FF2B5EF4-FFF2-40B4-BE49-F238E27FC236}">
                <a16:creationId xmlns:a16="http://schemas.microsoft.com/office/drawing/2014/main" id="{B9A12491-4163-453F-A6DC-936215F5660A}"/>
              </a:ext>
            </a:extLst>
          </p:cNvPr>
          <p:cNvSpPr/>
          <p:nvPr/>
        </p:nvSpPr>
        <p:spPr>
          <a:xfrm>
            <a:off x="485775" y="2167920"/>
            <a:ext cx="11220450" cy="1569660"/>
          </a:xfrm>
          <a:prstGeom prst="rect">
            <a:avLst/>
          </a:prstGeom>
        </p:spPr>
        <p:txBody>
          <a:bodyPr wrap="square">
            <a:spAutoFit/>
          </a:bodyPr>
          <a:lstStyle/>
          <a:p>
            <a:r>
              <a:rPr lang="en-US" sz="4800" b="1">
                <a:solidFill>
                  <a:srgbClr val="0F4359"/>
                </a:solidFill>
                <a:latin typeface="Times New Roman" panose="02020603050405020304" pitchFamily="18" charset="0"/>
                <a:cs typeface="Times New Roman" panose="02020603050405020304" pitchFamily="18" charset="0"/>
              </a:rPr>
              <a:t>Câu 1: Sầu riêng là đặc sản của vùng nào?</a:t>
            </a:r>
          </a:p>
          <a:p>
            <a:endParaRPr lang="en-US" sz="4800" b="1">
              <a:solidFill>
                <a:srgbClr val="0F4359"/>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9E93DB2B-3980-4437-96DC-79A2C3179A00}"/>
              </a:ext>
            </a:extLst>
          </p:cNvPr>
          <p:cNvSpPr/>
          <p:nvPr/>
        </p:nvSpPr>
        <p:spPr>
          <a:xfrm>
            <a:off x="485775" y="3272820"/>
            <a:ext cx="11220450" cy="2123658"/>
          </a:xfrm>
          <a:prstGeom prst="rect">
            <a:avLst/>
          </a:prstGeom>
          <a:solidFill>
            <a:schemeClr val="bg1"/>
          </a:solidFill>
        </p:spPr>
        <p:txBody>
          <a:bodyPr wrap="square">
            <a:spAutoFit/>
          </a:bodyPr>
          <a:lstStyle/>
          <a:p>
            <a:pPr algn="just"/>
            <a:r>
              <a:rPr lang="vi-VN" sz="4400" b="1">
                <a:solidFill>
                  <a:srgbClr val="C00000"/>
                </a:solidFill>
                <a:latin typeface="Times New Roman" panose="02020603050405020304" pitchFamily="18" charset="0"/>
                <a:cs typeface="Times New Roman" panose="02020603050405020304" pitchFamily="18" charset="0"/>
              </a:rPr>
              <a:t>Sầu riêng là đặc sản của miền Nam nước ta</a:t>
            </a:r>
            <a:r>
              <a:rPr lang="en-US" sz="4400" b="1">
                <a:solidFill>
                  <a:srgbClr val="C00000"/>
                </a:solidFill>
                <a:latin typeface="Times New Roman" panose="02020603050405020304" pitchFamily="18" charset="0"/>
                <a:cs typeface="Times New Roman" panose="02020603050405020304" pitchFamily="18" charset="0"/>
              </a:rPr>
              <a:t>. (Các tỉnh trồng nhiều sầu riêng: Đắk Lắk,</a:t>
            </a:r>
          </a:p>
          <a:p>
            <a:pPr algn="just"/>
            <a:r>
              <a:rPr lang="en-US" sz="4400" b="1">
                <a:solidFill>
                  <a:srgbClr val="C00000"/>
                </a:solidFill>
                <a:latin typeface="Times New Roman" panose="02020603050405020304" pitchFamily="18" charset="0"/>
                <a:cs typeface="Times New Roman" panose="02020603050405020304" pitchFamily="18" charset="0"/>
              </a:rPr>
              <a:t>Tây Ninh, Đồng Nai, Bến Tre, Tiền Giang.)</a:t>
            </a:r>
            <a:endParaRPr lang="vi-VN" sz="4400" b="1">
              <a:solidFill>
                <a:srgbClr val="C00000"/>
              </a:solidFill>
              <a:latin typeface="Times New Roman" panose="02020603050405020304" pitchFamily="18" charset="0"/>
              <a:cs typeface="Times New Roman" panose="02020603050405020304" pitchFamily="18" charset="0"/>
            </a:endParaRPr>
          </a:p>
        </p:txBody>
      </p:sp>
      <p:sp>
        <p:nvSpPr>
          <p:cNvPr id="6" name="AutoShape 2" descr="https://moit.gov.vn/upload/2005517/fck/files/sau_rieng3_dd047.jpg">
            <a:extLst>
              <a:ext uri="{FF2B5EF4-FFF2-40B4-BE49-F238E27FC236}">
                <a16:creationId xmlns:a16="http://schemas.microsoft.com/office/drawing/2014/main" id="{3B3A871A-37CA-45AB-AFA1-87BC8FD11A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35715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B768-28F8-4084-B577-0EC02A2A3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
            <a:ext cx="12192000" cy="6857195"/>
          </a:xfrm>
          <a:prstGeom prst="rect">
            <a:avLst/>
          </a:prstGeom>
        </p:spPr>
      </p:pic>
      <p:sp>
        <p:nvSpPr>
          <p:cNvPr id="4" name="Rectangle 3">
            <a:extLst>
              <a:ext uri="{FF2B5EF4-FFF2-40B4-BE49-F238E27FC236}">
                <a16:creationId xmlns:a16="http://schemas.microsoft.com/office/drawing/2014/main" id="{B9A12491-4163-453F-A6DC-936215F5660A}"/>
              </a:ext>
            </a:extLst>
          </p:cNvPr>
          <p:cNvSpPr/>
          <p:nvPr/>
        </p:nvSpPr>
        <p:spPr>
          <a:xfrm>
            <a:off x="485775" y="1901220"/>
            <a:ext cx="11220450" cy="3785652"/>
          </a:xfrm>
          <a:prstGeom prst="rect">
            <a:avLst/>
          </a:prstGeom>
          <a:solidFill>
            <a:schemeClr val="bg1"/>
          </a:solidFill>
        </p:spPr>
        <p:txBody>
          <a:bodyPr wrap="square">
            <a:spAutoFit/>
          </a:bodyPr>
          <a:lstStyle/>
          <a:p>
            <a:r>
              <a:rPr lang="en-US" sz="4800" b="1">
                <a:solidFill>
                  <a:srgbClr val="0F4359"/>
                </a:solidFill>
                <a:latin typeface="Times New Roman" panose="02020603050405020304" pitchFamily="18" charset="0"/>
                <a:cs typeface="Times New Roman" panose="02020603050405020304" pitchFamily="18" charset="0"/>
              </a:rPr>
              <a:t>Câu 2: Dựa vào bài văn này, hãy miêu tả những nét đặc sắc của:</a:t>
            </a:r>
          </a:p>
          <a:p>
            <a:r>
              <a:rPr lang="en-US" sz="4800" b="1">
                <a:solidFill>
                  <a:srgbClr val="0F4359"/>
                </a:solidFill>
                <a:latin typeface="Times New Roman" panose="02020603050405020304" pitchFamily="18" charset="0"/>
                <a:cs typeface="Times New Roman" panose="02020603050405020304" pitchFamily="18" charset="0"/>
              </a:rPr>
              <a:t>a)  Hoa sầu riêng</a:t>
            </a:r>
          </a:p>
          <a:p>
            <a:r>
              <a:rPr lang="en-US" sz="4800" b="1">
                <a:solidFill>
                  <a:srgbClr val="0F4359"/>
                </a:solidFill>
                <a:latin typeface="Times New Roman" panose="02020603050405020304" pitchFamily="18" charset="0"/>
                <a:cs typeface="Times New Roman" panose="02020603050405020304" pitchFamily="18" charset="0"/>
              </a:rPr>
              <a:t>b)  Quả sầu riêng</a:t>
            </a:r>
          </a:p>
          <a:p>
            <a:r>
              <a:rPr lang="en-US" sz="4800" b="1">
                <a:solidFill>
                  <a:srgbClr val="0F4359"/>
                </a:solidFill>
                <a:latin typeface="Times New Roman" panose="02020603050405020304" pitchFamily="18" charset="0"/>
                <a:cs typeface="Times New Roman" panose="02020603050405020304" pitchFamily="18" charset="0"/>
              </a:rPr>
              <a:t>c)  Dáng cây sầu riêng</a:t>
            </a:r>
          </a:p>
        </p:txBody>
      </p:sp>
      <p:sp>
        <p:nvSpPr>
          <p:cNvPr id="5" name="Rectangle 4">
            <a:extLst>
              <a:ext uri="{FF2B5EF4-FFF2-40B4-BE49-F238E27FC236}">
                <a16:creationId xmlns:a16="http://schemas.microsoft.com/office/drawing/2014/main" id="{9E93DB2B-3980-4437-96DC-79A2C3179A00}"/>
              </a:ext>
            </a:extLst>
          </p:cNvPr>
          <p:cNvSpPr/>
          <p:nvPr/>
        </p:nvSpPr>
        <p:spPr>
          <a:xfrm>
            <a:off x="971550" y="7578796"/>
            <a:ext cx="11220450" cy="2123658"/>
          </a:xfrm>
          <a:prstGeom prst="rect">
            <a:avLst/>
          </a:prstGeom>
          <a:solidFill>
            <a:schemeClr val="bg1"/>
          </a:solidFill>
        </p:spPr>
        <p:txBody>
          <a:bodyPr wrap="square">
            <a:spAutoFit/>
          </a:bodyPr>
          <a:lstStyle/>
          <a:p>
            <a:pPr algn="just"/>
            <a:r>
              <a:rPr lang="vi-VN" sz="4400" b="1">
                <a:solidFill>
                  <a:srgbClr val="C00000"/>
                </a:solidFill>
                <a:latin typeface="Times New Roman" panose="02020603050405020304" pitchFamily="18" charset="0"/>
                <a:cs typeface="Times New Roman" panose="02020603050405020304" pitchFamily="18" charset="0"/>
              </a:rPr>
              <a:t>Sầu riêng là đặc sản của miền Nam nước ta</a:t>
            </a:r>
            <a:r>
              <a:rPr lang="en-US" sz="4400" b="1">
                <a:solidFill>
                  <a:srgbClr val="C00000"/>
                </a:solidFill>
                <a:latin typeface="Times New Roman" panose="02020603050405020304" pitchFamily="18" charset="0"/>
                <a:cs typeface="Times New Roman" panose="02020603050405020304" pitchFamily="18" charset="0"/>
              </a:rPr>
              <a:t>. (Các tỉnh trồng nhiều sầu riêng: Đắk Lắk,</a:t>
            </a:r>
          </a:p>
          <a:p>
            <a:pPr algn="just"/>
            <a:r>
              <a:rPr lang="en-US" sz="4400" b="1">
                <a:solidFill>
                  <a:srgbClr val="C00000"/>
                </a:solidFill>
                <a:latin typeface="Times New Roman" panose="02020603050405020304" pitchFamily="18" charset="0"/>
                <a:cs typeface="Times New Roman" panose="02020603050405020304" pitchFamily="18" charset="0"/>
              </a:rPr>
              <a:t>Tây Ninh, Đồng Nai, Bến Tre, Tiền Giang.</a:t>
            </a:r>
            <a:endParaRPr lang="vi-VN" sz="4400" b="1">
              <a:solidFill>
                <a:srgbClr val="C00000"/>
              </a:solidFill>
              <a:latin typeface="Times New Roman" panose="02020603050405020304" pitchFamily="18" charset="0"/>
              <a:cs typeface="Times New Roman" panose="02020603050405020304" pitchFamily="18" charset="0"/>
            </a:endParaRPr>
          </a:p>
        </p:txBody>
      </p:sp>
      <p:sp>
        <p:nvSpPr>
          <p:cNvPr id="6" name="AutoShape 2" descr="https://moit.gov.vn/upload/2005517/fck/files/sau_rieng3_dd047.jpg">
            <a:extLst>
              <a:ext uri="{FF2B5EF4-FFF2-40B4-BE49-F238E27FC236}">
                <a16:creationId xmlns:a16="http://schemas.microsoft.com/office/drawing/2014/main" id="{3B3A871A-37CA-45AB-AFA1-87BC8FD11A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38574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B768-28F8-4084-B577-0EC02A2A3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
            <a:ext cx="12192000" cy="6857195"/>
          </a:xfrm>
          <a:prstGeom prst="rect">
            <a:avLst/>
          </a:prstGeom>
        </p:spPr>
      </p:pic>
      <p:sp>
        <p:nvSpPr>
          <p:cNvPr id="4" name="Rectangle 3">
            <a:extLst>
              <a:ext uri="{FF2B5EF4-FFF2-40B4-BE49-F238E27FC236}">
                <a16:creationId xmlns:a16="http://schemas.microsoft.com/office/drawing/2014/main" id="{B9A12491-4163-453F-A6DC-936215F5660A}"/>
              </a:ext>
            </a:extLst>
          </p:cNvPr>
          <p:cNvSpPr/>
          <p:nvPr/>
        </p:nvSpPr>
        <p:spPr>
          <a:xfrm>
            <a:off x="976313" y="1901220"/>
            <a:ext cx="10239375" cy="1815882"/>
          </a:xfrm>
          <a:prstGeom prst="rect">
            <a:avLst/>
          </a:prstGeom>
          <a:solidFill>
            <a:schemeClr val="bg1"/>
          </a:solidFill>
        </p:spPr>
        <p:txBody>
          <a:bodyPr wrap="square">
            <a:spAutoFit/>
          </a:bodyPr>
          <a:lstStyle/>
          <a:p>
            <a:r>
              <a:rPr lang="en-US" sz="2800" b="1">
                <a:solidFill>
                  <a:srgbClr val="0F4359"/>
                </a:solidFill>
                <a:latin typeface="Times New Roman" panose="02020603050405020304" pitchFamily="18" charset="0"/>
                <a:cs typeface="Times New Roman" panose="02020603050405020304" pitchFamily="18" charset="0"/>
              </a:rPr>
              <a:t>Câu 2: Dựa vào bài văn này, hãy miêu tả những nét đặc sắc của:</a:t>
            </a:r>
          </a:p>
          <a:p>
            <a:r>
              <a:rPr lang="en-US" sz="2800" b="1">
                <a:solidFill>
                  <a:srgbClr val="0F4359"/>
                </a:solidFill>
                <a:latin typeface="Times New Roman" panose="02020603050405020304" pitchFamily="18" charset="0"/>
                <a:cs typeface="Times New Roman" panose="02020603050405020304" pitchFamily="18" charset="0"/>
              </a:rPr>
              <a:t>a)  Hoa sầu riêng</a:t>
            </a:r>
          </a:p>
          <a:p>
            <a:r>
              <a:rPr lang="en-US" sz="2800" b="1">
                <a:solidFill>
                  <a:srgbClr val="0F4359"/>
                </a:solidFill>
                <a:latin typeface="Times New Roman" panose="02020603050405020304" pitchFamily="18" charset="0"/>
                <a:cs typeface="Times New Roman" panose="02020603050405020304" pitchFamily="18" charset="0"/>
              </a:rPr>
              <a:t>b)  Quả sầu riêng</a:t>
            </a:r>
          </a:p>
          <a:p>
            <a:r>
              <a:rPr lang="en-US" sz="2800" b="1">
                <a:solidFill>
                  <a:srgbClr val="0F4359"/>
                </a:solidFill>
                <a:latin typeface="Times New Roman" panose="02020603050405020304" pitchFamily="18" charset="0"/>
                <a:cs typeface="Times New Roman" panose="02020603050405020304" pitchFamily="18" charset="0"/>
              </a:rPr>
              <a:t>c)  Dáng cây sầu riêng</a:t>
            </a:r>
          </a:p>
        </p:txBody>
      </p:sp>
      <p:sp>
        <p:nvSpPr>
          <p:cNvPr id="5" name="Rectangle 4">
            <a:extLst>
              <a:ext uri="{FF2B5EF4-FFF2-40B4-BE49-F238E27FC236}">
                <a16:creationId xmlns:a16="http://schemas.microsoft.com/office/drawing/2014/main" id="{9E93DB2B-3980-4437-96DC-79A2C3179A00}"/>
              </a:ext>
            </a:extLst>
          </p:cNvPr>
          <p:cNvSpPr/>
          <p:nvPr/>
        </p:nvSpPr>
        <p:spPr>
          <a:xfrm>
            <a:off x="242887" y="3802618"/>
            <a:ext cx="11706225" cy="2308324"/>
          </a:xfrm>
          <a:prstGeom prst="rect">
            <a:avLst/>
          </a:prstGeom>
          <a:solidFill>
            <a:schemeClr val="bg1"/>
          </a:solidFill>
        </p:spPr>
        <p:txBody>
          <a:bodyPr wrap="square">
            <a:spAutoFit/>
          </a:bodyPr>
          <a:lstStyle/>
          <a:p>
            <a:pPr algn="just"/>
            <a:r>
              <a:rPr lang="en-US" sz="3600" b="1">
                <a:solidFill>
                  <a:srgbClr val="C00000"/>
                </a:solidFill>
                <a:latin typeface="Times New Roman" panose="02020603050405020304" pitchFamily="18" charset="0"/>
                <a:cs typeface="Times New Roman" panose="02020603050405020304" pitchFamily="18" charset="0"/>
              </a:rPr>
              <a:t>a) </a:t>
            </a:r>
            <a:r>
              <a:rPr lang="vi-VN" sz="3600" b="1">
                <a:solidFill>
                  <a:srgbClr val="C00000"/>
                </a:solidFill>
                <a:latin typeface="Times New Roman" panose="02020603050405020304" pitchFamily="18" charset="0"/>
                <a:cs typeface="Times New Roman" panose="02020603050405020304" pitchFamily="18" charset="0"/>
              </a:rPr>
              <a:t>Hoa sầu riêng có những nét đặc sắc như sau: trổ vào cuối năm</a:t>
            </a:r>
            <a:r>
              <a:rPr lang="en-US" sz="3600" b="1">
                <a:solidFill>
                  <a:srgbClr val="C00000"/>
                </a:solidFill>
                <a:latin typeface="Times New Roman" panose="02020603050405020304" pitchFamily="18" charset="0"/>
                <a:cs typeface="Times New Roman" panose="02020603050405020304" pitchFamily="18" charset="0"/>
              </a:rPr>
              <a:t>;</a:t>
            </a:r>
            <a:r>
              <a:rPr lang="vi-VN" sz="3600" b="1">
                <a:solidFill>
                  <a:srgbClr val="C00000"/>
                </a:solidFill>
                <a:latin typeface="Times New Roman" panose="02020603050405020304" pitchFamily="18" charset="0"/>
                <a:cs typeface="Times New Roman" panose="02020603050405020304" pitchFamily="18" charset="0"/>
              </a:rPr>
              <a:t> thơm ngát như hương cau, hương bưởi</a:t>
            </a:r>
            <a:r>
              <a:rPr lang="en-US" sz="3600" b="1">
                <a:solidFill>
                  <a:srgbClr val="C00000"/>
                </a:solidFill>
                <a:latin typeface="Times New Roman" panose="02020603050405020304" pitchFamily="18" charset="0"/>
                <a:cs typeface="Times New Roman" panose="02020603050405020304" pitchFamily="18" charset="0"/>
              </a:rPr>
              <a:t>;</a:t>
            </a:r>
            <a:r>
              <a:rPr lang="vi-VN" sz="3600" b="1">
                <a:solidFill>
                  <a:srgbClr val="C00000"/>
                </a:solidFill>
                <a:latin typeface="Times New Roman" panose="02020603050405020304" pitchFamily="18" charset="0"/>
                <a:cs typeface="Times New Roman" panose="02020603050405020304" pitchFamily="18" charset="0"/>
              </a:rPr>
              <a:t> đậu từng chùm, màu trắng ngà</a:t>
            </a:r>
            <a:r>
              <a:rPr lang="en-US" sz="3600" b="1">
                <a:solidFill>
                  <a:srgbClr val="C00000"/>
                </a:solidFill>
                <a:latin typeface="Times New Roman" panose="02020603050405020304" pitchFamily="18" charset="0"/>
                <a:cs typeface="Times New Roman" panose="02020603050405020304" pitchFamily="18" charset="0"/>
              </a:rPr>
              <a:t>;</a:t>
            </a:r>
            <a:r>
              <a:rPr lang="vi-VN" sz="3600" b="1">
                <a:solidFill>
                  <a:srgbClr val="C00000"/>
                </a:solidFill>
                <a:latin typeface="Times New Roman" panose="02020603050405020304" pitchFamily="18" charset="0"/>
                <a:cs typeface="Times New Roman" panose="02020603050405020304" pitchFamily="18" charset="0"/>
              </a:rPr>
              <a:t> </a:t>
            </a:r>
            <a:r>
              <a:rPr lang="en-US" sz="3600" b="1">
                <a:solidFill>
                  <a:srgbClr val="C00000"/>
                </a:solidFill>
                <a:latin typeface="Times New Roman" panose="02020603050405020304" pitchFamily="18" charset="0"/>
                <a:cs typeface="Times New Roman" panose="02020603050405020304" pitchFamily="18" charset="0"/>
              </a:rPr>
              <a:t>c</a:t>
            </a:r>
            <a:r>
              <a:rPr lang="vi-VN" sz="3600" b="1">
                <a:solidFill>
                  <a:srgbClr val="C00000"/>
                </a:solidFill>
                <a:latin typeface="Times New Roman" panose="02020603050405020304" pitchFamily="18" charset="0"/>
                <a:cs typeface="Times New Roman" panose="02020603050405020304" pitchFamily="18" charset="0"/>
              </a:rPr>
              <a:t>ánh hoa nhỏ như v</a:t>
            </a:r>
            <a:r>
              <a:rPr lang="en-US" sz="3600" b="1">
                <a:solidFill>
                  <a:srgbClr val="C00000"/>
                </a:solidFill>
                <a:latin typeface="Times New Roman" panose="02020603050405020304" pitchFamily="18" charset="0"/>
                <a:cs typeface="Times New Roman" panose="02020603050405020304" pitchFamily="18" charset="0"/>
              </a:rPr>
              <a:t>ả</a:t>
            </a:r>
            <a:r>
              <a:rPr lang="vi-VN" sz="3600" b="1">
                <a:solidFill>
                  <a:srgbClr val="C00000"/>
                </a:solidFill>
                <a:latin typeface="Times New Roman" panose="02020603050405020304" pitchFamily="18" charset="0"/>
                <a:cs typeface="Times New Roman" panose="02020603050405020304" pitchFamily="18" charset="0"/>
              </a:rPr>
              <a:t>y cá, hao hao giống cánh sen con, ở giữa lác đác vài nhụy nhỏ li ti.</a:t>
            </a:r>
          </a:p>
        </p:txBody>
      </p:sp>
      <p:sp>
        <p:nvSpPr>
          <p:cNvPr id="6" name="AutoShape 2" descr="https://moit.gov.vn/upload/2005517/fck/files/sau_rieng3_dd047.jpg">
            <a:extLst>
              <a:ext uri="{FF2B5EF4-FFF2-40B4-BE49-F238E27FC236}">
                <a16:creationId xmlns:a16="http://schemas.microsoft.com/office/drawing/2014/main" id="{3B3A871A-37CA-45AB-AFA1-87BC8FD11A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53748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B768-28F8-4084-B577-0EC02A2A3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
            <a:ext cx="12192000" cy="6857195"/>
          </a:xfrm>
          <a:prstGeom prst="rect">
            <a:avLst/>
          </a:prstGeom>
        </p:spPr>
      </p:pic>
      <p:sp>
        <p:nvSpPr>
          <p:cNvPr id="4" name="Rectangle 3">
            <a:extLst>
              <a:ext uri="{FF2B5EF4-FFF2-40B4-BE49-F238E27FC236}">
                <a16:creationId xmlns:a16="http://schemas.microsoft.com/office/drawing/2014/main" id="{B9A12491-4163-453F-A6DC-936215F5660A}"/>
              </a:ext>
            </a:extLst>
          </p:cNvPr>
          <p:cNvSpPr/>
          <p:nvPr/>
        </p:nvSpPr>
        <p:spPr>
          <a:xfrm>
            <a:off x="976313" y="1901220"/>
            <a:ext cx="10239375" cy="1815882"/>
          </a:xfrm>
          <a:prstGeom prst="rect">
            <a:avLst/>
          </a:prstGeom>
          <a:solidFill>
            <a:schemeClr val="bg1"/>
          </a:solidFill>
        </p:spPr>
        <p:txBody>
          <a:bodyPr wrap="square">
            <a:spAutoFit/>
          </a:bodyPr>
          <a:lstStyle/>
          <a:p>
            <a:r>
              <a:rPr lang="en-US" sz="2800" b="1">
                <a:solidFill>
                  <a:srgbClr val="0F4359"/>
                </a:solidFill>
                <a:latin typeface="Times New Roman" panose="02020603050405020304" pitchFamily="18" charset="0"/>
                <a:cs typeface="Times New Roman" panose="02020603050405020304" pitchFamily="18" charset="0"/>
              </a:rPr>
              <a:t>Câu 2: Dựa vào bài văn này, hãy miêu tả những nét đặc sắc của:</a:t>
            </a:r>
          </a:p>
          <a:p>
            <a:r>
              <a:rPr lang="en-US" sz="2800" b="1">
                <a:solidFill>
                  <a:srgbClr val="0F4359"/>
                </a:solidFill>
                <a:latin typeface="Times New Roman" panose="02020603050405020304" pitchFamily="18" charset="0"/>
                <a:cs typeface="Times New Roman" panose="02020603050405020304" pitchFamily="18" charset="0"/>
              </a:rPr>
              <a:t>a)  Hoa sầu riêng</a:t>
            </a:r>
          </a:p>
          <a:p>
            <a:r>
              <a:rPr lang="en-US" sz="2800" b="1">
                <a:solidFill>
                  <a:srgbClr val="0F4359"/>
                </a:solidFill>
                <a:latin typeface="Times New Roman" panose="02020603050405020304" pitchFamily="18" charset="0"/>
                <a:cs typeface="Times New Roman" panose="02020603050405020304" pitchFamily="18" charset="0"/>
              </a:rPr>
              <a:t>b)  Quả sầu riêng</a:t>
            </a:r>
          </a:p>
          <a:p>
            <a:r>
              <a:rPr lang="en-US" sz="2800" b="1">
                <a:solidFill>
                  <a:srgbClr val="0F4359"/>
                </a:solidFill>
                <a:latin typeface="Times New Roman" panose="02020603050405020304" pitchFamily="18" charset="0"/>
                <a:cs typeface="Times New Roman" panose="02020603050405020304" pitchFamily="18" charset="0"/>
              </a:rPr>
              <a:t>c)  Dáng cây sầu riêng</a:t>
            </a:r>
          </a:p>
        </p:txBody>
      </p:sp>
      <p:sp>
        <p:nvSpPr>
          <p:cNvPr id="5" name="Rectangle 4">
            <a:extLst>
              <a:ext uri="{FF2B5EF4-FFF2-40B4-BE49-F238E27FC236}">
                <a16:creationId xmlns:a16="http://schemas.microsoft.com/office/drawing/2014/main" id="{9E93DB2B-3980-4437-96DC-79A2C3179A00}"/>
              </a:ext>
            </a:extLst>
          </p:cNvPr>
          <p:cNvSpPr/>
          <p:nvPr/>
        </p:nvSpPr>
        <p:spPr>
          <a:xfrm>
            <a:off x="242887" y="3802618"/>
            <a:ext cx="11706225" cy="2862322"/>
          </a:xfrm>
          <a:prstGeom prst="rect">
            <a:avLst/>
          </a:prstGeom>
          <a:solidFill>
            <a:schemeClr val="bg1"/>
          </a:solidFill>
        </p:spPr>
        <p:txBody>
          <a:bodyPr wrap="square">
            <a:spAutoFit/>
          </a:bodyPr>
          <a:lstStyle/>
          <a:p>
            <a:pPr algn="just"/>
            <a:r>
              <a:rPr lang="en-US" sz="3600" b="1">
                <a:solidFill>
                  <a:srgbClr val="C00000"/>
                </a:solidFill>
                <a:latin typeface="Times New Roman" panose="02020603050405020304" pitchFamily="18" charset="0"/>
                <a:cs typeface="Times New Roman" panose="02020603050405020304" pitchFamily="18" charset="0"/>
              </a:rPr>
              <a:t>b) </a:t>
            </a:r>
            <a:r>
              <a:rPr lang="vi-VN" sz="3600" b="1">
                <a:solidFill>
                  <a:srgbClr val="C00000"/>
                </a:solidFill>
                <a:latin typeface="Times New Roman" panose="02020603050405020304" pitchFamily="18" charset="0"/>
                <a:cs typeface="Times New Roman" panose="02020603050405020304" pitchFamily="18" charset="0"/>
              </a:rPr>
              <a:t>Quả sầu riêng có những đặc điểm như sau: có gai nhọn lớn hơn gai mít, bao bọc xung quanh vỏ</a:t>
            </a:r>
            <a:r>
              <a:rPr lang="en-US" sz="3600" b="1">
                <a:solidFill>
                  <a:srgbClr val="C00000"/>
                </a:solidFill>
                <a:latin typeface="Times New Roman" panose="02020603050405020304" pitchFamily="18" charset="0"/>
                <a:cs typeface="Times New Roman" panose="02020603050405020304" pitchFamily="18" charset="0"/>
              </a:rPr>
              <a:t>;</a:t>
            </a:r>
            <a:r>
              <a:rPr lang="vi-VN" sz="3600" b="1">
                <a:solidFill>
                  <a:srgbClr val="C00000"/>
                </a:solidFill>
                <a:latin typeface="Times New Roman" panose="02020603050405020304" pitchFamily="18" charset="0"/>
                <a:cs typeface="Times New Roman" panose="02020603050405020304" pitchFamily="18" charset="0"/>
              </a:rPr>
              <a:t> trái sầu riêng lủng lẳng dưới cành trông giống như những tổ kiến</a:t>
            </a:r>
            <a:r>
              <a:rPr lang="en-US" sz="3600" b="1">
                <a:solidFill>
                  <a:srgbClr val="C00000"/>
                </a:solidFill>
                <a:latin typeface="Times New Roman" panose="02020603050405020304" pitchFamily="18" charset="0"/>
                <a:cs typeface="Times New Roman" panose="02020603050405020304" pitchFamily="18" charset="0"/>
              </a:rPr>
              <a:t>; </a:t>
            </a:r>
            <a:r>
              <a:rPr lang="vi-VN" sz="3600" b="1">
                <a:solidFill>
                  <a:srgbClr val="C00000"/>
                </a:solidFill>
                <a:latin typeface="Times New Roman" panose="02020603050405020304" pitchFamily="18" charset="0"/>
                <a:cs typeface="Times New Roman" panose="02020603050405020304" pitchFamily="18" charset="0"/>
              </a:rPr>
              <a:t>có lớp vỏ dày</a:t>
            </a:r>
            <a:r>
              <a:rPr lang="en-US" sz="3600" b="1">
                <a:solidFill>
                  <a:srgbClr val="C00000"/>
                </a:solidFill>
                <a:latin typeface="Times New Roman" panose="02020603050405020304" pitchFamily="18" charset="0"/>
                <a:cs typeface="Times New Roman" panose="02020603050405020304" pitchFamily="18" charset="0"/>
              </a:rPr>
              <a:t>; khi </a:t>
            </a:r>
            <a:r>
              <a:rPr lang="vi-VN" sz="3600" b="1">
                <a:solidFill>
                  <a:srgbClr val="C00000"/>
                </a:solidFill>
                <a:latin typeface="Times New Roman" panose="02020603050405020304" pitchFamily="18" charset="0"/>
                <a:cs typeface="Times New Roman" panose="02020603050405020304" pitchFamily="18" charset="0"/>
              </a:rPr>
              <a:t>chín tỏa hương thơm của mít chín quyện với hương bưởi</a:t>
            </a:r>
            <a:r>
              <a:rPr lang="en-US" sz="3600" b="1">
                <a:solidFill>
                  <a:srgbClr val="C00000"/>
                </a:solidFill>
                <a:latin typeface="Times New Roman" panose="02020603050405020304" pitchFamily="18" charset="0"/>
                <a:cs typeface="Times New Roman" panose="02020603050405020304" pitchFamily="18" charset="0"/>
              </a:rPr>
              <a:t>; </a:t>
            </a:r>
            <a:r>
              <a:rPr lang="vi-VN" sz="3600" b="1">
                <a:solidFill>
                  <a:srgbClr val="C00000"/>
                </a:solidFill>
                <a:latin typeface="Times New Roman" panose="02020603050405020304" pitchFamily="18" charset="0"/>
                <a:cs typeface="Times New Roman" panose="02020603050405020304" pitchFamily="18" charset="0"/>
              </a:rPr>
              <a:t>có vị béo của trứng gà, vị ngọt của mật ong.</a:t>
            </a:r>
          </a:p>
        </p:txBody>
      </p:sp>
      <p:sp>
        <p:nvSpPr>
          <p:cNvPr id="6" name="AutoShape 2" descr="https://moit.gov.vn/upload/2005517/fck/files/sau_rieng3_dd047.jpg">
            <a:extLst>
              <a:ext uri="{FF2B5EF4-FFF2-40B4-BE49-F238E27FC236}">
                <a16:creationId xmlns:a16="http://schemas.microsoft.com/office/drawing/2014/main" id="{3B3A871A-37CA-45AB-AFA1-87BC8FD11A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92088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0" descr="图片包含 植物, 树&#10;&#10;描述已自动生成">
            <a:extLst>
              <a:ext uri="{FF2B5EF4-FFF2-40B4-BE49-F238E27FC236}">
                <a16:creationId xmlns:a16="http://schemas.microsoft.com/office/drawing/2014/main" id="{7A29020C-C023-4476-8D1D-695C156B3A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pic>
        <p:nvPicPr>
          <p:cNvPr id="3" name="Picture 2">
            <a:extLst>
              <a:ext uri="{FF2B5EF4-FFF2-40B4-BE49-F238E27FC236}">
                <a16:creationId xmlns:a16="http://schemas.microsoft.com/office/drawing/2014/main" id="{A561FA8E-73BB-41F6-AEA3-265481766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173099"/>
            <a:ext cx="4514850" cy="6511803"/>
          </a:xfrm>
          <a:prstGeom prst="rect">
            <a:avLst/>
          </a:prstGeom>
          <a:effectLst>
            <a:outerShdw blurRad="50800" dist="38100" dir="5400000" algn="t" rotWithShape="0">
              <a:prstClr val="black">
                <a:alpha val="40000"/>
              </a:prstClr>
            </a:outerShdw>
          </a:effectLst>
        </p:spPr>
      </p:pic>
      <p:sp>
        <p:nvSpPr>
          <p:cNvPr id="5" name="文本框 6">
            <a:extLst>
              <a:ext uri="{FF2B5EF4-FFF2-40B4-BE49-F238E27FC236}">
                <a16:creationId xmlns:a16="http://schemas.microsoft.com/office/drawing/2014/main" id="{E28958E2-183C-4195-9615-7BADBEB91DC4}"/>
              </a:ext>
            </a:extLst>
          </p:cNvPr>
          <p:cNvSpPr txBox="1"/>
          <p:nvPr/>
        </p:nvSpPr>
        <p:spPr>
          <a:xfrm>
            <a:off x="5486380" y="2769921"/>
            <a:ext cx="5314969"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defTabSz="825500" rtl="0" eaLnBrk="1" fontAlgn="auto" latinLnBrk="0" hangingPunct="0">
              <a:lnSpc>
                <a:spcPct val="120000"/>
              </a:lnSpc>
              <a:spcBef>
                <a:spcPts val="0"/>
              </a:spcBef>
              <a:spcAft>
                <a:spcPts val="0"/>
              </a:spcAft>
              <a:buClrTx/>
              <a:buSzTx/>
              <a:buFontTx/>
              <a:buNone/>
              <a:tabLst/>
              <a:defRPr/>
            </a:pPr>
            <a:r>
              <a:rPr lang="en-US" altLang="zh-CN" sz="4800" b="1" noProof="0">
                <a:ln w="12700">
                  <a:solidFill>
                    <a:srgbClr val="FFFFFF"/>
                  </a:solidFill>
                </a:ln>
                <a:solidFill>
                  <a:srgbClr val="3C5C5B"/>
                </a:solidFill>
                <a:latin typeface="UTM Showcard" panose="02040603050506020204" pitchFamily="18" charset="0"/>
                <a:ea typeface="仓耳玄三M W05" panose="02020400000000000000" pitchFamily="18" charset="-122"/>
                <a:cs typeface="Nunito Light"/>
                <a:sym typeface="Nunito Light"/>
              </a:rPr>
              <a:t>CHỦ ĐIỂM:</a:t>
            </a:r>
          </a:p>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6600" b="1" noProof="0">
                <a:ln w="12700">
                  <a:solidFill>
                    <a:srgbClr val="FFFFFF"/>
                  </a:solidFill>
                </a:ln>
                <a:solidFill>
                  <a:srgbClr val="3C5C5B"/>
                </a:solidFill>
                <a:latin typeface="UTM Showcard" panose="02040603050506020204" pitchFamily="18" charset="0"/>
                <a:ea typeface="仓耳玄三M W05" panose="02020400000000000000" pitchFamily="18" charset="-122"/>
                <a:cs typeface="Nunito Light"/>
                <a:sym typeface="Nunito Light"/>
              </a:rPr>
              <a:t> </a:t>
            </a:r>
            <a:r>
              <a:rPr lang="en-US" altLang="zh-CN" sz="6600" b="1" noProof="0">
                <a:ln w="12700">
                  <a:solidFill>
                    <a:srgbClr val="FFFFFF"/>
                  </a:solidFill>
                </a:ln>
                <a:solidFill>
                  <a:srgbClr val="B92E25"/>
                </a:solidFill>
                <a:latin typeface="UTM Showcard" panose="02040603050506020204" pitchFamily="18" charset="0"/>
                <a:ea typeface="仓耳玄三M W05" panose="02020400000000000000" pitchFamily="18" charset="-122"/>
                <a:cs typeface="Nunito Light"/>
                <a:sym typeface="Nunito Light"/>
              </a:rPr>
              <a:t>VẺ ĐẸP MUÔN MÀU</a:t>
            </a:r>
            <a:endParaRPr kumimoji="0" lang="zh-CN" altLang="en-US" sz="6600" b="1" u="none" strike="noStrike" kern="1200" cap="none" spc="0" normalizeH="0" baseline="0" noProof="0" dirty="0">
              <a:ln w="12700">
                <a:solidFill>
                  <a:srgbClr val="FFFFFF"/>
                </a:solidFill>
              </a:ln>
              <a:solidFill>
                <a:srgbClr val="B92E25"/>
              </a:solidFill>
              <a:effectLst/>
              <a:uLnTx/>
              <a:uFillTx/>
              <a:latin typeface="UTM Showcard" panose="02040603050506020204" pitchFamily="18" charset="0"/>
              <a:ea typeface="仓耳玄三M W05" panose="02020400000000000000" pitchFamily="18" charset="-122"/>
              <a:cs typeface="Nunito Light"/>
              <a:sym typeface="Nunito Light"/>
            </a:endParaRPr>
          </a:p>
        </p:txBody>
      </p:sp>
    </p:spTree>
    <p:extLst>
      <p:ext uri="{BB962C8B-B14F-4D97-AF65-F5344CB8AC3E}">
        <p14:creationId xmlns:p14="http://schemas.microsoft.com/office/powerpoint/2010/main" val="1211460666"/>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B768-28F8-4084-B577-0EC02A2A3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
            <a:ext cx="12192000" cy="6857195"/>
          </a:xfrm>
          <a:prstGeom prst="rect">
            <a:avLst/>
          </a:prstGeom>
        </p:spPr>
      </p:pic>
      <p:sp>
        <p:nvSpPr>
          <p:cNvPr id="4" name="Rectangle 3">
            <a:extLst>
              <a:ext uri="{FF2B5EF4-FFF2-40B4-BE49-F238E27FC236}">
                <a16:creationId xmlns:a16="http://schemas.microsoft.com/office/drawing/2014/main" id="{B9A12491-4163-453F-A6DC-936215F5660A}"/>
              </a:ext>
            </a:extLst>
          </p:cNvPr>
          <p:cNvSpPr/>
          <p:nvPr/>
        </p:nvSpPr>
        <p:spPr>
          <a:xfrm>
            <a:off x="976313" y="1901220"/>
            <a:ext cx="10239375" cy="1815882"/>
          </a:xfrm>
          <a:prstGeom prst="rect">
            <a:avLst/>
          </a:prstGeom>
          <a:solidFill>
            <a:schemeClr val="bg1"/>
          </a:solidFill>
        </p:spPr>
        <p:txBody>
          <a:bodyPr wrap="square">
            <a:spAutoFit/>
          </a:bodyPr>
          <a:lstStyle/>
          <a:p>
            <a:r>
              <a:rPr lang="en-US" sz="2800" b="1">
                <a:solidFill>
                  <a:srgbClr val="0F4359"/>
                </a:solidFill>
                <a:latin typeface="Times New Roman" panose="02020603050405020304" pitchFamily="18" charset="0"/>
                <a:cs typeface="Times New Roman" panose="02020603050405020304" pitchFamily="18" charset="0"/>
              </a:rPr>
              <a:t>Câu 2: Dựa vào bài văn này, hãy miêu tả những nét đặc sắc của:</a:t>
            </a:r>
          </a:p>
          <a:p>
            <a:r>
              <a:rPr lang="en-US" sz="2800" b="1">
                <a:solidFill>
                  <a:srgbClr val="0F4359"/>
                </a:solidFill>
                <a:latin typeface="Times New Roman" panose="02020603050405020304" pitchFamily="18" charset="0"/>
                <a:cs typeface="Times New Roman" panose="02020603050405020304" pitchFamily="18" charset="0"/>
              </a:rPr>
              <a:t>a)  Hoa sầu riêng</a:t>
            </a:r>
          </a:p>
          <a:p>
            <a:r>
              <a:rPr lang="en-US" sz="2800" b="1">
                <a:solidFill>
                  <a:srgbClr val="0F4359"/>
                </a:solidFill>
                <a:latin typeface="Times New Roman" panose="02020603050405020304" pitchFamily="18" charset="0"/>
                <a:cs typeface="Times New Roman" panose="02020603050405020304" pitchFamily="18" charset="0"/>
              </a:rPr>
              <a:t>b)  Quả sầu riêng</a:t>
            </a:r>
          </a:p>
          <a:p>
            <a:r>
              <a:rPr lang="en-US" sz="2800" b="1">
                <a:solidFill>
                  <a:srgbClr val="0F4359"/>
                </a:solidFill>
                <a:latin typeface="Times New Roman" panose="02020603050405020304" pitchFamily="18" charset="0"/>
                <a:cs typeface="Times New Roman" panose="02020603050405020304" pitchFamily="18" charset="0"/>
              </a:rPr>
              <a:t>c)  Dáng cây sầu riêng</a:t>
            </a:r>
          </a:p>
        </p:txBody>
      </p:sp>
      <p:sp>
        <p:nvSpPr>
          <p:cNvPr id="5" name="Rectangle 4">
            <a:extLst>
              <a:ext uri="{FF2B5EF4-FFF2-40B4-BE49-F238E27FC236}">
                <a16:creationId xmlns:a16="http://schemas.microsoft.com/office/drawing/2014/main" id="{9E93DB2B-3980-4437-96DC-79A2C3179A00}"/>
              </a:ext>
            </a:extLst>
          </p:cNvPr>
          <p:cNvSpPr/>
          <p:nvPr/>
        </p:nvSpPr>
        <p:spPr>
          <a:xfrm>
            <a:off x="242887" y="3802618"/>
            <a:ext cx="11706225" cy="1754326"/>
          </a:xfrm>
          <a:prstGeom prst="rect">
            <a:avLst/>
          </a:prstGeom>
          <a:solidFill>
            <a:schemeClr val="bg1"/>
          </a:solidFill>
        </p:spPr>
        <p:txBody>
          <a:bodyPr wrap="square">
            <a:spAutoFit/>
          </a:bodyPr>
          <a:lstStyle/>
          <a:p>
            <a:pPr algn="just"/>
            <a:r>
              <a:rPr lang="en-US" sz="3600" b="1">
                <a:solidFill>
                  <a:srgbClr val="C00000"/>
                </a:solidFill>
                <a:latin typeface="Times New Roman" panose="02020603050405020304" pitchFamily="18" charset="0"/>
                <a:cs typeface="Times New Roman" panose="02020603050405020304" pitchFamily="18" charset="0"/>
              </a:rPr>
              <a:t>c) </a:t>
            </a:r>
            <a:r>
              <a:rPr lang="vi-VN" sz="3600" b="1">
                <a:solidFill>
                  <a:srgbClr val="C00000"/>
                </a:solidFill>
                <a:latin typeface="Times New Roman" panose="02020603050405020304" pitchFamily="18" charset="0"/>
                <a:cs typeface="Times New Roman" panose="02020603050405020304" pitchFamily="18" charset="0"/>
              </a:rPr>
              <a:t>Dáng cây sầu riêng có các đặc điểm sau: thân khẳng khiu, cao vút, cành ngang thẳng đuột, lá nhỏ xanh vàng, hơi khép lại như là lá héo.</a:t>
            </a:r>
          </a:p>
        </p:txBody>
      </p:sp>
      <p:sp>
        <p:nvSpPr>
          <p:cNvPr id="6" name="AutoShape 2" descr="https://moit.gov.vn/upload/2005517/fck/files/sau_rieng3_dd047.jpg">
            <a:extLst>
              <a:ext uri="{FF2B5EF4-FFF2-40B4-BE49-F238E27FC236}">
                <a16:creationId xmlns:a16="http://schemas.microsoft.com/office/drawing/2014/main" id="{3B3A871A-37CA-45AB-AFA1-87BC8FD11A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80591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B768-28F8-4084-B577-0EC02A2A3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
            <a:ext cx="12192000" cy="6857195"/>
          </a:xfrm>
          <a:prstGeom prst="rect">
            <a:avLst/>
          </a:prstGeom>
        </p:spPr>
      </p:pic>
      <p:sp>
        <p:nvSpPr>
          <p:cNvPr id="4" name="Rectangle 3">
            <a:extLst>
              <a:ext uri="{FF2B5EF4-FFF2-40B4-BE49-F238E27FC236}">
                <a16:creationId xmlns:a16="http://schemas.microsoft.com/office/drawing/2014/main" id="{B9A12491-4163-453F-A6DC-936215F5660A}"/>
              </a:ext>
            </a:extLst>
          </p:cNvPr>
          <p:cNvSpPr/>
          <p:nvPr/>
        </p:nvSpPr>
        <p:spPr>
          <a:xfrm>
            <a:off x="976313" y="1901220"/>
            <a:ext cx="10453687" cy="1323439"/>
          </a:xfrm>
          <a:prstGeom prst="rect">
            <a:avLst/>
          </a:prstGeom>
          <a:solidFill>
            <a:schemeClr val="bg1"/>
          </a:solidFill>
        </p:spPr>
        <p:txBody>
          <a:bodyPr wrap="square">
            <a:spAutoFit/>
          </a:bodyPr>
          <a:lstStyle/>
          <a:p>
            <a:r>
              <a:rPr lang="en-US" sz="4000" b="1">
                <a:solidFill>
                  <a:srgbClr val="0F4359"/>
                </a:solidFill>
                <a:latin typeface="Times New Roman" panose="02020603050405020304" pitchFamily="18" charset="0"/>
                <a:cs typeface="Times New Roman" panose="02020603050405020304" pitchFamily="18" charset="0"/>
              </a:rPr>
              <a:t>Câu 3: Tìm những câu văn thể hiện tình cảm của tác giả đối với cây sầu riêng.</a:t>
            </a:r>
          </a:p>
        </p:txBody>
      </p:sp>
      <p:sp>
        <p:nvSpPr>
          <p:cNvPr id="5" name="Rectangle 4">
            <a:extLst>
              <a:ext uri="{FF2B5EF4-FFF2-40B4-BE49-F238E27FC236}">
                <a16:creationId xmlns:a16="http://schemas.microsoft.com/office/drawing/2014/main" id="{9E93DB2B-3980-4437-96DC-79A2C3179A00}"/>
              </a:ext>
            </a:extLst>
          </p:cNvPr>
          <p:cNvSpPr/>
          <p:nvPr/>
        </p:nvSpPr>
        <p:spPr>
          <a:xfrm>
            <a:off x="242888" y="3224659"/>
            <a:ext cx="11706225" cy="3416320"/>
          </a:xfrm>
          <a:prstGeom prst="rect">
            <a:avLst/>
          </a:prstGeom>
          <a:solidFill>
            <a:schemeClr val="bg1"/>
          </a:solidFill>
        </p:spPr>
        <p:txBody>
          <a:bodyPr wrap="square">
            <a:spAutoFit/>
          </a:bodyPr>
          <a:lstStyle/>
          <a:p>
            <a:pPr algn="just"/>
            <a:r>
              <a:rPr lang="vi-VN" sz="3600" b="1">
                <a:solidFill>
                  <a:srgbClr val="C00000"/>
                </a:solidFill>
                <a:latin typeface="Times New Roman" panose="02020603050405020304" pitchFamily="18" charset="0"/>
                <a:cs typeface="Times New Roman" panose="02020603050405020304" pitchFamily="18" charset="0"/>
              </a:rPr>
              <a:t>Sầu riêng là loại trái quý của miền Nam.</a:t>
            </a:r>
          </a:p>
          <a:p>
            <a:pPr algn="just"/>
            <a:r>
              <a:rPr lang="vi-VN" sz="3600" b="1">
                <a:solidFill>
                  <a:srgbClr val="C00000"/>
                </a:solidFill>
                <a:latin typeface="Times New Roman" panose="02020603050405020304" pitchFamily="18" charset="0"/>
                <a:cs typeface="Times New Roman" panose="02020603050405020304" pitchFamily="18" charset="0"/>
              </a:rPr>
              <a:t>Hương vị quyến rũ đến kì lạ.</a:t>
            </a:r>
          </a:p>
          <a:p>
            <a:pPr algn="just"/>
            <a:r>
              <a:rPr lang="vi-VN" sz="3600" b="1">
                <a:solidFill>
                  <a:srgbClr val="C00000"/>
                </a:solidFill>
                <a:latin typeface="Times New Roman" panose="02020603050405020304" pitchFamily="18" charset="0"/>
                <a:cs typeface="Times New Roman" panose="02020603050405020304" pitchFamily="18" charset="0"/>
              </a:rPr>
              <a:t>Đứng ngắm cây sầu riêng, tôi cứ nghĩ mãi về cái dáng cây kì lạ này. </a:t>
            </a:r>
          </a:p>
          <a:p>
            <a:pPr algn="just"/>
            <a:r>
              <a:rPr lang="vi-VN" sz="3600" b="1">
                <a:solidFill>
                  <a:srgbClr val="C00000"/>
                </a:solidFill>
                <a:latin typeface="Times New Roman" panose="02020603050405020304" pitchFamily="18" charset="0"/>
                <a:cs typeface="Times New Roman" panose="02020603050405020304" pitchFamily="18" charset="0"/>
              </a:rPr>
              <a:t>Vậy mà khi trái chín, hương tỏa ngạt ngào, vị ngọt đến đam mê.</a:t>
            </a:r>
          </a:p>
        </p:txBody>
      </p:sp>
      <p:sp>
        <p:nvSpPr>
          <p:cNvPr id="6" name="AutoShape 2" descr="https://moit.gov.vn/upload/2005517/fck/files/sau_rieng3_dd047.jpg">
            <a:extLst>
              <a:ext uri="{FF2B5EF4-FFF2-40B4-BE49-F238E27FC236}">
                <a16:creationId xmlns:a16="http://schemas.microsoft.com/office/drawing/2014/main" id="{3B3A871A-37CA-45AB-AFA1-87BC8FD11A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3296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0" descr="图片包含 植物, 树&#10;&#10;描述已自动生成">
            <a:extLst>
              <a:ext uri="{FF2B5EF4-FFF2-40B4-BE49-F238E27FC236}">
                <a16:creationId xmlns:a16="http://schemas.microsoft.com/office/drawing/2014/main" id="{9DE1E24C-77AB-4A98-8C2E-F1F09E2969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pic>
        <p:nvPicPr>
          <p:cNvPr id="2" name="图片 1">
            <a:extLst>
              <a:ext uri="{FF2B5EF4-FFF2-40B4-BE49-F238E27FC236}">
                <a16:creationId xmlns:a16="http://schemas.microsoft.com/office/drawing/2014/main" id="{CDE03B9E-DDFA-4F82-A222-4FF7401F36BB}"/>
              </a:ext>
            </a:extLst>
          </p:cNvPr>
          <p:cNvPicPr>
            <a:picLocks noChangeAspect="1"/>
          </p:cNvPicPr>
          <p:nvPr/>
        </p:nvPicPr>
        <p:blipFill rotWithShape="1">
          <a:blip r:embed="rId3">
            <a:extLst>
              <a:ext uri="{28A0092B-C50C-407E-A947-70E740481C1C}">
                <a14:useLocalDpi xmlns:a14="http://schemas.microsoft.com/office/drawing/2010/main" val="0"/>
              </a:ext>
            </a:extLst>
          </a:blip>
          <a:srcRect l="42304" r="11311"/>
          <a:stretch/>
        </p:blipFill>
        <p:spPr>
          <a:xfrm>
            <a:off x="1798320" y="-1"/>
            <a:ext cx="10128737" cy="6823697"/>
          </a:xfrm>
          <a:prstGeom prst="rect">
            <a:avLst/>
          </a:prstGeom>
        </p:spPr>
      </p:pic>
      <p:sp>
        <p:nvSpPr>
          <p:cNvPr id="4" name="椭圆 3">
            <a:extLst>
              <a:ext uri="{FF2B5EF4-FFF2-40B4-BE49-F238E27FC236}">
                <a16:creationId xmlns:a16="http://schemas.microsoft.com/office/drawing/2014/main" id="{DCFD8416-26FE-4E6C-84B2-EA360919ABCF}"/>
              </a:ext>
            </a:extLst>
          </p:cNvPr>
          <p:cNvSpPr/>
          <p:nvPr/>
        </p:nvSpPr>
        <p:spPr>
          <a:xfrm>
            <a:off x="6096000" y="1249679"/>
            <a:ext cx="5108725" cy="5108725"/>
          </a:xfrm>
          <a:prstGeom prst="ellipse">
            <a:avLst/>
          </a:prstGeom>
          <a:solidFill>
            <a:srgbClr val="46756A"/>
          </a:solidFill>
          <a:ln>
            <a:solidFill>
              <a:srgbClr val="46756A"/>
            </a:solidFill>
          </a:ln>
          <a:effectLst>
            <a:outerShdw blurRad="469900" dist="1028700" dir="8100000" sx="91000" sy="9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endParaRPr>
          </a:p>
        </p:txBody>
      </p:sp>
      <p:sp>
        <p:nvSpPr>
          <p:cNvPr id="7" name="文本框 6">
            <a:extLst>
              <a:ext uri="{FF2B5EF4-FFF2-40B4-BE49-F238E27FC236}">
                <a16:creationId xmlns:a16="http://schemas.microsoft.com/office/drawing/2014/main" id="{E060D125-8842-4AE5-8EEB-AFCD6E0E7DE2}"/>
              </a:ext>
            </a:extLst>
          </p:cNvPr>
          <p:cNvSpPr txBox="1"/>
          <p:nvPr/>
        </p:nvSpPr>
        <p:spPr>
          <a:xfrm>
            <a:off x="6955779" y="2994672"/>
            <a:ext cx="3073408"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6000" b="1">
                <a:solidFill>
                  <a:srgbClr val="FFFFFF"/>
                </a:solidFill>
                <a:latin typeface="UTM Showcard" panose="02040603050506020204" pitchFamily="18" charset="0"/>
                <a:ea typeface="仓耳玄三M W05" panose="02020400000000000000" pitchFamily="18" charset="-122"/>
                <a:cs typeface="Nunito Light"/>
                <a:sym typeface="Nunito Light"/>
              </a:rPr>
              <a:t>ĐỌC DIỄN CẢM</a:t>
            </a:r>
            <a:endParaRPr kumimoji="0" lang="zh-CN" altLang="en-US" sz="6000" b="1" u="none" strike="noStrike" kern="1200" cap="none" spc="0" normalizeH="0" baseline="0" noProof="0" dirty="0">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endParaRPr>
          </a:p>
        </p:txBody>
      </p:sp>
      <p:pic>
        <p:nvPicPr>
          <p:cNvPr id="10" name="Picture 9">
            <a:extLst>
              <a:ext uri="{FF2B5EF4-FFF2-40B4-BE49-F238E27FC236}">
                <a16:creationId xmlns:a16="http://schemas.microsoft.com/office/drawing/2014/main" id="{24D5831D-EDEF-471D-84D5-D3D582AF4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723073" y="-588954"/>
            <a:ext cx="12288936" cy="8196054"/>
          </a:xfrm>
          <a:prstGeom prst="rect">
            <a:avLst/>
          </a:prstGeom>
        </p:spPr>
      </p:pic>
    </p:spTree>
    <p:extLst>
      <p:ext uri="{BB962C8B-B14F-4D97-AF65-F5344CB8AC3E}">
        <p14:creationId xmlns:p14="http://schemas.microsoft.com/office/powerpoint/2010/main" val="4228325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0" descr="图片包含 植物, 树&#10;&#10;描述已自动生成">
            <a:extLst>
              <a:ext uri="{FF2B5EF4-FFF2-40B4-BE49-F238E27FC236}">
                <a16:creationId xmlns:a16="http://schemas.microsoft.com/office/drawing/2014/main" id="{40CA9C14-4FA2-4694-B48E-6BA6A57C83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3" name="Rectangle: Rounded Corners 2">
            <a:extLst>
              <a:ext uri="{FF2B5EF4-FFF2-40B4-BE49-F238E27FC236}">
                <a16:creationId xmlns:a16="http://schemas.microsoft.com/office/drawing/2014/main" id="{4ADF0935-B1F9-4B8D-ACE4-2BF60121C90F}"/>
              </a:ext>
            </a:extLst>
          </p:cNvPr>
          <p:cNvSpPr/>
          <p:nvPr/>
        </p:nvSpPr>
        <p:spPr>
          <a:xfrm>
            <a:off x="176986" y="1308305"/>
            <a:ext cx="11838029" cy="4241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BB9D743-DD60-4B33-8CC5-D78E16273949}"/>
              </a:ext>
            </a:extLst>
          </p:cNvPr>
          <p:cNvSpPr/>
          <p:nvPr/>
        </p:nvSpPr>
        <p:spPr>
          <a:xfrm>
            <a:off x="383460" y="1443841"/>
            <a:ext cx="11425079" cy="3970318"/>
          </a:xfrm>
          <a:prstGeom prst="rect">
            <a:avLst/>
          </a:prstGeom>
        </p:spPr>
        <p:txBody>
          <a:bodyPr wrap="square">
            <a:spAutoFit/>
          </a:bodyPr>
          <a:lstStyle/>
          <a:p>
            <a:pPr algn="just"/>
            <a:r>
              <a:rPr lang="en-US" sz="3600">
                <a:solidFill>
                  <a:srgbClr val="C00000"/>
                </a:solidFill>
                <a:latin typeface="+mj-lt"/>
              </a:rPr>
              <a:t>	</a:t>
            </a:r>
            <a:r>
              <a:rPr lang="vi-VN" sz="3600">
                <a:solidFill>
                  <a:srgbClr val="C00000"/>
                </a:solidFill>
                <a:latin typeface="+mj-lt"/>
              </a:rPr>
              <a:t>Sầu riêng là loại </a:t>
            </a:r>
            <a:r>
              <a:rPr lang="vi-VN" sz="3600" b="1">
                <a:solidFill>
                  <a:srgbClr val="C00000"/>
                </a:solidFill>
                <a:latin typeface="+mj-lt"/>
              </a:rPr>
              <a:t>trái quý</a:t>
            </a:r>
            <a:r>
              <a:rPr lang="vi-VN" sz="3600">
                <a:solidFill>
                  <a:srgbClr val="C00000"/>
                </a:solidFill>
                <a:latin typeface="+mj-lt"/>
              </a:rPr>
              <a:t> của miền Nam. Hương vị nó </a:t>
            </a:r>
            <a:r>
              <a:rPr lang="vi-VN" sz="3600" b="1">
                <a:solidFill>
                  <a:srgbClr val="C00000"/>
                </a:solidFill>
                <a:latin typeface="+mj-lt"/>
              </a:rPr>
              <a:t>hết sức</a:t>
            </a:r>
            <a:r>
              <a:rPr lang="vi-VN" sz="3600">
                <a:solidFill>
                  <a:srgbClr val="C00000"/>
                </a:solidFill>
                <a:latin typeface="+mj-lt"/>
              </a:rPr>
              <a:t> đặc biệt, mùi </a:t>
            </a:r>
            <a:r>
              <a:rPr lang="vi-VN" sz="3600" b="1">
                <a:solidFill>
                  <a:srgbClr val="C00000"/>
                </a:solidFill>
                <a:latin typeface="+mj-lt"/>
              </a:rPr>
              <a:t>thơm đậm</a:t>
            </a:r>
            <a:r>
              <a:rPr lang="vi-VN" sz="3600">
                <a:solidFill>
                  <a:srgbClr val="C00000"/>
                </a:solidFill>
                <a:latin typeface="+mj-lt"/>
              </a:rPr>
              <a:t>, bay </a:t>
            </a:r>
            <a:r>
              <a:rPr lang="vi-VN" sz="3600" b="1">
                <a:solidFill>
                  <a:srgbClr val="C00000"/>
                </a:solidFill>
                <a:latin typeface="+mj-lt"/>
              </a:rPr>
              <a:t>rất xa, lâu tan</a:t>
            </a:r>
            <a:r>
              <a:rPr lang="vi-VN" sz="3600">
                <a:solidFill>
                  <a:srgbClr val="C00000"/>
                </a:solidFill>
                <a:latin typeface="+mj-lt"/>
              </a:rPr>
              <a:t> trong không khí. Còn hàng chục mét mới tới nơi để sầu riêng, hương đã </a:t>
            </a:r>
            <a:r>
              <a:rPr lang="vi-VN" sz="3600" b="1">
                <a:solidFill>
                  <a:srgbClr val="C00000"/>
                </a:solidFill>
                <a:latin typeface="+mj-lt"/>
              </a:rPr>
              <a:t>ngào ngạt</a:t>
            </a:r>
            <a:r>
              <a:rPr lang="vi-VN" sz="3600">
                <a:solidFill>
                  <a:srgbClr val="C00000"/>
                </a:solidFill>
                <a:latin typeface="+mj-lt"/>
              </a:rPr>
              <a:t> xông vào cánh mũi. Sầu riêng </a:t>
            </a:r>
            <a:r>
              <a:rPr lang="vi-VN" sz="3600" b="1">
                <a:solidFill>
                  <a:srgbClr val="C00000"/>
                </a:solidFill>
                <a:latin typeface="+mj-lt"/>
              </a:rPr>
              <a:t>thơm mù</a:t>
            </a:r>
            <a:r>
              <a:rPr lang="en-US" sz="3600" b="1">
                <a:solidFill>
                  <a:srgbClr val="C00000"/>
                </a:solidFill>
                <a:latin typeface="Times New Roman" panose="02020603050405020304" pitchFamily="18" charset="0"/>
                <a:cs typeface="Times New Roman" panose="02020603050405020304" pitchFamily="18" charset="0"/>
              </a:rPr>
              <a:t>i th</a:t>
            </a:r>
            <a:r>
              <a:rPr lang="vi-VN" sz="3600" b="1">
                <a:solidFill>
                  <a:srgbClr val="C00000"/>
                </a:solidFill>
                <a:latin typeface="Times New Roman" panose="02020603050405020304" pitchFamily="18" charset="0"/>
                <a:cs typeface="Times New Roman" panose="02020603050405020304" pitchFamily="18" charset="0"/>
              </a:rPr>
              <a:t>ơ</a:t>
            </a:r>
            <a:r>
              <a:rPr lang="en-US" sz="3600" b="1">
                <a:solidFill>
                  <a:srgbClr val="C00000"/>
                </a:solidFill>
                <a:latin typeface="Times New Roman" panose="02020603050405020304" pitchFamily="18" charset="0"/>
                <a:cs typeface="Times New Roman" panose="02020603050405020304" pitchFamily="18" charset="0"/>
              </a:rPr>
              <a:t>m</a:t>
            </a:r>
            <a:r>
              <a:rPr lang="en-US" sz="3600" b="1">
                <a:solidFill>
                  <a:srgbClr val="C00000"/>
                </a:solidFill>
                <a:latin typeface="+mj-lt"/>
              </a:rPr>
              <a:t> </a:t>
            </a:r>
            <a:r>
              <a:rPr lang="vi-VN" sz="3600">
                <a:solidFill>
                  <a:srgbClr val="C00000"/>
                </a:solidFill>
                <a:latin typeface="+mj-lt"/>
              </a:rPr>
              <a:t>của mít chín quyện với hương bưởi, </a:t>
            </a:r>
            <a:r>
              <a:rPr lang="vi-VN" sz="3600" b="1">
                <a:solidFill>
                  <a:srgbClr val="C00000"/>
                </a:solidFill>
                <a:latin typeface="+mj-lt"/>
              </a:rPr>
              <a:t>béo cái béo</a:t>
            </a:r>
            <a:r>
              <a:rPr lang="vi-VN" sz="3600">
                <a:solidFill>
                  <a:srgbClr val="C00000"/>
                </a:solidFill>
                <a:latin typeface="+mj-lt"/>
              </a:rPr>
              <a:t> của trứng gà, </a:t>
            </a:r>
            <a:r>
              <a:rPr lang="vi-VN" sz="3600" b="1">
                <a:solidFill>
                  <a:srgbClr val="C00000"/>
                </a:solidFill>
                <a:latin typeface="+mj-lt"/>
              </a:rPr>
              <a:t>ngọt</a:t>
            </a:r>
            <a:r>
              <a:rPr lang="vi-VN" sz="3600">
                <a:solidFill>
                  <a:srgbClr val="C00000"/>
                </a:solidFill>
                <a:latin typeface="+mj-lt"/>
              </a:rPr>
              <a:t> cái vị của mật ong già hạn. Hương vị </a:t>
            </a:r>
            <a:r>
              <a:rPr lang="vi-VN" sz="3600" b="1">
                <a:solidFill>
                  <a:srgbClr val="C00000"/>
                </a:solidFill>
                <a:latin typeface="+mj-lt"/>
              </a:rPr>
              <a:t>quyến rũ</a:t>
            </a:r>
            <a:r>
              <a:rPr lang="vi-VN" sz="3600">
                <a:solidFill>
                  <a:srgbClr val="C00000"/>
                </a:solidFill>
                <a:latin typeface="+mj-lt"/>
              </a:rPr>
              <a:t> đến kì lạ.</a:t>
            </a:r>
          </a:p>
        </p:txBody>
      </p:sp>
    </p:spTree>
    <p:extLst>
      <p:ext uri="{BB962C8B-B14F-4D97-AF65-F5344CB8AC3E}">
        <p14:creationId xmlns:p14="http://schemas.microsoft.com/office/powerpoint/2010/main" val="3549382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0" descr="图片包含 植物, 树&#10;&#10;描述已自动生成">
            <a:extLst>
              <a:ext uri="{FF2B5EF4-FFF2-40B4-BE49-F238E27FC236}">
                <a16:creationId xmlns:a16="http://schemas.microsoft.com/office/drawing/2014/main" id="{9DE1E24C-77AB-4A98-8C2E-F1F09E2969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pic>
        <p:nvPicPr>
          <p:cNvPr id="2" name="图片 1">
            <a:extLst>
              <a:ext uri="{FF2B5EF4-FFF2-40B4-BE49-F238E27FC236}">
                <a16:creationId xmlns:a16="http://schemas.microsoft.com/office/drawing/2014/main" id="{CDE03B9E-DDFA-4F82-A222-4FF7401F36BB}"/>
              </a:ext>
            </a:extLst>
          </p:cNvPr>
          <p:cNvPicPr>
            <a:picLocks noChangeAspect="1"/>
          </p:cNvPicPr>
          <p:nvPr/>
        </p:nvPicPr>
        <p:blipFill rotWithShape="1">
          <a:blip r:embed="rId3">
            <a:extLst>
              <a:ext uri="{28A0092B-C50C-407E-A947-70E740481C1C}">
                <a14:useLocalDpi xmlns:a14="http://schemas.microsoft.com/office/drawing/2010/main" val="0"/>
              </a:ext>
            </a:extLst>
          </a:blip>
          <a:srcRect l="42304" r="11311"/>
          <a:stretch/>
        </p:blipFill>
        <p:spPr>
          <a:xfrm>
            <a:off x="1798320" y="-1"/>
            <a:ext cx="10128737" cy="6823697"/>
          </a:xfrm>
          <a:prstGeom prst="rect">
            <a:avLst/>
          </a:prstGeom>
        </p:spPr>
      </p:pic>
      <p:sp>
        <p:nvSpPr>
          <p:cNvPr id="4" name="椭圆 3">
            <a:extLst>
              <a:ext uri="{FF2B5EF4-FFF2-40B4-BE49-F238E27FC236}">
                <a16:creationId xmlns:a16="http://schemas.microsoft.com/office/drawing/2014/main" id="{DCFD8416-26FE-4E6C-84B2-EA360919ABCF}"/>
              </a:ext>
            </a:extLst>
          </p:cNvPr>
          <p:cNvSpPr/>
          <p:nvPr/>
        </p:nvSpPr>
        <p:spPr>
          <a:xfrm>
            <a:off x="6096000" y="1249679"/>
            <a:ext cx="5108725" cy="5108725"/>
          </a:xfrm>
          <a:prstGeom prst="ellipse">
            <a:avLst/>
          </a:prstGeom>
          <a:solidFill>
            <a:srgbClr val="46756A"/>
          </a:solidFill>
          <a:ln>
            <a:solidFill>
              <a:srgbClr val="46756A"/>
            </a:solidFill>
          </a:ln>
          <a:effectLst>
            <a:outerShdw blurRad="469900" dist="1028700" dir="8100000" sx="91000" sy="9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endParaRPr>
          </a:p>
        </p:txBody>
      </p:sp>
      <p:sp>
        <p:nvSpPr>
          <p:cNvPr id="7" name="文本框 6">
            <a:extLst>
              <a:ext uri="{FF2B5EF4-FFF2-40B4-BE49-F238E27FC236}">
                <a16:creationId xmlns:a16="http://schemas.microsoft.com/office/drawing/2014/main" id="{E060D125-8842-4AE5-8EEB-AFCD6E0E7DE2}"/>
              </a:ext>
            </a:extLst>
          </p:cNvPr>
          <p:cNvSpPr txBox="1"/>
          <p:nvPr/>
        </p:nvSpPr>
        <p:spPr>
          <a:xfrm>
            <a:off x="6368515" y="2370355"/>
            <a:ext cx="4283759" cy="25401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6000" b="1">
                <a:solidFill>
                  <a:srgbClr val="FFFFFF"/>
                </a:solidFill>
                <a:latin typeface="UTM Showcard" panose="02040603050506020204" pitchFamily="18" charset="0"/>
                <a:ea typeface="仓耳玄三M W05" panose="02020400000000000000" pitchFamily="18" charset="-122"/>
                <a:cs typeface="Nunito Light"/>
                <a:sym typeface="Nunito Light"/>
              </a:rPr>
              <a:t>dặn dò</a:t>
            </a:r>
          </a:p>
          <a:p>
            <a:pPr marL="0" marR="0" lvl="0" indent="0" algn="ctr" defTabSz="825500" rtl="0" eaLnBrk="1" fontAlgn="auto" latinLnBrk="0" hangingPunct="0">
              <a:lnSpc>
                <a:spcPct val="120000"/>
              </a:lnSpc>
              <a:spcBef>
                <a:spcPts val="0"/>
              </a:spcBef>
              <a:spcAft>
                <a:spcPts val="0"/>
              </a:spcAft>
              <a:buClrTx/>
              <a:buSzTx/>
              <a:buFontTx/>
              <a:buNone/>
              <a:tabLst/>
              <a:defRPr/>
            </a:pPr>
            <a:r>
              <a:rPr kumimoji="0" lang="en-US" altLang="zh-CN" sz="3600" b="1" u="none" strike="noStrike" kern="1200" cap="none" spc="0" normalizeH="0" baseline="0" noProof="0">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rPr>
              <a:t>Xem lại</a:t>
            </a:r>
            <a:r>
              <a:rPr kumimoji="0" lang="en-US" altLang="zh-CN" sz="3600" b="1" u="none" strike="noStrike" kern="1200" cap="none" spc="0" normalizeH="0" noProof="0">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rPr>
              <a:t> bài</a:t>
            </a:r>
          </a:p>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3600" b="1" baseline="0">
                <a:solidFill>
                  <a:srgbClr val="FFFFFF"/>
                </a:solidFill>
                <a:latin typeface="UTM Showcard" panose="02040603050506020204" pitchFamily="18" charset="0"/>
                <a:ea typeface="仓耳玄三M W05" panose="02020400000000000000" pitchFamily="18" charset="-122"/>
                <a:cs typeface="Nunito Light"/>
                <a:sym typeface="Nunito Light"/>
              </a:rPr>
              <a:t>chuẩn</a:t>
            </a:r>
            <a:r>
              <a:rPr lang="en-US" altLang="zh-CN" sz="3600" b="1">
                <a:solidFill>
                  <a:srgbClr val="FFFFFF"/>
                </a:solidFill>
                <a:latin typeface="UTM Showcard" panose="02040603050506020204" pitchFamily="18" charset="0"/>
                <a:ea typeface="仓耳玄三M W05" panose="02020400000000000000" pitchFamily="18" charset="-122"/>
                <a:cs typeface="Nunito Light"/>
                <a:sym typeface="Nunito Light"/>
              </a:rPr>
              <a:t> bị bài sau</a:t>
            </a:r>
            <a:endParaRPr kumimoji="0" lang="zh-CN" altLang="en-US" sz="3600" b="1" u="none" strike="noStrike" kern="1200" cap="none" spc="0" normalizeH="0" baseline="0" noProof="0" dirty="0">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endParaRPr>
          </a:p>
        </p:txBody>
      </p:sp>
      <p:pic>
        <p:nvPicPr>
          <p:cNvPr id="10" name="Picture 9">
            <a:extLst>
              <a:ext uri="{FF2B5EF4-FFF2-40B4-BE49-F238E27FC236}">
                <a16:creationId xmlns:a16="http://schemas.microsoft.com/office/drawing/2014/main" id="{24D5831D-EDEF-471D-84D5-D3D582AF4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24518" y="0"/>
            <a:ext cx="8196054" cy="8196054"/>
          </a:xfrm>
          <a:prstGeom prst="rect">
            <a:avLst/>
          </a:prstGeom>
        </p:spPr>
      </p:pic>
    </p:spTree>
    <p:extLst>
      <p:ext uri="{BB962C8B-B14F-4D97-AF65-F5344CB8AC3E}">
        <p14:creationId xmlns:p14="http://schemas.microsoft.com/office/powerpoint/2010/main" val="3413419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0" descr="图片包含 植物, 树&#10;&#10;描述已自动生成">
            <a:extLst>
              <a:ext uri="{FF2B5EF4-FFF2-40B4-BE49-F238E27FC236}">
                <a16:creationId xmlns:a16="http://schemas.microsoft.com/office/drawing/2014/main" id="{72FF5296-9A4B-4454-AC64-A658EE4100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pic>
        <p:nvPicPr>
          <p:cNvPr id="3" name="图片 2">
            <a:extLst>
              <a:ext uri="{FF2B5EF4-FFF2-40B4-BE49-F238E27FC236}">
                <a16:creationId xmlns:a16="http://schemas.microsoft.com/office/drawing/2014/main" id="{1676F99F-F24C-4737-AFD6-6BE8753EB848}"/>
              </a:ext>
            </a:extLst>
          </p:cNvPr>
          <p:cNvPicPr>
            <a:picLocks noChangeAspect="1"/>
          </p:cNvPicPr>
          <p:nvPr/>
        </p:nvPicPr>
        <p:blipFill rotWithShape="1">
          <a:blip r:embed="rId3">
            <a:extLst>
              <a:ext uri="{28A0092B-C50C-407E-A947-70E740481C1C}">
                <a14:useLocalDpi xmlns:a14="http://schemas.microsoft.com/office/drawing/2010/main" val="0"/>
              </a:ext>
            </a:extLst>
          </a:blip>
          <a:srcRect r="81978"/>
          <a:stretch/>
        </p:blipFill>
        <p:spPr>
          <a:xfrm>
            <a:off x="-20248" y="0"/>
            <a:ext cx="3958541" cy="6863836"/>
          </a:xfrm>
          <a:prstGeom prst="rect">
            <a:avLst/>
          </a:prstGeom>
        </p:spPr>
      </p:pic>
      <p:pic>
        <p:nvPicPr>
          <p:cNvPr id="4" name="图片 3">
            <a:extLst>
              <a:ext uri="{FF2B5EF4-FFF2-40B4-BE49-F238E27FC236}">
                <a16:creationId xmlns:a16="http://schemas.microsoft.com/office/drawing/2014/main" id="{4F43F456-2E3D-4861-8947-67AE445496D8}"/>
              </a:ext>
            </a:extLst>
          </p:cNvPr>
          <p:cNvPicPr>
            <a:picLocks noChangeAspect="1"/>
          </p:cNvPicPr>
          <p:nvPr/>
        </p:nvPicPr>
        <p:blipFill rotWithShape="1">
          <a:blip r:embed="rId3">
            <a:extLst>
              <a:ext uri="{28A0092B-C50C-407E-A947-70E740481C1C}">
                <a14:useLocalDpi xmlns:a14="http://schemas.microsoft.com/office/drawing/2010/main" val="0"/>
              </a:ext>
            </a:extLst>
          </a:blip>
          <a:srcRect l="87760" t="-251" b="251"/>
          <a:stretch/>
        </p:blipFill>
        <p:spPr>
          <a:xfrm>
            <a:off x="9519137" y="-29499"/>
            <a:ext cx="2672861" cy="6887499"/>
          </a:xfrm>
          <a:prstGeom prst="rect">
            <a:avLst/>
          </a:prstGeom>
        </p:spPr>
      </p:pic>
      <p:sp>
        <p:nvSpPr>
          <p:cNvPr id="10" name="文本框 6">
            <a:extLst>
              <a:ext uri="{FF2B5EF4-FFF2-40B4-BE49-F238E27FC236}">
                <a16:creationId xmlns:a16="http://schemas.microsoft.com/office/drawing/2014/main" id="{84E2EA8D-8851-4872-ADA6-F269EB9AC01F}"/>
              </a:ext>
            </a:extLst>
          </p:cNvPr>
          <p:cNvSpPr txBox="1"/>
          <p:nvPr/>
        </p:nvSpPr>
        <p:spPr>
          <a:xfrm>
            <a:off x="2726611" y="2884445"/>
            <a:ext cx="11389439" cy="265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20000"/>
              </a:lnSpc>
              <a:spcBef>
                <a:spcPts val="0"/>
              </a:spcBef>
              <a:spcAft>
                <a:spcPts val="0"/>
              </a:spcAft>
              <a:buClrTx/>
              <a:buSzTx/>
              <a:buFontTx/>
              <a:buNone/>
              <a:tabLst/>
              <a:defRPr/>
            </a:pPr>
            <a:r>
              <a:rPr lang="en-US" altLang="zh-CN" sz="13800" b="1">
                <a:solidFill>
                  <a:srgbClr val="0C3750"/>
                </a:solidFill>
                <a:latin typeface="UTM Aquarelle" panose="02040603050506020204" pitchFamily="18" charset="0"/>
                <a:ea typeface="仓耳玄三M W05" panose="02020400000000000000" pitchFamily="18" charset="-122"/>
                <a:cs typeface="Nunito Light"/>
                <a:sym typeface="Nunito Light"/>
              </a:rPr>
              <a:t>Tạm biệt</a:t>
            </a:r>
            <a:endParaRPr kumimoji="0" lang="zh-CN" altLang="en-US" sz="13800" b="1" u="none" strike="noStrike" kern="1200" cap="none" spc="0" normalizeH="0" baseline="0" noProof="0" dirty="0">
              <a:ln>
                <a:noFill/>
              </a:ln>
              <a:solidFill>
                <a:srgbClr val="0C3750"/>
              </a:solidFill>
              <a:effectLst/>
              <a:uLnTx/>
              <a:uFillTx/>
              <a:latin typeface="UTM Aquarelle" panose="02040603050506020204" pitchFamily="18" charset="0"/>
              <a:ea typeface="仓耳玄三M W05" panose="02020400000000000000" pitchFamily="18" charset="-122"/>
              <a:cs typeface="Nunito Light"/>
              <a:sym typeface="Nunito Light"/>
            </a:endParaRPr>
          </a:p>
        </p:txBody>
      </p:sp>
    </p:spTree>
    <p:extLst>
      <p:ext uri="{BB962C8B-B14F-4D97-AF65-F5344CB8AC3E}">
        <p14:creationId xmlns:p14="http://schemas.microsoft.com/office/powerpoint/2010/main" val="43795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632240B4-02C9-45FD-84CE-8D01CD6DF725}"/>
              </a:ext>
            </a:extLst>
          </p:cNvPr>
          <p:cNvSpPr/>
          <p:nvPr/>
        </p:nvSpPr>
        <p:spPr>
          <a:xfrm>
            <a:off x="140913" y="2026941"/>
            <a:ext cx="11834540" cy="4786307"/>
          </a:xfrm>
          <a:custGeom>
            <a:avLst/>
            <a:gdLst>
              <a:gd name="connsiteX0" fmla="*/ 6212437 w 12424875"/>
              <a:gd name="connsiteY0" fmla="*/ 0 h 5025059"/>
              <a:gd name="connsiteX1" fmla="*/ 12364809 w 12424875"/>
              <a:gd name="connsiteY1" fmla="*/ 4764807 h 5025059"/>
              <a:gd name="connsiteX2" fmla="*/ 12424875 w 12424875"/>
              <a:gd name="connsiteY2" fmla="*/ 5025059 h 5025059"/>
              <a:gd name="connsiteX3" fmla="*/ 0 w 12424875"/>
              <a:gd name="connsiteY3" fmla="*/ 5025059 h 5025059"/>
              <a:gd name="connsiteX4" fmla="*/ 60065 w 12424875"/>
              <a:gd name="connsiteY4" fmla="*/ 4764807 h 5025059"/>
              <a:gd name="connsiteX5" fmla="*/ 6212437 w 12424875"/>
              <a:gd name="connsiteY5" fmla="*/ 0 h 502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4875" h="5025059">
                <a:moveTo>
                  <a:pt x="6212437" y="0"/>
                </a:moveTo>
                <a:cubicBezTo>
                  <a:pt x="9172575" y="0"/>
                  <a:pt x="11659815" y="2024719"/>
                  <a:pt x="12364809" y="4764807"/>
                </a:cubicBezTo>
                <a:lnTo>
                  <a:pt x="12424875" y="5025059"/>
                </a:lnTo>
                <a:lnTo>
                  <a:pt x="0" y="5025059"/>
                </a:lnTo>
                <a:lnTo>
                  <a:pt x="60065" y="4764807"/>
                </a:lnTo>
                <a:cubicBezTo>
                  <a:pt x="765059" y="2024719"/>
                  <a:pt x="3252299" y="0"/>
                  <a:pt x="6212437" y="0"/>
                </a:cubicBezTo>
                <a:close/>
              </a:path>
            </a:pathLst>
          </a:custGeom>
          <a:blipFill dpi="0" rotWithShape="1">
            <a:blip r:embed="rId4">
              <a:extLst>
                <a:ext uri="{28A0092B-C50C-407E-A947-70E740481C1C}">
                  <a14:useLocalDpi xmlns:a14="http://schemas.microsoft.com/office/drawing/2010/main" val="0"/>
                </a:ext>
              </a:extLst>
            </a:blip>
            <a:srcRect/>
            <a:stretch>
              <a:fillRect t="-19533" b="-19533"/>
            </a:stretch>
          </a:blip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
            <a:extLst>
              <a:ext uri="{FF2B5EF4-FFF2-40B4-BE49-F238E27FC236}">
                <a16:creationId xmlns:a16="http://schemas.microsoft.com/office/drawing/2014/main" id="{1676F99F-F24C-4737-AFD6-6BE8753EB848}"/>
              </a:ext>
            </a:extLst>
          </p:cNvPr>
          <p:cNvPicPr>
            <a:picLocks noChangeAspect="1"/>
          </p:cNvPicPr>
          <p:nvPr/>
        </p:nvPicPr>
        <p:blipFill rotWithShape="1">
          <a:blip r:embed="rId5">
            <a:extLst>
              <a:ext uri="{28A0092B-C50C-407E-A947-70E740481C1C}">
                <a14:useLocalDpi xmlns:a14="http://schemas.microsoft.com/office/drawing/2010/main" val="0"/>
              </a:ext>
            </a:extLst>
          </a:blip>
          <a:srcRect r="81978"/>
          <a:stretch/>
        </p:blipFill>
        <p:spPr>
          <a:xfrm>
            <a:off x="-20248" y="0"/>
            <a:ext cx="3958541" cy="6863836"/>
          </a:xfrm>
          <a:prstGeom prst="rect">
            <a:avLst/>
          </a:prstGeom>
        </p:spPr>
      </p:pic>
      <p:pic>
        <p:nvPicPr>
          <p:cNvPr id="4" name="图片 3">
            <a:extLst>
              <a:ext uri="{FF2B5EF4-FFF2-40B4-BE49-F238E27FC236}">
                <a16:creationId xmlns:a16="http://schemas.microsoft.com/office/drawing/2014/main" id="{4F43F456-2E3D-4861-8947-67AE445496D8}"/>
              </a:ext>
            </a:extLst>
          </p:cNvPr>
          <p:cNvPicPr>
            <a:picLocks noChangeAspect="1"/>
          </p:cNvPicPr>
          <p:nvPr/>
        </p:nvPicPr>
        <p:blipFill rotWithShape="1">
          <a:blip r:embed="rId5">
            <a:extLst>
              <a:ext uri="{28A0092B-C50C-407E-A947-70E740481C1C}">
                <a14:useLocalDpi xmlns:a14="http://schemas.microsoft.com/office/drawing/2010/main" val="0"/>
              </a:ext>
            </a:extLst>
          </a:blip>
          <a:srcRect l="87760" t="-251" b="251"/>
          <a:stretch/>
        </p:blipFill>
        <p:spPr>
          <a:xfrm>
            <a:off x="9519137" y="-29499"/>
            <a:ext cx="2672861" cy="6887499"/>
          </a:xfrm>
          <a:prstGeom prst="rect">
            <a:avLst/>
          </a:prstGeom>
        </p:spPr>
      </p:pic>
      <p:pic>
        <p:nvPicPr>
          <p:cNvPr id="2" name="5c249dca6369b">
            <a:hlinkClick r:id="" action="ppaction://media"/>
            <a:extLst>
              <a:ext uri="{FF2B5EF4-FFF2-40B4-BE49-F238E27FC236}">
                <a16:creationId xmlns:a16="http://schemas.microsoft.com/office/drawing/2014/main" id="{DB0F7A68-338B-44B8-B9D9-4EED1ABEEA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84755" y="2392045"/>
            <a:ext cx="487363" cy="487363"/>
          </a:xfrm>
          <a:prstGeom prst="rect">
            <a:avLst/>
          </a:prstGeom>
        </p:spPr>
      </p:pic>
      <p:sp>
        <p:nvSpPr>
          <p:cNvPr id="5" name="矩形 4">
            <a:extLst>
              <a:ext uri="{FF2B5EF4-FFF2-40B4-BE49-F238E27FC236}">
                <a16:creationId xmlns:a16="http://schemas.microsoft.com/office/drawing/2014/main" id="{EC1D162C-CD55-45A6-B846-1210E7ED9B27}"/>
              </a:ext>
            </a:extLst>
          </p:cNvPr>
          <p:cNvSpPr/>
          <p:nvPr/>
        </p:nvSpPr>
        <p:spPr>
          <a:xfrm>
            <a:off x="5300281" y="361925"/>
            <a:ext cx="4679458" cy="914426"/>
          </a:xfrm>
          <a:prstGeom prst="rect">
            <a:avLst/>
          </a:prstGeom>
          <a:solidFill>
            <a:srgbClr val="1C7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latin typeface="仓耳玄三M W05" panose="02020400000000000000" pitchFamily="18" charset="-122"/>
            </a:endParaRPr>
          </a:p>
        </p:txBody>
      </p:sp>
      <p:sp>
        <p:nvSpPr>
          <p:cNvPr id="7" name="文本框 6">
            <a:extLst>
              <a:ext uri="{FF2B5EF4-FFF2-40B4-BE49-F238E27FC236}">
                <a16:creationId xmlns:a16="http://schemas.microsoft.com/office/drawing/2014/main" id="{28F867C1-16FE-489B-B33F-1C4D480D4757}"/>
              </a:ext>
            </a:extLst>
          </p:cNvPr>
          <p:cNvSpPr txBox="1"/>
          <p:nvPr/>
        </p:nvSpPr>
        <p:spPr>
          <a:xfrm>
            <a:off x="5560926" y="271382"/>
            <a:ext cx="4158169" cy="988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20000"/>
              </a:lnSpc>
              <a:spcBef>
                <a:spcPts val="0"/>
              </a:spcBef>
              <a:spcAft>
                <a:spcPts val="0"/>
              </a:spcAft>
              <a:buClrTx/>
              <a:buSzTx/>
              <a:buFontTx/>
              <a:buNone/>
              <a:tabLst/>
              <a:defRPr/>
            </a:pPr>
            <a:r>
              <a:rPr lang="en-US" altLang="zh-CN" sz="4800" b="1">
                <a:solidFill>
                  <a:srgbClr val="F7C942"/>
                </a:solidFill>
                <a:latin typeface="UTM Brewers KT" panose="02040603050506020204" pitchFamily="18" charset="0"/>
                <a:ea typeface="仓耳玄三M W05" panose="02020400000000000000" pitchFamily="18" charset="-122"/>
                <a:cs typeface="Nunito Light"/>
                <a:sym typeface="Nunito Light"/>
              </a:rPr>
              <a:t>TẬP ĐỌC</a:t>
            </a:r>
            <a:endParaRPr kumimoji="0" lang="zh-CN" altLang="en-US" sz="4800" b="1" u="none" strike="noStrike" kern="1200" cap="none" spc="0" normalizeH="0" baseline="0" noProof="0" dirty="0">
              <a:ln>
                <a:noFill/>
              </a:ln>
              <a:solidFill>
                <a:srgbClr val="F7C942"/>
              </a:solidFill>
              <a:effectLst/>
              <a:uLnTx/>
              <a:uFillTx/>
              <a:latin typeface="UTM Brewers KT" panose="02040603050506020204" pitchFamily="18" charset="0"/>
              <a:ea typeface="仓耳玄三M W05" panose="02020400000000000000" pitchFamily="18" charset="-122"/>
              <a:cs typeface="Nunito Light"/>
              <a:sym typeface="Nunito Light"/>
            </a:endParaRPr>
          </a:p>
        </p:txBody>
      </p:sp>
      <p:sp>
        <p:nvSpPr>
          <p:cNvPr id="11" name="矩形 10">
            <a:extLst>
              <a:ext uri="{FF2B5EF4-FFF2-40B4-BE49-F238E27FC236}">
                <a16:creationId xmlns:a16="http://schemas.microsoft.com/office/drawing/2014/main" id="{7368405A-9BE4-40C2-A5D9-8F168506C575}"/>
              </a:ext>
            </a:extLst>
          </p:cNvPr>
          <p:cNvSpPr/>
          <p:nvPr/>
        </p:nvSpPr>
        <p:spPr>
          <a:xfrm>
            <a:off x="5433631" y="476225"/>
            <a:ext cx="4679458" cy="914426"/>
          </a:xfrm>
          <a:prstGeom prst="rect">
            <a:avLst/>
          </a:prstGeom>
          <a:noFill/>
          <a:ln>
            <a:solidFill>
              <a:srgbClr val="1C7E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latin typeface="仓耳玄三M W05" panose="02020400000000000000" pitchFamily="18" charset="-122"/>
            </a:endParaRPr>
          </a:p>
        </p:txBody>
      </p:sp>
      <p:pic>
        <p:nvPicPr>
          <p:cNvPr id="21" name="Picture 20">
            <a:extLst>
              <a:ext uri="{FF2B5EF4-FFF2-40B4-BE49-F238E27FC236}">
                <a16:creationId xmlns:a16="http://schemas.microsoft.com/office/drawing/2014/main" id="{A4FC0A2E-75B4-48B4-8D13-037D5915AA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5" y="984292"/>
            <a:ext cx="12065030" cy="4889416"/>
          </a:xfrm>
          <a:prstGeom prst="rect">
            <a:avLst/>
          </a:prstGeom>
        </p:spPr>
      </p:pic>
    </p:spTree>
    <p:extLst>
      <p:ext uri="{BB962C8B-B14F-4D97-AF65-F5344CB8AC3E}">
        <p14:creationId xmlns:p14="http://schemas.microsoft.com/office/powerpoint/2010/main" val="2620584816"/>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9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outHorizontal)">
                                      <p:cBhvr>
                                        <p:cTn id="2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remove" display="0">
                  <p:stCondLst>
                    <p:cond delay="indefinite"/>
                  </p:stCondLst>
                  <p:endCondLst>
                    <p:cond evt="onStopAudio" delay="0">
                      <p:tgtEl>
                        <p:sldTgt/>
                      </p:tgtEl>
                    </p:cond>
                  </p:endCondLst>
                </p:cTn>
                <p:tgtEl>
                  <p:spTgt spid="2"/>
                </p:tgtEl>
              </p:cMediaNode>
            </p:audio>
          </p:childTnLst>
        </p:cTn>
      </p:par>
    </p:tnLst>
    <p:bldLst>
      <p:bldP spid="5" grpId="0" animBg="1"/>
      <p:bldP spid="7"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0" descr="图片包含 植物, 树&#10;&#10;描述已自动生成">
            <a:extLst>
              <a:ext uri="{FF2B5EF4-FFF2-40B4-BE49-F238E27FC236}">
                <a16:creationId xmlns:a16="http://schemas.microsoft.com/office/drawing/2014/main" id="{9DE1E24C-77AB-4A98-8C2E-F1F09E2969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pic>
        <p:nvPicPr>
          <p:cNvPr id="2" name="图片 1">
            <a:extLst>
              <a:ext uri="{FF2B5EF4-FFF2-40B4-BE49-F238E27FC236}">
                <a16:creationId xmlns:a16="http://schemas.microsoft.com/office/drawing/2014/main" id="{CDE03B9E-DDFA-4F82-A222-4FF7401F36BB}"/>
              </a:ext>
            </a:extLst>
          </p:cNvPr>
          <p:cNvPicPr>
            <a:picLocks noChangeAspect="1"/>
          </p:cNvPicPr>
          <p:nvPr/>
        </p:nvPicPr>
        <p:blipFill rotWithShape="1">
          <a:blip r:embed="rId3">
            <a:extLst>
              <a:ext uri="{28A0092B-C50C-407E-A947-70E740481C1C}">
                <a14:useLocalDpi xmlns:a14="http://schemas.microsoft.com/office/drawing/2010/main" val="0"/>
              </a:ext>
            </a:extLst>
          </a:blip>
          <a:srcRect l="42304" r="11311"/>
          <a:stretch/>
        </p:blipFill>
        <p:spPr>
          <a:xfrm>
            <a:off x="1798320" y="-1"/>
            <a:ext cx="10128737" cy="6823697"/>
          </a:xfrm>
          <a:prstGeom prst="rect">
            <a:avLst/>
          </a:prstGeom>
        </p:spPr>
      </p:pic>
      <p:sp>
        <p:nvSpPr>
          <p:cNvPr id="4" name="椭圆 3">
            <a:extLst>
              <a:ext uri="{FF2B5EF4-FFF2-40B4-BE49-F238E27FC236}">
                <a16:creationId xmlns:a16="http://schemas.microsoft.com/office/drawing/2014/main" id="{DCFD8416-26FE-4E6C-84B2-EA360919ABCF}"/>
              </a:ext>
            </a:extLst>
          </p:cNvPr>
          <p:cNvSpPr/>
          <p:nvPr/>
        </p:nvSpPr>
        <p:spPr>
          <a:xfrm>
            <a:off x="6096000" y="1249679"/>
            <a:ext cx="5108725" cy="5108725"/>
          </a:xfrm>
          <a:prstGeom prst="ellipse">
            <a:avLst/>
          </a:prstGeom>
          <a:solidFill>
            <a:srgbClr val="46756A"/>
          </a:solidFill>
          <a:ln>
            <a:solidFill>
              <a:srgbClr val="46756A"/>
            </a:solidFill>
          </a:ln>
          <a:effectLst>
            <a:outerShdw blurRad="469900" dist="1028700" dir="8100000" sx="91000" sy="9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endParaRPr>
          </a:p>
        </p:txBody>
      </p:sp>
      <p:sp>
        <p:nvSpPr>
          <p:cNvPr id="7" name="文本框 6">
            <a:extLst>
              <a:ext uri="{FF2B5EF4-FFF2-40B4-BE49-F238E27FC236}">
                <a16:creationId xmlns:a16="http://schemas.microsoft.com/office/drawing/2014/main" id="{E060D125-8842-4AE5-8EEB-AFCD6E0E7DE2}"/>
              </a:ext>
            </a:extLst>
          </p:cNvPr>
          <p:cNvSpPr txBox="1"/>
          <p:nvPr/>
        </p:nvSpPr>
        <p:spPr>
          <a:xfrm>
            <a:off x="6955779" y="3178939"/>
            <a:ext cx="3073408" cy="27617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7200" b="1" noProof="0">
                <a:solidFill>
                  <a:srgbClr val="FFFFFF"/>
                </a:solidFill>
                <a:latin typeface="UTM Showcard" panose="02040603050506020204" pitchFamily="18" charset="0"/>
                <a:ea typeface="仓耳玄三M W05" panose="02020400000000000000" pitchFamily="18" charset="-122"/>
                <a:cs typeface="Nunito Light"/>
                <a:sym typeface="Nunito Light"/>
              </a:rPr>
              <a:t>LUYỆN ĐỌC</a:t>
            </a:r>
            <a:endParaRPr kumimoji="0" lang="zh-CN" altLang="en-US" sz="7200" b="1" u="none" strike="noStrike" kern="1200" cap="none" spc="0" normalizeH="0" baseline="0" noProof="0" dirty="0">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endParaRPr>
          </a:p>
        </p:txBody>
      </p:sp>
      <p:pic>
        <p:nvPicPr>
          <p:cNvPr id="10" name="Picture 9">
            <a:extLst>
              <a:ext uri="{FF2B5EF4-FFF2-40B4-BE49-F238E27FC236}">
                <a16:creationId xmlns:a16="http://schemas.microsoft.com/office/drawing/2014/main" id="{24D5831D-EDEF-471D-84D5-D3D582AF4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0508" y="163172"/>
            <a:ext cx="7281738" cy="7281738"/>
          </a:xfrm>
          <a:prstGeom prst="rect">
            <a:avLst/>
          </a:prstGeom>
        </p:spPr>
      </p:pic>
    </p:spTree>
    <p:extLst>
      <p:ext uri="{BB962C8B-B14F-4D97-AF65-F5344CB8AC3E}">
        <p14:creationId xmlns:p14="http://schemas.microsoft.com/office/powerpoint/2010/main" val="152027812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0" descr="图片包含 植物, 树&#10;&#10;描述已自动生成">
            <a:extLst>
              <a:ext uri="{FF2B5EF4-FFF2-40B4-BE49-F238E27FC236}">
                <a16:creationId xmlns:a16="http://schemas.microsoft.com/office/drawing/2014/main" id="{40CA9C14-4FA2-4694-B48E-6BA6A57C83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3" name="Rectangle: Rounded Corners 2">
            <a:extLst>
              <a:ext uri="{FF2B5EF4-FFF2-40B4-BE49-F238E27FC236}">
                <a16:creationId xmlns:a16="http://schemas.microsoft.com/office/drawing/2014/main" id="{4ADF0935-B1F9-4B8D-ACE4-2BF60121C90F}"/>
              </a:ext>
            </a:extLst>
          </p:cNvPr>
          <p:cNvSpPr/>
          <p:nvPr/>
        </p:nvSpPr>
        <p:spPr>
          <a:xfrm>
            <a:off x="176986" y="165920"/>
            <a:ext cx="11838029" cy="65261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BB9D743-DD60-4B33-8CC5-D78E16273949}"/>
              </a:ext>
            </a:extLst>
          </p:cNvPr>
          <p:cNvSpPr/>
          <p:nvPr/>
        </p:nvSpPr>
        <p:spPr>
          <a:xfrm>
            <a:off x="449828" y="408444"/>
            <a:ext cx="11425079" cy="7017306"/>
          </a:xfrm>
          <a:prstGeom prst="rect">
            <a:avLst/>
          </a:prstGeom>
        </p:spPr>
        <p:txBody>
          <a:bodyPr wrap="square">
            <a:spAutoFit/>
          </a:bodyPr>
          <a:lstStyle/>
          <a:p>
            <a:pPr algn="ctr"/>
            <a:r>
              <a:rPr lang="vi-VN" sz="2800" b="1">
                <a:solidFill>
                  <a:srgbClr val="C00000"/>
                </a:solidFill>
                <a:latin typeface="+mj-lt"/>
              </a:rPr>
              <a:t>Sầu riêng</a:t>
            </a:r>
          </a:p>
          <a:p>
            <a:pPr algn="just"/>
            <a:r>
              <a:rPr lang="vi-VN" sz="2500">
                <a:solidFill>
                  <a:srgbClr val="345352"/>
                </a:solidFill>
                <a:latin typeface="+mj-lt"/>
              </a:rPr>
              <a:t>   </a:t>
            </a:r>
            <a:r>
              <a:rPr lang="en-US" sz="2500">
                <a:solidFill>
                  <a:srgbClr val="345352"/>
                </a:solidFill>
                <a:latin typeface="+mj-lt"/>
              </a:rPr>
              <a:t>	</a:t>
            </a:r>
            <a:r>
              <a:rPr lang="vi-VN" sz="2500">
                <a:solidFill>
                  <a:srgbClr val="345352"/>
                </a:solidFill>
                <a:latin typeface="+mj-lt"/>
              </a:rPr>
              <a:t>Sầu riêng là loại trái quý của miền Nam. Hương vị nó hết sức đặc biệt, mùi thơm đậm, bay rất xa, lâu tan trong không khí. Còn hàng chục mét mới tới nơi để sầu riêng, hương đã ngào ngạt xông vào cánh mũi. Sầu riêng thơm mùi</a:t>
            </a:r>
            <a:r>
              <a:rPr lang="en-US" sz="2500">
                <a:solidFill>
                  <a:srgbClr val="345352"/>
                </a:solidFill>
                <a:latin typeface="+mj-lt"/>
              </a:rPr>
              <a:t> </a:t>
            </a:r>
            <a:r>
              <a:rPr lang="en-US" sz="2500">
                <a:solidFill>
                  <a:srgbClr val="345352"/>
                </a:solidFill>
                <a:latin typeface="Times New Roman" panose="02020603050405020304" pitchFamily="18" charset="0"/>
                <a:cs typeface="Times New Roman" panose="02020603050405020304" pitchFamily="18" charset="0"/>
              </a:rPr>
              <a:t>th</a:t>
            </a:r>
            <a:r>
              <a:rPr lang="vi-VN" sz="2500">
                <a:solidFill>
                  <a:srgbClr val="345352"/>
                </a:solidFill>
                <a:latin typeface="Times New Roman" panose="02020603050405020304" pitchFamily="18" charset="0"/>
                <a:cs typeface="Times New Roman" panose="02020603050405020304" pitchFamily="18" charset="0"/>
              </a:rPr>
              <a:t>ơ</a:t>
            </a:r>
            <a:r>
              <a:rPr lang="en-US" sz="2500">
                <a:solidFill>
                  <a:srgbClr val="345352"/>
                </a:solidFill>
                <a:latin typeface="Times New Roman" panose="02020603050405020304" pitchFamily="18" charset="0"/>
                <a:cs typeface="Times New Roman" panose="02020603050405020304" pitchFamily="18" charset="0"/>
              </a:rPr>
              <a:t>m</a:t>
            </a:r>
            <a:r>
              <a:rPr lang="vi-VN" sz="2500">
                <a:solidFill>
                  <a:srgbClr val="345352"/>
                </a:solidFill>
                <a:latin typeface="+mj-lt"/>
              </a:rPr>
              <a:t> của mít chín quyện với hương bưởi, béo cái béo của trứng gà, ngọt cái vị của mật ong già hạn. Hương vị quyến rũ đến kì lạ.</a:t>
            </a:r>
          </a:p>
          <a:p>
            <a:pPr algn="just"/>
            <a:r>
              <a:rPr lang="vi-VN" sz="2500">
                <a:solidFill>
                  <a:srgbClr val="345352"/>
                </a:solidFill>
                <a:latin typeface="+mj-lt"/>
              </a:rPr>
              <a:t>  </a:t>
            </a:r>
            <a:r>
              <a:rPr lang="en-US" sz="2500">
                <a:solidFill>
                  <a:srgbClr val="345352"/>
                </a:solidFill>
                <a:latin typeface="+mj-lt"/>
              </a:rPr>
              <a:t>	</a:t>
            </a:r>
            <a:r>
              <a:rPr lang="vi-VN" sz="2500">
                <a:solidFill>
                  <a:srgbClr val="345352"/>
                </a:solidFill>
                <a:latin typeface="+mj-lt"/>
              </a:rPr>
              <a:t>Hoa sầu riêng trổ vào cuối năm. Gió đưa hương thơm ngát như hương cau, hương bưởi tỏa khắp khu vườn. Hoa đậu từng chùm, màu trắng ngà. Cánh hoa nhỏ như vảy cá, hao hao giống cánh sen con, lác đác vài nhụy li ti giữa những cánh hoa. Mỗi cuống hoa ra một trái. Nhìn trái sầu riêng lủng lẳng dưới cành trông giống những tổ kiến. Mùa trái rộ vào tháng tư, tháng năm ta.</a:t>
            </a:r>
          </a:p>
          <a:p>
            <a:pPr algn="just"/>
            <a:r>
              <a:rPr lang="vi-VN" sz="2500">
                <a:solidFill>
                  <a:srgbClr val="345352"/>
                </a:solidFill>
                <a:latin typeface="+mj-lt"/>
              </a:rPr>
              <a:t>   </a:t>
            </a:r>
            <a:r>
              <a:rPr lang="en-US" sz="2500">
                <a:solidFill>
                  <a:srgbClr val="345352"/>
                </a:solidFill>
                <a:latin typeface="+mj-lt"/>
              </a:rPr>
              <a:t>	</a:t>
            </a:r>
            <a:r>
              <a:rPr lang="vi-VN" sz="2500">
                <a:solidFill>
                  <a:srgbClr val="345352"/>
                </a:solidFill>
                <a:latin typeface="+mj-lt"/>
              </a:rPr>
              <a:t>Đứng ngắm cây sầu riêng, tôi cứ nghĩ mãi về cái dáng cây kì lạ này. Thân nó khẳng khiu, cao vút, cành ngang thẳng đuột, thiếu cái dáng cong, dáng nghiêng, chiều quằn, chiều lượn của cây xoài, cây nhãn. Lá nhỏ xanh vàng, hơi khép lại, tưởng như lá héo. Vậy mà khi trái chín, hương tỏa ngạt ngào, vị ngọt đến đam mê.</a:t>
            </a:r>
            <a:endParaRPr lang="en-US" sz="2500">
              <a:solidFill>
                <a:srgbClr val="345352"/>
              </a:solidFill>
              <a:latin typeface="UTM Avo" panose="02040603050506020204" pitchFamily="18" charset="0"/>
            </a:endParaRPr>
          </a:p>
          <a:p>
            <a:pPr algn="r"/>
            <a:r>
              <a:rPr lang="vi-VN" sz="2500" b="1">
                <a:solidFill>
                  <a:srgbClr val="345352"/>
                </a:solidFill>
                <a:latin typeface="+mj-lt"/>
              </a:rPr>
              <a:t>MAI VĂN TẠO</a:t>
            </a:r>
          </a:p>
          <a:p>
            <a:pPr algn="just"/>
            <a:endParaRPr lang="vi-VN" sz="2500">
              <a:solidFill>
                <a:srgbClr val="345352"/>
              </a:solidFill>
              <a:latin typeface="+mj-lt"/>
            </a:endParaRPr>
          </a:p>
          <a:p>
            <a:pPr algn="just"/>
            <a:endParaRPr lang="vi-VN" sz="2500">
              <a:solidFill>
                <a:srgbClr val="345352"/>
              </a:solidFill>
              <a:latin typeface="+mj-lt"/>
            </a:endParaRPr>
          </a:p>
        </p:txBody>
      </p:sp>
    </p:spTree>
    <p:extLst>
      <p:ext uri="{BB962C8B-B14F-4D97-AF65-F5344CB8AC3E}">
        <p14:creationId xmlns:p14="http://schemas.microsoft.com/office/powerpoint/2010/main" val="1164062375"/>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accel="34000" decel="58000" fill="hold" grpId="0" nodeType="clickEffect">
                                  <p:stCondLst>
                                    <p:cond delay="0"/>
                                  </p:stCondLst>
                                  <p:iterate type="wd">
                                    <p:tmPct val="10000"/>
                                  </p:iterate>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44B27D-3278-43BC-BDF4-59F9C8EEE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9"/>
            <a:ext cx="12192000" cy="6857194"/>
          </a:xfrm>
          <a:prstGeom prst="rect">
            <a:avLst/>
          </a:prstGeom>
        </p:spPr>
      </p:pic>
      <p:pic>
        <p:nvPicPr>
          <p:cNvPr id="2" name="图片 1">
            <a:extLst>
              <a:ext uri="{FF2B5EF4-FFF2-40B4-BE49-F238E27FC236}">
                <a16:creationId xmlns:a16="http://schemas.microsoft.com/office/drawing/2014/main" id="{CDE03B9E-DDFA-4F82-A222-4FF7401F36BB}"/>
              </a:ext>
            </a:extLst>
          </p:cNvPr>
          <p:cNvPicPr>
            <a:picLocks noChangeAspect="1"/>
          </p:cNvPicPr>
          <p:nvPr/>
        </p:nvPicPr>
        <p:blipFill rotWithShape="1">
          <a:blip r:embed="rId3">
            <a:extLst>
              <a:ext uri="{28A0092B-C50C-407E-A947-70E740481C1C}">
                <a14:useLocalDpi xmlns:a14="http://schemas.microsoft.com/office/drawing/2010/main" val="0"/>
              </a:ext>
            </a:extLst>
          </a:blip>
          <a:srcRect l="42304" r="11311"/>
          <a:stretch/>
        </p:blipFill>
        <p:spPr>
          <a:xfrm>
            <a:off x="1798320" y="-1"/>
            <a:ext cx="10128737" cy="6823697"/>
          </a:xfrm>
          <a:prstGeom prst="rect">
            <a:avLst/>
          </a:prstGeom>
        </p:spPr>
      </p:pic>
      <p:sp>
        <p:nvSpPr>
          <p:cNvPr id="4" name="椭圆 3">
            <a:extLst>
              <a:ext uri="{FF2B5EF4-FFF2-40B4-BE49-F238E27FC236}">
                <a16:creationId xmlns:a16="http://schemas.microsoft.com/office/drawing/2014/main" id="{DCFD8416-26FE-4E6C-84B2-EA360919ABCF}"/>
              </a:ext>
            </a:extLst>
          </p:cNvPr>
          <p:cNvSpPr/>
          <p:nvPr/>
        </p:nvSpPr>
        <p:spPr>
          <a:xfrm>
            <a:off x="6096000" y="1249679"/>
            <a:ext cx="5108725" cy="5108725"/>
          </a:xfrm>
          <a:prstGeom prst="ellipse">
            <a:avLst/>
          </a:prstGeom>
          <a:solidFill>
            <a:srgbClr val="46756A"/>
          </a:solidFill>
          <a:ln>
            <a:solidFill>
              <a:srgbClr val="46756A"/>
            </a:solidFill>
          </a:ln>
          <a:effectLst>
            <a:outerShdw blurRad="469900" dist="1028700" dir="8100000" sx="91000" sy="9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endParaRPr>
          </a:p>
        </p:txBody>
      </p:sp>
      <p:pic>
        <p:nvPicPr>
          <p:cNvPr id="3" name="图片 2">
            <a:extLst>
              <a:ext uri="{FF2B5EF4-FFF2-40B4-BE49-F238E27FC236}">
                <a16:creationId xmlns:a16="http://schemas.microsoft.com/office/drawing/2014/main" id="{6C0B6158-34E0-419A-9DBE-9FF4AAA18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85" y="685799"/>
            <a:ext cx="7265471" cy="7265471"/>
          </a:xfrm>
          <a:prstGeom prst="rect">
            <a:avLst/>
          </a:prstGeom>
        </p:spPr>
      </p:pic>
      <p:sp>
        <p:nvSpPr>
          <p:cNvPr id="6" name="文本框 5">
            <a:extLst>
              <a:ext uri="{FF2B5EF4-FFF2-40B4-BE49-F238E27FC236}">
                <a16:creationId xmlns:a16="http://schemas.microsoft.com/office/drawing/2014/main" id="{3C1BF82C-4D31-4DD1-9748-DDD3C29BE98C}"/>
              </a:ext>
            </a:extLst>
          </p:cNvPr>
          <p:cNvSpPr txBox="1"/>
          <p:nvPr/>
        </p:nvSpPr>
        <p:spPr>
          <a:xfrm>
            <a:off x="6869629" y="2127684"/>
            <a:ext cx="3612396" cy="33527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20000"/>
              </a:lnSpc>
              <a:spcBef>
                <a:spcPts val="0"/>
              </a:spcBef>
              <a:spcAft>
                <a:spcPts val="0"/>
              </a:spcAft>
              <a:buClrTx/>
              <a:buSzTx/>
              <a:buFontTx/>
              <a:buNone/>
              <a:tabLst/>
              <a:defRPr/>
            </a:pPr>
            <a:r>
              <a:rPr lang="en-US" altLang="zh-CN" sz="8800" b="1" i="1">
                <a:solidFill>
                  <a:srgbClr val="FFFFFF"/>
                </a:solidFill>
                <a:latin typeface="UTM Showcard" panose="02040603050506020204" pitchFamily="18" charset="0"/>
                <a:ea typeface="仓耳玄三M W05" panose="02020400000000000000" pitchFamily="18" charset="-122"/>
                <a:cs typeface="Nunito Light"/>
                <a:sym typeface="Nunito Light"/>
              </a:rPr>
              <a:t>Chia đoạn</a:t>
            </a:r>
            <a:endParaRPr kumimoji="0" lang="zh-CN" altLang="en-US" sz="8800" b="1" i="1" u="none" strike="noStrike" kern="1200" cap="none" spc="0" normalizeH="0" baseline="0" noProof="0" dirty="0">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endParaRPr>
          </a:p>
        </p:txBody>
      </p:sp>
    </p:spTree>
    <p:extLst>
      <p:ext uri="{BB962C8B-B14F-4D97-AF65-F5344CB8AC3E}">
        <p14:creationId xmlns:p14="http://schemas.microsoft.com/office/powerpoint/2010/main" val="4016954208"/>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0" descr="图片包含 植物, 树&#10;&#10;描述已自动生成">
            <a:extLst>
              <a:ext uri="{FF2B5EF4-FFF2-40B4-BE49-F238E27FC236}">
                <a16:creationId xmlns:a16="http://schemas.microsoft.com/office/drawing/2014/main" id="{40CA9C14-4FA2-4694-B48E-6BA6A57C83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3" name="Rectangle: Rounded Corners 2">
            <a:extLst>
              <a:ext uri="{FF2B5EF4-FFF2-40B4-BE49-F238E27FC236}">
                <a16:creationId xmlns:a16="http://schemas.microsoft.com/office/drawing/2014/main" id="{4ADF0935-B1F9-4B8D-ACE4-2BF60121C90F}"/>
              </a:ext>
            </a:extLst>
          </p:cNvPr>
          <p:cNvSpPr/>
          <p:nvPr/>
        </p:nvSpPr>
        <p:spPr>
          <a:xfrm>
            <a:off x="176986" y="165920"/>
            <a:ext cx="11838029" cy="65261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BB9D743-DD60-4B33-8CC5-D78E16273949}"/>
              </a:ext>
            </a:extLst>
          </p:cNvPr>
          <p:cNvSpPr/>
          <p:nvPr/>
        </p:nvSpPr>
        <p:spPr>
          <a:xfrm>
            <a:off x="449828" y="408444"/>
            <a:ext cx="11425079" cy="7017306"/>
          </a:xfrm>
          <a:prstGeom prst="rect">
            <a:avLst/>
          </a:prstGeom>
        </p:spPr>
        <p:txBody>
          <a:bodyPr wrap="square">
            <a:spAutoFit/>
          </a:bodyPr>
          <a:lstStyle/>
          <a:p>
            <a:pPr algn="ctr"/>
            <a:r>
              <a:rPr lang="vi-VN" sz="2800" b="1">
                <a:solidFill>
                  <a:srgbClr val="345352"/>
                </a:solidFill>
                <a:latin typeface="+mj-lt"/>
              </a:rPr>
              <a:t>Sầu riêng</a:t>
            </a:r>
          </a:p>
          <a:p>
            <a:pPr algn="just"/>
            <a:r>
              <a:rPr lang="vi-VN" sz="2500">
                <a:latin typeface="+mj-lt"/>
              </a:rPr>
              <a:t>   </a:t>
            </a:r>
            <a:r>
              <a:rPr lang="en-US" sz="2500">
                <a:solidFill>
                  <a:srgbClr val="B92E25"/>
                </a:solidFill>
                <a:latin typeface="+mj-lt"/>
              </a:rPr>
              <a:t>	</a:t>
            </a:r>
            <a:r>
              <a:rPr lang="vi-VN" sz="2500">
                <a:solidFill>
                  <a:srgbClr val="B92E25"/>
                </a:solidFill>
                <a:latin typeface="+mj-lt"/>
              </a:rPr>
              <a:t>Sầu riêng là loại trái quý của miền Nam. Hương vị nó hết sức đặc biệt, mùi thơm đậm, bay rất xa, lâu tan trong không khí. Còn hàng chục mét mới tới nơi để sầu riêng, hương đã ngào ngạt xông vào cánh mũi. Sầu riêng thơm mùi</a:t>
            </a:r>
            <a:r>
              <a:rPr lang="en-US" sz="2500">
                <a:solidFill>
                  <a:srgbClr val="B92E25"/>
                </a:solidFill>
                <a:latin typeface="+mj-lt"/>
              </a:rPr>
              <a:t> </a:t>
            </a:r>
            <a:r>
              <a:rPr lang="en-US" sz="2500">
                <a:solidFill>
                  <a:srgbClr val="B92E25"/>
                </a:solidFill>
                <a:latin typeface="Times New Roman" panose="02020603050405020304" pitchFamily="18" charset="0"/>
                <a:cs typeface="Times New Roman" panose="02020603050405020304" pitchFamily="18" charset="0"/>
              </a:rPr>
              <a:t>th</a:t>
            </a:r>
            <a:r>
              <a:rPr lang="vi-VN" sz="2500">
                <a:solidFill>
                  <a:srgbClr val="B92E25"/>
                </a:solidFill>
                <a:latin typeface="Times New Roman" panose="02020603050405020304" pitchFamily="18" charset="0"/>
                <a:cs typeface="Times New Roman" panose="02020603050405020304" pitchFamily="18" charset="0"/>
              </a:rPr>
              <a:t>ơ</a:t>
            </a:r>
            <a:r>
              <a:rPr lang="en-US" sz="2500">
                <a:solidFill>
                  <a:srgbClr val="B92E25"/>
                </a:solidFill>
                <a:latin typeface="Times New Roman" panose="02020603050405020304" pitchFamily="18" charset="0"/>
                <a:cs typeface="Times New Roman" panose="02020603050405020304" pitchFamily="18" charset="0"/>
              </a:rPr>
              <a:t>m</a:t>
            </a:r>
            <a:r>
              <a:rPr lang="vi-VN" sz="2500">
                <a:solidFill>
                  <a:srgbClr val="B92E25"/>
                </a:solidFill>
                <a:latin typeface="+mj-lt"/>
              </a:rPr>
              <a:t> của mít chín quyện với hương bưởi, béo cái béo của trứng gà, ngọt cái vị của mật ong già hạn. Hương vị quyến rũ đến kì lạ.</a:t>
            </a:r>
          </a:p>
          <a:p>
            <a:pPr algn="just"/>
            <a:r>
              <a:rPr lang="vi-VN" sz="2500">
                <a:latin typeface="+mj-lt"/>
              </a:rPr>
              <a:t> </a:t>
            </a:r>
            <a:r>
              <a:rPr lang="vi-VN" sz="2500">
                <a:solidFill>
                  <a:srgbClr val="00B050"/>
                </a:solidFill>
                <a:latin typeface="+mj-lt"/>
              </a:rPr>
              <a:t> </a:t>
            </a:r>
            <a:r>
              <a:rPr lang="en-US" sz="2500">
                <a:solidFill>
                  <a:srgbClr val="00B050"/>
                </a:solidFill>
                <a:latin typeface="+mj-lt"/>
              </a:rPr>
              <a:t>	</a:t>
            </a:r>
            <a:r>
              <a:rPr lang="vi-VN" sz="2500">
                <a:solidFill>
                  <a:srgbClr val="00B050"/>
                </a:solidFill>
                <a:latin typeface="+mj-lt"/>
              </a:rPr>
              <a:t>Hoa sầu riêng trổ vào cuối năm. Gió đưa hương thơm ngát như hương cau, hương bưởi tỏa khắp khu vườn. Hoa đậu từng chùm, màu trắng ngà. Cánh hoa nhỏ như vảy cá, hao hao giống cánh sen con, lác đác vài nhụy li ti giữa những cánh hoa. Mỗi cuống hoa ra một trái. Nhìn trái sầu riêng lủng lẳng dưới cành trông giống những tổ kiến. Mùa trái rộ vào tháng tư, tháng năm ta.</a:t>
            </a:r>
          </a:p>
          <a:p>
            <a:pPr algn="just"/>
            <a:r>
              <a:rPr lang="vi-VN" sz="2500">
                <a:latin typeface="+mj-lt"/>
              </a:rPr>
              <a:t>   </a:t>
            </a:r>
            <a:r>
              <a:rPr lang="en-US" sz="2500">
                <a:latin typeface="+mj-lt"/>
              </a:rPr>
              <a:t>	</a:t>
            </a:r>
            <a:r>
              <a:rPr lang="vi-VN" sz="2500">
                <a:solidFill>
                  <a:schemeClr val="accent6">
                    <a:lumMod val="75000"/>
                  </a:schemeClr>
                </a:solidFill>
                <a:latin typeface="+mj-lt"/>
              </a:rPr>
              <a:t>Đứng ngắm cây sầu riêng, tôi cứ nghĩ mãi về cái dáng cây kì lạ này. Thân nó khẳng khiu, cao vút, cành ngang thẳng đuột, thiếu cái dáng cong, dáng nghiêng, chiều quằn, chiều lượn của cây xoài, cây nhãn. Lá nhỏ xanh vàng, hơi khép lại, tưởng như lá héo. Vậy mà khi trái chín, hương tỏa ngạt ngào, vị ngọt đến đam mê.</a:t>
            </a:r>
            <a:endParaRPr lang="en-US" sz="2500">
              <a:solidFill>
                <a:schemeClr val="accent6">
                  <a:lumMod val="75000"/>
                </a:schemeClr>
              </a:solidFill>
              <a:latin typeface="UTM Avo" panose="02040603050506020204" pitchFamily="18" charset="0"/>
            </a:endParaRPr>
          </a:p>
          <a:p>
            <a:pPr algn="r"/>
            <a:r>
              <a:rPr lang="vi-VN" sz="2500" b="1">
                <a:solidFill>
                  <a:srgbClr val="345352"/>
                </a:solidFill>
                <a:latin typeface="+mj-lt"/>
              </a:rPr>
              <a:t>MAI VĂN TẠO</a:t>
            </a:r>
          </a:p>
          <a:p>
            <a:pPr algn="just"/>
            <a:endParaRPr lang="vi-VN" sz="2500">
              <a:latin typeface="+mj-lt"/>
            </a:endParaRPr>
          </a:p>
          <a:p>
            <a:pPr algn="just"/>
            <a:endParaRPr lang="vi-VN" sz="2500">
              <a:latin typeface="+mj-lt"/>
            </a:endParaRPr>
          </a:p>
        </p:txBody>
      </p:sp>
    </p:spTree>
    <p:extLst>
      <p:ext uri="{BB962C8B-B14F-4D97-AF65-F5344CB8AC3E}">
        <p14:creationId xmlns:p14="http://schemas.microsoft.com/office/powerpoint/2010/main" val="2539127915"/>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44B27D-3278-43BC-BDF4-59F9C8EEE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9"/>
            <a:ext cx="12192000" cy="6857194"/>
          </a:xfrm>
          <a:prstGeom prst="rect">
            <a:avLst/>
          </a:prstGeom>
        </p:spPr>
      </p:pic>
      <p:pic>
        <p:nvPicPr>
          <p:cNvPr id="2" name="图片 1">
            <a:extLst>
              <a:ext uri="{FF2B5EF4-FFF2-40B4-BE49-F238E27FC236}">
                <a16:creationId xmlns:a16="http://schemas.microsoft.com/office/drawing/2014/main" id="{CDE03B9E-DDFA-4F82-A222-4FF7401F36BB}"/>
              </a:ext>
            </a:extLst>
          </p:cNvPr>
          <p:cNvPicPr>
            <a:picLocks noChangeAspect="1"/>
          </p:cNvPicPr>
          <p:nvPr/>
        </p:nvPicPr>
        <p:blipFill rotWithShape="1">
          <a:blip r:embed="rId3">
            <a:extLst>
              <a:ext uri="{28A0092B-C50C-407E-A947-70E740481C1C}">
                <a14:useLocalDpi xmlns:a14="http://schemas.microsoft.com/office/drawing/2010/main" val="0"/>
              </a:ext>
            </a:extLst>
          </a:blip>
          <a:srcRect l="42304" r="11311"/>
          <a:stretch/>
        </p:blipFill>
        <p:spPr>
          <a:xfrm>
            <a:off x="1798320" y="-1"/>
            <a:ext cx="10128737" cy="6823697"/>
          </a:xfrm>
          <a:prstGeom prst="rect">
            <a:avLst/>
          </a:prstGeom>
        </p:spPr>
      </p:pic>
      <p:sp>
        <p:nvSpPr>
          <p:cNvPr id="4" name="椭圆 3">
            <a:extLst>
              <a:ext uri="{FF2B5EF4-FFF2-40B4-BE49-F238E27FC236}">
                <a16:creationId xmlns:a16="http://schemas.microsoft.com/office/drawing/2014/main" id="{DCFD8416-26FE-4E6C-84B2-EA360919ABCF}"/>
              </a:ext>
            </a:extLst>
          </p:cNvPr>
          <p:cNvSpPr/>
          <p:nvPr/>
        </p:nvSpPr>
        <p:spPr>
          <a:xfrm>
            <a:off x="6096000" y="1249679"/>
            <a:ext cx="5108725" cy="5108725"/>
          </a:xfrm>
          <a:prstGeom prst="ellipse">
            <a:avLst/>
          </a:prstGeom>
          <a:solidFill>
            <a:srgbClr val="46756A"/>
          </a:solidFill>
          <a:ln>
            <a:solidFill>
              <a:srgbClr val="46756A"/>
            </a:solidFill>
          </a:ln>
          <a:effectLst>
            <a:outerShdw blurRad="469900" dist="1028700" dir="8100000" sx="91000" sy="9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endParaRPr>
          </a:p>
        </p:txBody>
      </p:sp>
      <p:pic>
        <p:nvPicPr>
          <p:cNvPr id="3" name="图片 2">
            <a:extLst>
              <a:ext uri="{FF2B5EF4-FFF2-40B4-BE49-F238E27FC236}">
                <a16:creationId xmlns:a16="http://schemas.microsoft.com/office/drawing/2014/main" id="{6C0B6158-34E0-419A-9DBE-9FF4AAA18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1779">
            <a:off x="1078623" y="483573"/>
            <a:ext cx="6640935" cy="6640935"/>
          </a:xfrm>
          <a:prstGeom prst="rect">
            <a:avLst/>
          </a:prstGeom>
        </p:spPr>
      </p:pic>
      <p:sp>
        <p:nvSpPr>
          <p:cNvPr id="6" name="文本框 5">
            <a:extLst>
              <a:ext uri="{FF2B5EF4-FFF2-40B4-BE49-F238E27FC236}">
                <a16:creationId xmlns:a16="http://schemas.microsoft.com/office/drawing/2014/main" id="{3C1BF82C-4D31-4DD1-9748-DDD3C29BE98C}"/>
              </a:ext>
            </a:extLst>
          </p:cNvPr>
          <p:cNvSpPr txBox="1"/>
          <p:nvPr/>
        </p:nvSpPr>
        <p:spPr>
          <a:xfrm>
            <a:off x="6640935" y="2425807"/>
            <a:ext cx="3612396" cy="33527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8800" b="1" i="1">
                <a:solidFill>
                  <a:srgbClr val="FFFFFF"/>
                </a:solidFill>
                <a:latin typeface="UTM Showcard" panose="02040603050506020204" pitchFamily="18" charset="0"/>
                <a:ea typeface="仓耳玄三M W05" panose="02020400000000000000" pitchFamily="18" charset="-122"/>
                <a:cs typeface="Nunito Light"/>
                <a:sym typeface="Nunito Light"/>
              </a:rPr>
              <a:t>TỪ KHÓ</a:t>
            </a:r>
            <a:endParaRPr kumimoji="0" lang="zh-CN" altLang="en-US" sz="8800" b="1" i="1" u="none" strike="noStrike" kern="1200" cap="none" spc="0" normalizeH="0" baseline="0" noProof="0" dirty="0">
              <a:ln>
                <a:noFill/>
              </a:ln>
              <a:solidFill>
                <a:srgbClr val="FFFFFF"/>
              </a:solidFill>
              <a:effectLst/>
              <a:uLnTx/>
              <a:uFillTx/>
              <a:latin typeface="UTM Showcard" panose="02040603050506020204" pitchFamily="18" charset="0"/>
              <a:ea typeface="仓耳玄三M W05" panose="02020400000000000000" pitchFamily="18" charset="-122"/>
              <a:cs typeface="Nunito Light"/>
              <a:sym typeface="Nunito Light"/>
            </a:endParaRPr>
          </a:p>
        </p:txBody>
      </p:sp>
    </p:spTree>
    <p:extLst>
      <p:ext uri="{BB962C8B-B14F-4D97-AF65-F5344CB8AC3E}">
        <p14:creationId xmlns:p14="http://schemas.microsoft.com/office/powerpoint/2010/main" val="1030387828"/>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FA29E5-9EBB-44D2-BEDC-A1E16A4AF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9"/>
            <a:ext cx="12192000" cy="6857194"/>
          </a:xfrm>
          <a:prstGeom prst="rect">
            <a:avLst/>
          </a:prstGeom>
        </p:spPr>
      </p:pic>
      <p:sp>
        <p:nvSpPr>
          <p:cNvPr id="3" name="Arrow: Pentagon 2">
            <a:extLst>
              <a:ext uri="{FF2B5EF4-FFF2-40B4-BE49-F238E27FC236}">
                <a16:creationId xmlns:a16="http://schemas.microsoft.com/office/drawing/2014/main" id="{60908D64-B951-4B45-988D-5DE1E3D26644}"/>
              </a:ext>
            </a:extLst>
          </p:cNvPr>
          <p:cNvSpPr/>
          <p:nvPr/>
        </p:nvSpPr>
        <p:spPr>
          <a:xfrm>
            <a:off x="1428750" y="1000125"/>
            <a:ext cx="4133850" cy="95250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C00000"/>
                </a:solidFill>
                <a:latin typeface="Times New Roman" panose="02020603050405020304" pitchFamily="18" charset="0"/>
                <a:cs typeface="Times New Roman" panose="02020603050405020304" pitchFamily="18" charset="0"/>
              </a:rPr>
              <a:t>ngào ngạt</a:t>
            </a:r>
          </a:p>
        </p:txBody>
      </p:sp>
      <p:sp>
        <p:nvSpPr>
          <p:cNvPr id="4" name="Arrow: Pentagon 3">
            <a:extLst>
              <a:ext uri="{FF2B5EF4-FFF2-40B4-BE49-F238E27FC236}">
                <a16:creationId xmlns:a16="http://schemas.microsoft.com/office/drawing/2014/main" id="{8ADDB65A-9A4C-4436-B563-5E4EDC789478}"/>
              </a:ext>
            </a:extLst>
          </p:cNvPr>
          <p:cNvSpPr/>
          <p:nvPr/>
        </p:nvSpPr>
        <p:spPr>
          <a:xfrm>
            <a:off x="1428750" y="2952750"/>
            <a:ext cx="4133850" cy="95250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C00000"/>
                </a:solidFill>
                <a:latin typeface="Times New Roman" panose="02020603050405020304" pitchFamily="18" charset="0"/>
                <a:cs typeface="Times New Roman" panose="02020603050405020304" pitchFamily="18" charset="0"/>
              </a:rPr>
              <a:t>quyến rũ</a:t>
            </a:r>
          </a:p>
        </p:txBody>
      </p:sp>
      <p:sp>
        <p:nvSpPr>
          <p:cNvPr id="5" name="Arrow: Pentagon 4">
            <a:extLst>
              <a:ext uri="{FF2B5EF4-FFF2-40B4-BE49-F238E27FC236}">
                <a16:creationId xmlns:a16="http://schemas.microsoft.com/office/drawing/2014/main" id="{98938C73-3B41-430A-816F-22BFBE965E49}"/>
              </a:ext>
            </a:extLst>
          </p:cNvPr>
          <p:cNvSpPr/>
          <p:nvPr/>
        </p:nvSpPr>
        <p:spPr>
          <a:xfrm>
            <a:off x="1428750" y="4905375"/>
            <a:ext cx="4133850" cy="95250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C00000"/>
                </a:solidFill>
                <a:latin typeface="Times New Roman" panose="02020603050405020304" pitchFamily="18" charset="0"/>
                <a:cs typeface="Times New Roman" panose="02020603050405020304" pitchFamily="18" charset="0"/>
              </a:rPr>
              <a:t>lủng lẳng</a:t>
            </a:r>
          </a:p>
        </p:txBody>
      </p:sp>
      <p:sp>
        <p:nvSpPr>
          <p:cNvPr id="6" name="Arrow: Pentagon 5">
            <a:extLst>
              <a:ext uri="{FF2B5EF4-FFF2-40B4-BE49-F238E27FC236}">
                <a16:creationId xmlns:a16="http://schemas.microsoft.com/office/drawing/2014/main" id="{8AD857A9-88DA-4658-ACAE-98D192BC9582}"/>
              </a:ext>
            </a:extLst>
          </p:cNvPr>
          <p:cNvSpPr/>
          <p:nvPr/>
        </p:nvSpPr>
        <p:spPr>
          <a:xfrm>
            <a:off x="6629402" y="1000125"/>
            <a:ext cx="4133850" cy="95250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C00000"/>
                </a:solidFill>
                <a:latin typeface="Times New Roman" panose="02020603050405020304" pitchFamily="18" charset="0"/>
                <a:cs typeface="Times New Roman" panose="02020603050405020304" pitchFamily="18" charset="0"/>
              </a:rPr>
              <a:t>khẳng khiu</a:t>
            </a:r>
          </a:p>
        </p:txBody>
      </p:sp>
      <p:sp>
        <p:nvSpPr>
          <p:cNvPr id="7" name="Arrow: Pentagon 6">
            <a:extLst>
              <a:ext uri="{FF2B5EF4-FFF2-40B4-BE49-F238E27FC236}">
                <a16:creationId xmlns:a16="http://schemas.microsoft.com/office/drawing/2014/main" id="{CC849140-9F53-4BA3-A642-5CADB7AE5DBD}"/>
              </a:ext>
            </a:extLst>
          </p:cNvPr>
          <p:cNvSpPr/>
          <p:nvPr/>
        </p:nvSpPr>
        <p:spPr>
          <a:xfrm>
            <a:off x="6629400" y="2952750"/>
            <a:ext cx="4133850" cy="95250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C00000"/>
                </a:solidFill>
                <a:latin typeface="Times New Roman" panose="02020603050405020304" pitchFamily="18" charset="0"/>
                <a:cs typeface="Times New Roman" panose="02020603050405020304" pitchFamily="18" charset="0"/>
              </a:rPr>
              <a:t>thẳng đuột</a:t>
            </a:r>
          </a:p>
        </p:txBody>
      </p:sp>
      <p:sp>
        <p:nvSpPr>
          <p:cNvPr id="8" name="Arrow: Pentagon 7">
            <a:extLst>
              <a:ext uri="{FF2B5EF4-FFF2-40B4-BE49-F238E27FC236}">
                <a16:creationId xmlns:a16="http://schemas.microsoft.com/office/drawing/2014/main" id="{982BC9DE-F43F-47F9-A258-475A248F65B7}"/>
              </a:ext>
            </a:extLst>
          </p:cNvPr>
          <p:cNvSpPr/>
          <p:nvPr/>
        </p:nvSpPr>
        <p:spPr>
          <a:xfrm>
            <a:off x="6629400" y="4905375"/>
            <a:ext cx="4133850" cy="95250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C00000"/>
                </a:solidFill>
                <a:latin typeface="Times New Roman" panose="02020603050405020304" pitchFamily="18" charset="0"/>
                <a:cs typeface="Times New Roman" panose="02020603050405020304" pitchFamily="18" charset="0"/>
              </a:rPr>
              <a:t>chiều quằn</a:t>
            </a:r>
          </a:p>
        </p:txBody>
      </p:sp>
    </p:spTree>
    <p:extLst>
      <p:ext uri="{BB962C8B-B14F-4D97-AF65-F5344CB8AC3E}">
        <p14:creationId xmlns:p14="http://schemas.microsoft.com/office/powerpoint/2010/main" val="174313861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1+#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1473</Words>
  <Application>Microsoft Office PowerPoint</Application>
  <PresentationFormat>Widescreen</PresentationFormat>
  <Paragraphs>72</Paragraphs>
  <Slides>25</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Calibri</vt:lpstr>
      <vt:lpstr>Calibri Light</vt:lpstr>
      <vt:lpstr>Times New Roman</vt:lpstr>
      <vt:lpstr>UTM Aquarelle</vt:lpstr>
      <vt:lpstr>UTM Avo</vt:lpstr>
      <vt:lpstr>UTM Brewers KT</vt:lpstr>
      <vt:lpstr>UTM Showcard</vt:lpstr>
      <vt:lpstr>仓耳玄三M W05</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 Thu</dc:creator>
  <cp:lastModifiedBy>Ha Thu</cp:lastModifiedBy>
  <cp:revision>1</cp:revision>
  <dcterms:created xsi:type="dcterms:W3CDTF">2022-02-12T14:48:26Z</dcterms:created>
  <dcterms:modified xsi:type="dcterms:W3CDTF">2022-02-12T14:48:41Z</dcterms:modified>
</cp:coreProperties>
</file>