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7" r:id="rId4"/>
    <p:sldId id="265" r:id="rId5"/>
    <p:sldId id="273" r:id="rId6"/>
    <p:sldId id="264" r:id="rId7"/>
    <p:sldId id="260" r:id="rId8"/>
    <p:sldId id="266" r:id="rId9"/>
    <p:sldId id="281" r:id="rId10"/>
    <p:sldId id="269" r:id="rId11"/>
    <p:sldId id="268" r:id="rId12"/>
    <p:sldId id="270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3CB14-8092-4687-B2B2-E2B00340344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718E1-0AC2-471B-B301-04F5E27A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2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2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932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10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09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34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06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E9FA-04DC-41AC-95B5-D0B043A3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E523B-FBBB-46C6-8D6B-B803C6F11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3D142-6478-4632-833A-A6EFF98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C58-8CBD-4DAC-85E0-8AA2B2994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91703-2B45-4B79-9990-5A62080A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CA124-F811-4B96-A090-9F053683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DB122-8F57-4BDB-A185-5FC2DB5F4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BD4D4-529A-4588-8A73-F293B2C2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473D4-52AA-49FE-BABA-A5ABAA28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30DC3-2281-4296-A53C-9A7F4D98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2CD7C-E5AA-4F92-BBD1-B05789571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15AE13-2E68-4CDE-97B5-778642FEA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DC64-6BA7-4059-82D7-6BC32E585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6F6EA-7383-477E-B8BA-8AC68CDE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DDE87-D97E-413F-8F3E-87675DD0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1764646" y="876190"/>
            <a:ext cx="8555751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59180" y="-323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380132" y="1045110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162984" y="105804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305641" y="3196521"/>
            <a:ext cx="1339621" cy="14743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585"/>
          <a:stretch/>
        </p:blipFill>
        <p:spPr>
          <a:xfrm>
            <a:off x="-470" y="3443195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2847890" y="92364"/>
            <a:ext cx="5643027" cy="504384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4AF4300-0EAB-45A5-8806-A2B74DAE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8857112-2AA7-47F8-B3E7-E3A8DF75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8415" r="-4383"/>
          <a:stretch/>
        </p:blipFill>
        <p:spPr>
          <a:xfrm>
            <a:off x="8576850" y="154377"/>
            <a:ext cx="3392555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>
            <a:off x="1408475" y="-150015"/>
            <a:ext cx="1736528" cy="19111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9661481" y="2505800"/>
            <a:ext cx="1339621" cy="14743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69EB-9D27-4A45-8518-3D6DB095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E7C7B-D1EE-40AF-ACC8-09FFF335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3F78C-6EE3-424A-BF08-731CDA7E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5A59B-2632-4A6E-B11F-5872727E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FFC23-D18F-4083-9CC1-85C98CCC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7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141A-572F-48EB-B1AD-AC0991C1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6FBE2-28A6-48EC-AAB2-D46BE5C5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B11F3-E74A-456E-B6B0-CDF43494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EB6DC-D038-45E5-B02E-3A071284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89D3E-2EBB-49BB-9280-09D5600B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5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2666-3EA6-491F-8BA0-82286A1C1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697CB-41D4-4C62-B5C5-FBF565B87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ACB8A-26F7-444B-BFEB-5176DA3B1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3BA3C-2FC9-4F5E-B18D-947551BD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23149-9A75-4830-AD34-D0FCAD62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8CCF0-74E6-4F21-B5F2-955E4A26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4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317F-7BF7-4632-993B-F6B63D06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293F-33EF-455A-9645-4FC080FC4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5F62C-A2EF-4FAF-AEA0-380385B2A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51BD5-F647-4C34-8B7D-22748AEC0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DE265-E112-4268-AEE2-45E74ED57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FAC76-E6D9-418E-AB0F-19B3BA27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27BDD-B6EA-400C-9196-8258CD000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AADBD-56C8-4715-BFA3-6B52F352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8DA6-FC3E-423E-94E3-AAA92618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FE664-3DFA-4C96-9301-F667F178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5C7C3-0D7D-417E-9EE3-02052E37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20CC0-5B68-4204-B49A-4696DF1C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9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01FF3-C276-47ED-89CC-DE9AD9FF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D5F95-456E-4B9F-B3EB-159EE690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09B04-3375-44A1-BA23-D275E0BA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6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6284-36E6-4A81-A6B4-E2E20AA5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F0377-C261-4E41-819A-55A1A5F51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0E5DF-7ADD-4839-B968-E97B3ACED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9BBAC-C6E1-4B8A-B39F-86AB2C1C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D8C46-830B-4C0E-96EC-4ECD5959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356EA-C281-47E7-974F-7D0861F7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289E-570C-4FD2-8EF4-6C2EC956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384F1C-C06E-473F-BAC2-304F468D06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14083-BC04-45FB-9092-4B23A1A2C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2BA2E-EEA6-436B-A1AC-49ED5EB0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31FF9-0547-4DAD-9988-B86EDA1B7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1103E-2E0F-4F98-ABFA-068FAF27B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4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F3FDE-5A77-4113-A305-687AB162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6509-CF9D-4245-93D7-6B8537CE6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5670-6DE0-4017-8981-BE125C7B4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8D16-36F2-42EB-B500-57DF6F43826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90052-B522-4C9B-AC2B-994448FE6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61F55-875E-45AC-BF7C-6B7508D21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F1A31-60F8-48EE-A4FA-332C9454A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5.png"/><Relationship Id="rId4" Type="http://schemas.openxmlformats.org/officeDocument/2006/relationships/image" Target="../media/image15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2289083" y="1640214"/>
            <a:ext cx="7643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zh-CN" altLang="en-US" sz="7200" spc="-300" dirty="0">
              <a:solidFill>
                <a:srgbClr val="002060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4734685" y="480328"/>
            <a:ext cx="2609671" cy="861774"/>
            <a:chOff x="3790951" y="1425161"/>
            <a:chExt cx="2271712" cy="724946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1" y="1517868"/>
              <a:ext cx="2038351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4119563" y="1425161"/>
              <a:ext cx="1943100" cy="724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5000" b="1" spc="-300" dirty="0" err="1">
                  <a:solidFill>
                    <a:schemeClr val="bg1"/>
                  </a:solidFill>
                  <a:latin typeface="字魂27号-布丁体" pitchFamily="2" charset="-122"/>
                  <a:ea typeface="字魂27号-布丁体" pitchFamily="2" charset="-122"/>
                </a:rPr>
                <a:t>Toán</a:t>
              </a:r>
              <a:endParaRPr kumimoji="1" lang="zh-CN" altLang="en-US" sz="5000" b="1" spc="-300" dirty="0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26158" y="1938326"/>
            <a:ext cx="9835812" cy="11079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6600" b="1" dirty="0">
                <a:ln w="0"/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#9Slide07 IcielAltus Serif" panose="02000000000000000000" pitchFamily="2" charset="0"/>
              </a:rPr>
              <a:t>LUYỆN TẬP CHUNG</a:t>
            </a:r>
          </a:p>
        </p:txBody>
      </p:sp>
      <p:pic>
        <p:nvPicPr>
          <p:cNvPr id="1028" name="Picture 4" descr="Toán Math – Các phép toán cơ bản dưới 100 – Siêu thị sách Tiếng A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2" b="89404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1"/>
            <a:ext cx="2842958" cy="17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389" y="1832861"/>
            <a:ext cx="3879978" cy="3074884"/>
          </a:xfrm>
          <a:prstGeom prst="rect">
            <a:avLst/>
          </a:prstGeom>
        </p:spPr>
      </p:pic>
      <p:pic>
        <p:nvPicPr>
          <p:cNvPr id="10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072" y="2391910"/>
            <a:ext cx="3879978" cy="307488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545530-D42D-4047-8F3D-7761A7947FED}"/>
              </a:ext>
            </a:extLst>
          </p:cNvPr>
          <p:cNvSpPr txBox="1"/>
          <p:nvPr/>
        </p:nvSpPr>
        <p:spPr>
          <a:xfrm>
            <a:off x="1066344" y="748344"/>
            <a:ext cx="9562233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rgbClr val="FFFF00"/>
                </a:solidFill>
                <a:latin typeface="#9Slide05 SVNLobster" panose="02040603050506020204" pitchFamily="18" charset="0"/>
                <a:ea typeface="字魂27号-布丁体" pitchFamily="2" charset="-122"/>
              </a:rPr>
              <a:t>Bài 2: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Với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tự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nhiên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 3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 5,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viết</a:t>
            </a:r>
            <a:r>
              <a:rPr lang="en-US" sz="4000" dirty="0">
                <a:solidFill>
                  <a:srgbClr val="FFFF00"/>
                </a:solidFill>
                <a:latin typeface="#9Slide05 SVNLobster" panose="02040603050506020204" pitchFamily="18" charset="0"/>
                <a:cs typeface="Times New Roman" pitchFamily="18" charset="0"/>
              </a:rPr>
              <a:t>:</a:t>
            </a:r>
          </a:p>
          <a:p>
            <a:endParaRPr kumimoji="1" lang="zh-CN" altLang="en-US" sz="4000" dirty="0">
              <a:solidFill>
                <a:srgbClr val="FFFF00"/>
              </a:solidFill>
              <a:latin typeface="#9Slide05 SVNLobster" panose="02040603050506020204" pitchFamily="18" charset="0"/>
              <a:ea typeface="字魂27号-布丁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2800" y="2708365"/>
            <a:ext cx="31176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1</a:t>
            </a:r>
            <a:endParaRPr lang="en-US" sz="50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0507" y="3276529"/>
            <a:ext cx="36871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endParaRPr lang="en-US" sz="5000" b="1" dirty="0">
              <a:solidFill>
                <a:srgbClr val="002060"/>
              </a:solidFill>
              <a:latin typeface="Nunito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1</a:t>
            </a:r>
            <a:endParaRPr lang="en-US" sz="50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  <p:grpSp>
        <p:nvGrpSpPr>
          <p:cNvPr id="11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/>
        </p:nvGrpSpPr>
        <p:grpSpPr>
          <a:xfrm rot="1522098">
            <a:off x="10190247" y="29926"/>
            <a:ext cx="1944546" cy="1592711"/>
            <a:chOff x="1505535" y="104580"/>
            <a:chExt cx="2359852" cy="1911188"/>
          </a:xfrm>
        </p:grpSpPr>
        <p:pic>
          <p:nvPicPr>
            <p:cNvPr id="12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8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/>
        </p:nvSpPr>
        <p:spPr>
          <a:xfrm>
            <a:off x="716604" y="525195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23506" y="2041384"/>
                <a:ext cx="1707375" cy="1203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Nunito" panose="00000500000000000000" pitchFamily="2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Nunito" panose="00000500000000000000" pitchFamily="2" charset="0"/>
                    <a:cs typeface="Times New Roman" pitchFamily="18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srgbClr val="002060"/>
                        </a:solidFill>
                        <a:latin typeface="Cambria Math"/>
                        <a:cs typeface="Times New Roman" pitchFamily="18" charset="0"/>
                      </a:rPr>
                      <m:t>𝟏</m:t>
                    </m:r>
                  </m:oMath>
                </a14:m>
                <a:endParaRPr lang="en-US" sz="4500" b="1" dirty="0">
                  <a:solidFill>
                    <a:srgbClr val="002060"/>
                  </a:solidFill>
                  <a:latin typeface="Nunito" panose="00000500000000000000" pitchFamily="2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506" y="2041384"/>
                <a:ext cx="1707375" cy="1203727"/>
              </a:xfrm>
              <a:prstGeom prst="rect">
                <a:avLst/>
              </a:prstGeom>
              <a:blipFill>
                <a:blip r:embed="rId3"/>
                <a:stretch>
                  <a:fillRect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05572" y="3480527"/>
                <a:ext cx="2159238" cy="121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solidFill>
                      <a:srgbClr val="002060"/>
                    </a:solidFill>
                    <a:latin typeface="Nunito" panose="00000500000000000000" pitchFamily="2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Nunito" panose="00000500000000000000" pitchFamily="2" charset="0"/>
                    <a:cs typeface="Times New Roman" pitchFamily="18" charset="0"/>
                  </a:rPr>
                  <a:t> &gt;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srgbClr val="002060"/>
                        </a:solidFill>
                        <a:latin typeface="Cambria Math"/>
                        <a:cs typeface="Times New Roman" pitchFamily="18" charset="0"/>
                      </a:rPr>
                      <m:t>𝟏</m:t>
                    </m:r>
                  </m:oMath>
                </a14:m>
                <a:endParaRPr lang="en-US" sz="4500" b="1" dirty="0">
                  <a:solidFill>
                    <a:srgbClr val="002060"/>
                  </a:solidFill>
                  <a:latin typeface="Nunito" panose="00000500000000000000" pitchFamily="2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572" y="3480527"/>
                <a:ext cx="2159238" cy="1215141"/>
              </a:xfrm>
              <a:prstGeom prst="rect">
                <a:avLst/>
              </a:prstGeom>
              <a:blipFill>
                <a:blip r:embed="rId4"/>
                <a:stretch>
                  <a:fillRect b="-16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ular Callout 8"/>
          <p:cNvSpPr/>
          <p:nvPr/>
        </p:nvSpPr>
        <p:spPr>
          <a:xfrm>
            <a:off x="6742070" y="2072295"/>
            <a:ext cx="4041618" cy="1141903"/>
          </a:xfrm>
          <a:prstGeom prst="wedgeRoundRectCallout">
            <a:avLst>
              <a:gd name="adj1" fmla="val -72562"/>
              <a:gd name="adj2" fmla="val 790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Tử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&lt;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Nunito" panose="00000500000000000000" pitchFamily="2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443357" y="3523985"/>
            <a:ext cx="4340332" cy="1101122"/>
          </a:xfrm>
          <a:prstGeom prst="wedgeRoundRectCallout">
            <a:avLst>
              <a:gd name="adj1" fmla="val -57993"/>
              <a:gd name="adj2" fmla="val -872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Tử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&gt;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Nunito" panose="00000500000000000000" pitchFamily="2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702" y="2365180"/>
            <a:ext cx="505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702" y="3691954"/>
            <a:ext cx="5313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64545530-D42D-4047-8F3D-7761A7947FED}"/>
              </a:ext>
            </a:extLst>
          </p:cNvPr>
          <p:cNvSpPr txBox="1"/>
          <p:nvPr/>
        </p:nvSpPr>
        <p:spPr>
          <a:xfrm>
            <a:off x="1908812" y="525195"/>
            <a:ext cx="777488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500">
                <a:solidFill>
                  <a:srgbClr val="FF0000"/>
                </a:solidFill>
                <a:latin typeface="#9Slide05 SVNLobster" panose="02040603050506020204" pitchFamily="18" charset="0"/>
                <a:ea typeface="字魂27号-布丁体" pitchFamily="2" charset="-122"/>
              </a:rPr>
              <a:t>Bài 2: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Với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hai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số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tự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nhiên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 3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và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 5,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hãy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viết</a:t>
            </a:r>
            <a:r>
              <a:rPr lang="en-US" sz="4500" dirty="0">
                <a:solidFill>
                  <a:srgbClr val="FF0000"/>
                </a:solidFill>
                <a:latin typeface="#9Slide05 SVNLobster" panose="02040603050506020204" pitchFamily="18" charset="0"/>
                <a:cs typeface="Times New Roman" pitchFamily="18" charset="0"/>
              </a:rPr>
              <a:t>:</a:t>
            </a:r>
          </a:p>
          <a:p>
            <a:endParaRPr kumimoji="1" lang="zh-CN" altLang="en-US" sz="3600" dirty="0">
              <a:solidFill>
                <a:schemeClr val="bg1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grpSp>
        <p:nvGrpSpPr>
          <p:cNvPr id="14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/>
        </p:nvGrpSpPr>
        <p:grpSpPr>
          <a:xfrm rot="1522098">
            <a:off x="10359014" y="-124042"/>
            <a:ext cx="2359852" cy="1911188"/>
            <a:chOff x="1505535" y="104580"/>
            <a:chExt cx="2359852" cy="1911188"/>
          </a:xfrm>
        </p:grpSpPr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5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/>
        </p:nvSpPr>
        <p:spPr>
          <a:xfrm>
            <a:off x="327546" y="203029"/>
            <a:ext cx="11650217" cy="1380111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2316" y="1763584"/>
            <a:ext cx="1128067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a) 75   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2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5.</a:t>
            </a:r>
          </a:p>
          <a:p>
            <a:pPr algn="just" eaLnBrk="1" hangingPunct="1">
              <a:lnSpc>
                <a:spcPct val="115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c) 75    chia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9. </a:t>
            </a:r>
          </a:p>
          <a:p>
            <a:pPr eaLnBrk="1" hangingPunct="1"/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2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2992" y="1869398"/>
            <a:ext cx="377505" cy="4026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Nunito" panose="00000500000000000000" pitchFamily="2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9458" y="3070747"/>
            <a:ext cx="377505" cy="5099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Nunito" panose="00000500000000000000" pitchFamily="2" charset="0"/>
                <a:ea typeface="NSimSun" panose="02010609030101010101" pitchFamily="49" charset="-122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661" y="383473"/>
            <a:ext cx="11280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trống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51525" y="4594139"/>
            <a:ext cx="9336946" cy="78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4500" b="1" dirty="0" err="1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500" b="1" dirty="0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756 chia </a:t>
            </a:r>
            <a:r>
              <a:rPr lang="en-US" altLang="en-US" sz="4500" b="1" dirty="0" err="1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hết</a:t>
            </a:r>
            <a:r>
              <a:rPr lang="en-US" altLang="en-US" sz="4500" b="1" dirty="0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altLang="en-US" sz="4500" b="1" dirty="0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2 </a:t>
            </a:r>
            <a:r>
              <a:rPr lang="en-US" altLang="en-US" sz="4500" b="1" dirty="0" err="1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4500" b="1" dirty="0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3.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Nuni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5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976" y="1770077"/>
            <a:ext cx="11576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Rockstone" panose="00000400000000000000" pitchFamily="2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5362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172703" y="1328724"/>
            <a:ext cx="5104282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Chúng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mình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</a:p>
          <a:p>
            <a:pPr algn="ctr"/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cùng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nhau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</a:p>
          <a:p>
            <a:pPr algn="ctr"/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ôn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bài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6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nào</a:t>
            </a:r>
            <a:r>
              <a:rPr kumimoji="1" lang="en-US" altLang="zh-Hans" sz="6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02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A07C81-9802-F74B-A0D4-C19D8B1BEB3A}"/>
              </a:ext>
            </a:extLst>
          </p:cNvPr>
          <p:cNvSpPr txBox="1"/>
          <p:nvPr/>
        </p:nvSpPr>
        <p:spPr>
          <a:xfrm>
            <a:off x="2223578" y="633179"/>
            <a:ext cx="16353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500" b="1" dirty="0" err="1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Câu</a:t>
            </a:r>
            <a:r>
              <a:rPr kumimoji="1" lang="en-US" altLang="zh-CN" sz="4500" b="1" dirty="0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 1</a:t>
            </a:r>
            <a:endParaRPr kumimoji="1" lang="zh-CN" altLang="en-US" sz="4500" b="1" dirty="0">
              <a:solidFill>
                <a:schemeClr val="bg1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043381-9F02-9849-B278-AADD5EAB48A5}"/>
              </a:ext>
            </a:extLst>
          </p:cNvPr>
          <p:cNvSpPr txBox="1"/>
          <p:nvPr/>
        </p:nvSpPr>
        <p:spPr>
          <a:xfrm>
            <a:off x="1352731" y="756289"/>
            <a:ext cx="9167755" cy="1323439"/>
          </a:xfrm>
          <a:prstGeom prst="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&gt;&gt;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Muốn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so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sánh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hai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phân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số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cùng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mẫu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số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ta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làm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thế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CN" sz="4000" dirty="0" err="1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nào</a:t>
            </a:r>
            <a:r>
              <a:rPr kumimoji="1" lang="en-US" altLang="zh-CN" sz="4000" dirty="0">
                <a:solidFill>
                  <a:srgbClr val="FFFF0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?</a:t>
            </a:r>
            <a:endParaRPr kumimoji="1" lang="zh-CN" altLang="en-US" sz="4000" dirty="0">
              <a:solidFill>
                <a:srgbClr val="FFFF00"/>
              </a:solidFill>
              <a:latin typeface="UTM Amerika Sans" panose="02040603050506020204" pitchFamily="18" charset="0"/>
              <a:ea typeface="字魂27号-布丁体" pitchFamily="2" charset="-122"/>
            </a:endParaRPr>
          </a:p>
        </p:txBody>
      </p:sp>
      <p:sp>
        <p:nvSpPr>
          <p:cNvPr id="4" name="圆角矩形标注 3">
            <a:extLst>
              <a:ext uri="{FF2B5EF4-FFF2-40B4-BE49-F238E27FC236}">
                <a16:creationId xmlns:a16="http://schemas.microsoft.com/office/drawing/2014/main" id="{684C25FF-5A1B-504F-915E-AD4EFB01598E}"/>
              </a:ext>
            </a:extLst>
          </p:cNvPr>
          <p:cNvSpPr/>
          <p:nvPr/>
        </p:nvSpPr>
        <p:spPr>
          <a:xfrm>
            <a:off x="1748927" y="2866823"/>
            <a:ext cx="9017014" cy="3071449"/>
          </a:xfrm>
          <a:prstGeom prst="wedgeRoundRectCallout">
            <a:avLst>
              <a:gd name="adj1" fmla="val -53454"/>
              <a:gd name="adj2" fmla="val -1906"/>
              <a:gd name="adj3" fmla="val 16667"/>
            </a:avLst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50000"/>
              </a:lnSpc>
            </a:pPr>
            <a:endParaRPr kumimoji="1" lang="zh-CN" altLang="en-US" sz="3200" dirty="0">
              <a:solidFill>
                <a:schemeClr val="tx1"/>
              </a:solidFill>
              <a:latin typeface="Nunito" panose="00000500000000000000" pitchFamily="2" charset="0"/>
              <a:ea typeface="字魂27号-布丁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8927" y="3691115"/>
            <a:ext cx="946718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— 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Phân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nào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có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tử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bé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hơn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thì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bé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hơn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—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Phân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nào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có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tử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lớn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hơn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thì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lớn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hơn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—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Nếu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tử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bằng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nhau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thì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hai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phân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đó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bằng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2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nhau</a:t>
            </a:r>
            <a:r>
              <a:rPr kumimoji="1" lang="en-US" altLang="zh-Hans" sz="2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.</a:t>
            </a:r>
            <a:endParaRPr lang="en-US" sz="28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5984" y="3136612"/>
            <a:ext cx="718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Ta so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" panose="00000500000000000000" pitchFamily="2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Nunito" panose="00000500000000000000" pitchFamily="2" charset="0"/>
              </a:rPr>
              <a:t>: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954C5F-B8AF-4822-85A5-D5B17EA3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9"/>
          <a:stretch/>
        </p:blipFill>
        <p:spPr>
          <a:xfrm>
            <a:off x="-288911" y="4436512"/>
            <a:ext cx="2529607" cy="258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48562" y="528061"/>
            <a:ext cx="16433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Câu</a:t>
            </a:r>
            <a:r>
              <a:rPr kumimoji="1" lang="en-US" altLang="zh-CN" sz="3800" b="1" dirty="0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 2</a:t>
            </a:r>
            <a:endParaRPr kumimoji="1" lang="zh-CN" altLang="en-US" sz="3800" b="1" dirty="0">
              <a:solidFill>
                <a:schemeClr val="bg1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F81EB0-0E07-2143-9316-438F7C7E9854}"/>
              </a:ext>
            </a:extLst>
          </p:cNvPr>
          <p:cNvSpPr txBox="1"/>
          <p:nvPr/>
        </p:nvSpPr>
        <p:spPr>
          <a:xfrm>
            <a:off x="2176770" y="1069221"/>
            <a:ext cx="846097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&gt;&gt;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Hãy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nêu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cách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so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sánh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hai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phân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endParaRPr kumimoji="1" lang="en-US" altLang="zh-CN" sz="3800" b="1" dirty="0">
              <a:solidFill>
                <a:srgbClr val="002060"/>
              </a:solidFill>
              <a:latin typeface="Nunito" panose="00000500000000000000" pitchFamily="2" charset="0"/>
              <a:ea typeface="字魂27号-布丁体" pitchFamily="2" charset="-122"/>
            </a:endParaRPr>
          </a:p>
          <a:p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khác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mẫu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38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CN" sz="38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?</a:t>
            </a:r>
            <a:endParaRPr kumimoji="1" lang="zh-CN" altLang="en-US" sz="3800" b="1" dirty="0">
              <a:solidFill>
                <a:srgbClr val="002060"/>
              </a:solidFill>
              <a:latin typeface="Nunito" panose="00000500000000000000" pitchFamily="2" charset="0"/>
              <a:ea typeface="字魂27号-布丁体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5DD7756-5A3A-7B45-8DF6-1AA09DE84EF7}"/>
              </a:ext>
            </a:extLst>
          </p:cNvPr>
          <p:cNvSpPr txBox="1"/>
          <p:nvPr/>
        </p:nvSpPr>
        <p:spPr>
          <a:xfrm>
            <a:off x="3684942" y="2372074"/>
            <a:ext cx="7516430" cy="243143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— Ta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quy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đồng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mẫu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hai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phân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đó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.</a:t>
            </a:r>
          </a:p>
          <a:p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—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Rồi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so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sánh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các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tử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của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hai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phân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Hans" sz="38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mới</a:t>
            </a:r>
            <a:r>
              <a:rPr kumimoji="1" lang="en-US" altLang="zh-Hans" sz="38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. </a:t>
            </a:r>
            <a:endParaRPr kumimoji="1" lang="zh-CN" altLang="en-US" sz="3800" b="1" dirty="0">
              <a:solidFill>
                <a:srgbClr val="FFFF00"/>
              </a:solidFill>
              <a:latin typeface="Nunito" panose="00000500000000000000" pitchFamily="2" charset="0"/>
              <a:ea typeface="字魂27号-布丁体" pitchFamily="2" charset="-122"/>
            </a:endParaRPr>
          </a:p>
        </p:txBody>
      </p:sp>
      <p:sp>
        <p:nvSpPr>
          <p:cNvPr id="6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/>
        </p:nvSpPr>
        <p:spPr>
          <a:xfrm>
            <a:off x="716604" y="369863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746AAC-50DD-4FBB-8BCA-945EB210E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9610" y="1798737"/>
            <a:ext cx="4845006" cy="50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3F1F04-5C6A-B446-B908-BDBEF2CB32F1}"/>
              </a:ext>
            </a:extLst>
          </p:cNvPr>
          <p:cNvSpPr txBox="1"/>
          <p:nvPr/>
        </p:nvSpPr>
        <p:spPr>
          <a:xfrm>
            <a:off x="750866" y="486064"/>
            <a:ext cx="1733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 err="1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Câu</a:t>
            </a:r>
            <a:r>
              <a:rPr kumimoji="1" lang="en-US" altLang="zh-CN" sz="4000" b="1" dirty="0">
                <a:solidFill>
                  <a:schemeClr val="bg1"/>
                </a:solidFill>
                <a:latin typeface="字魂27号-布丁体" pitchFamily="2" charset="-122"/>
                <a:ea typeface="字魂27号-布丁体" pitchFamily="2" charset="-122"/>
              </a:rPr>
              <a:t> 3:</a:t>
            </a:r>
            <a:endParaRPr kumimoji="1" lang="zh-CN" altLang="en-US" sz="4000" b="1" dirty="0">
              <a:solidFill>
                <a:schemeClr val="bg1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0E3C92-1394-4240-8E5B-445416B173C9}"/>
              </a:ext>
            </a:extLst>
          </p:cNvPr>
          <p:cNvSpPr txBox="1"/>
          <p:nvPr/>
        </p:nvSpPr>
        <p:spPr>
          <a:xfrm>
            <a:off x="984665" y="1306918"/>
            <a:ext cx="10222670" cy="78483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&gt;&gt;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Dấu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hiệu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chia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hết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cho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cả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2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và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 5 </a:t>
            </a:r>
            <a:r>
              <a:rPr kumimoji="1" lang="en-US" altLang="zh-CN" sz="4500" b="1" dirty="0" err="1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là</a:t>
            </a:r>
            <a:r>
              <a:rPr kumimoji="1" lang="en-US" altLang="zh-CN" sz="4500" b="1" dirty="0">
                <a:solidFill>
                  <a:srgbClr val="FFFF00"/>
                </a:solidFill>
                <a:latin typeface="Nunito" panose="00000500000000000000" pitchFamily="2" charset="0"/>
                <a:ea typeface="字魂27号-布丁体" pitchFamily="2" charset="-122"/>
              </a:rPr>
              <a:t>?</a:t>
            </a:r>
            <a:endParaRPr kumimoji="1" lang="zh-CN" altLang="en-US" sz="4500" b="1" dirty="0">
              <a:solidFill>
                <a:srgbClr val="FFFF00"/>
              </a:solidFill>
              <a:latin typeface="Nunito" panose="00000500000000000000" pitchFamily="2" charset="0"/>
              <a:ea typeface="字魂27号-布丁体" pitchFamily="2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B2B43CA-2ECA-4AD2-A18D-E1F50AB84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9"/>
          <a:stretch/>
        </p:blipFill>
        <p:spPr>
          <a:xfrm>
            <a:off x="473533" y="2753542"/>
            <a:ext cx="4021001" cy="410445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08" t="16713" b="14111"/>
          <a:stretch>
            <a:fillRect/>
          </a:stretch>
        </p:blipFill>
        <p:spPr>
          <a:xfrm>
            <a:off x="4320325" y="1914719"/>
            <a:ext cx="7635114" cy="39396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4898" y="2916205"/>
            <a:ext cx="44459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số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tận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cùng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chữ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Nunito" panose="00000500000000000000" pitchFamily="2" charset="0"/>
              </a:rPr>
              <a:t>số</a:t>
            </a:r>
            <a:r>
              <a:rPr lang="en-US" sz="5000" b="1" dirty="0">
                <a:solidFill>
                  <a:srgbClr val="002060"/>
                </a:solidFill>
                <a:latin typeface="Nunito" panose="00000500000000000000" pitchFamily="2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0843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253F1F04-5C6A-B446-B908-BDBEF2CB32F1}"/>
              </a:ext>
            </a:extLst>
          </p:cNvPr>
          <p:cNvSpPr txBox="1"/>
          <p:nvPr/>
        </p:nvSpPr>
        <p:spPr>
          <a:xfrm>
            <a:off x="1239072" y="447195"/>
            <a:ext cx="18101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200" b="1" dirty="0" err="1">
                <a:solidFill>
                  <a:srgbClr val="002060"/>
                </a:solidFill>
                <a:latin typeface="字魂27号-布丁体" pitchFamily="2" charset="-122"/>
                <a:ea typeface="字魂27号-布丁体" pitchFamily="2" charset="-122"/>
              </a:rPr>
              <a:t>Câu</a:t>
            </a:r>
            <a:r>
              <a:rPr kumimoji="1" lang="en-US" altLang="zh-CN" sz="4200" b="1" dirty="0">
                <a:solidFill>
                  <a:srgbClr val="002060"/>
                </a:solidFill>
                <a:latin typeface="字魂27号-布丁体" pitchFamily="2" charset="-122"/>
                <a:ea typeface="字魂27号-布丁体" pitchFamily="2" charset="-122"/>
              </a:rPr>
              <a:t> 4:</a:t>
            </a:r>
            <a:endParaRPr kumimoji="1" lang="zh-CN" altLang="en-US" sz="4200" b="1" dirty="0">
              <a:solidFill>
                <a:srgbClr val="002060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1D0E3C92-1394-4240-8E5B-445416B173C9}"/>
              </a:ext>
            </a:extLst>
          </p:cNvPr>
          <p:cNvSpPr txBox="1"/>
          <p:nvPr/>
        </p:nvSpPr>
        <p:spPr>
          <a:xfrm>
            <a:off x="1239072" y="1185859"/>
            <a:ext cx="8364790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&gt;&gt;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Trong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các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: 303, 801, 1206 </a:t>
            </a:r>
          </a:p>
          <a:p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nào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chia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hết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cho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cả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3 </a:t>
            </a:r>
            <a:r>
              <a:rPr kumimoji="1" lang="en-US" altLang="zh-CN" sz="4200" b="1" dirty="0" err="1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và</a:t>
            </a:r>
            <a:r>
              <a:rPr kumimoji="1" lang="en-US" altLang="zh-CN" sz="4200" b="1" dirty="0">
                <a:solidFill>
                  <a:schemeClr val="bg1"/>
                </a:solidFill>
                <a:latin typeface="Nunito" panose="00000500000000000000" pitchFamily="2" charset="0"/>
                <a:ea typeface="字魂27号-布丁体" pitchFamily="2" charset="-122"/>
              </a:rPr>
              <a:t> 9?</a:t>
            </a:r>
            <a:endParaRPr kumimoji="1" lang="zh-CN" altLang="en-US" sz="4200" b="1" dirty="0">
              <a:solidFill>
                <a:schemeClr val="bg1"/>
              </a:solidFill>
              <a:latin typeface="Nunito" panose="00000500000000000000" pitchFamily="2" charset="0"/>
              <a:ea typeface="字魂27号-布丁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7312" y="2783547"/>
            <a:ext cx="6999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2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Số</a:t>
            </a:r>
            <a:r>
              <a:rPr kumimoji="1" lang="en-US" altLang="zh-CN" sz="42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chia </a:t>
            </a:r>
            <a:r>
              <a:rPr kumimoji="1" lang="en-US" altLang="zh-CN" sz="42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hết</a:t>
            </a:r>
            <a:r>
              <a:rPr kumimoji="1" lang="en-US" altLang="zh-CN" sz="42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cho</a:t>
            </a:r>
            <a:r>
              <a:rPr kumimoji="1" lang="en-US" altLang="zh-CN" sz="42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</a:t>
            </a:r>
            <a:r>
              <a:rPr kumimoji="1" lang="en-US" altLang="zh-CN" sz="42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cả</a:t>
            </a:r>
            <a:r>
              <a:rPr kumimoji="1" lang="en-US" altLang="zh-CN" sz="42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3 </a:t>
            </a:r>
            <a:r>
              <a:rPr kumimoji="1" lang="en-US" altLang="zh-CN" sz="42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và</a:t>
            </a:r>
            <a:r>
              <a:rPr kumimoji="1" lang="en-US" altLang="zh-CN" sz="42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 9 </a:t>
            </a:r>
            <a:r>
              <a:rPr kumimoji="1" lang="en-US" altLang="zh-CN" sz="4200" b="1" dirty="0" err="1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là</a:t>
            </a:r>
            <a:r>
              <a:rPr kumimoji="1" lang="en-US" altLang="zh-CN" sz="4200" b="1" dirty="0">
                <a:solidFill>
                  <a:srgbClr val="002060"/>
                </a:solidFill>
                <a:latin typeface="Nunito" panose="00000500000000000000" pitchFamily="2" charset="0"/>
                <a:ea typeface="字魂27号-布丁体" pitchFamily="2" charset="-122"/>
              </a:rPr>
              <a:t>: </a:t>
            </a:r>
            <a:r>
              <a:rPr kumimoji="1" lang="en-US" altLang="zh-CN" sz="4200" b="1" dirty="0">
                <a:solidFill>
                  <a:srgbClr val="FF0000"/>
                </a:solidFill>
                <a:latin typeface="Nunito" panose="00000500000000000000" pitchFamily="2" charset="0"/>
                <a:ea typeface="字魂27号-布丁体" pitchFamily="2" charset="-122"/>
              </a:rPr>
              <a:t>801 </a:t>
            </a:r>
            <a:r>
              <a:rPr kumimoji="1" lang="en-US" altLang="zh-CN" sz="4200" b="1" dirty="0" err="1">
                <a:solidFill>
                  <a:srgbClr val="FF0000"/>
                </a:solidFill>
                <a:latin typeface="Nunito" panose="00000500000000000000" pitchFamily="2" charset="0"/>
                <a:ea typeface="字魂27号-布丁体" pitchFamily="2" charset="-122"/>
              </a:rPr>
              <a:t>và</a:t>
            </a:r>
            <a:r>
              <a:rPr kumimoji="1" lang="en-US" altLang="zh-CN" sz="4200" b="1" dirty="0">
                <a:solidFill>
                  <a:srgbClr val="FF0000"/>
                </a:solidFill>
                <a:latin typeface="Nunito" panose="00000500000000000000" pitchFamily="2" charset="0"/>
                <a:ea typeface="字魂27号-布丁体" pitchFamily="2" charset="-122"/>
              </a:rPr>
              <a:t> 1206</a:t>
            </a:r>
            <a:endParaRPr lang="en-US" sz="4200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746AAC-50DD-4FBB-8BCA-945EB210E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5" y="1817545"/>
            <a:ext cx="4685666" cy="4685666"/>
          </a:xfrm>
          <a:prstGeom prst="rect">
            <a:avLst/>
          </a:prstGeom>
        </p:spPr>
      </p:pic>
      <p:sp>
        <p:nvSpPr>
          <p:cNvPr id="6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/>
        </p:nvSpPr>
        <p:spPr>
          <a:xfrm>
            <a:off x="555896" y="299320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26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025495" y="1293128"/>
            <a:ext cx="546175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7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Cùng</a:t>
            </a:r>
            <a:r>
              <a:rPr kumimoji="1" lang="en-US" altLang="zh-Hans" sz="7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7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làm</a:t>
            </a:r>
            <a:r>
              <a:rPr kumimoji="1" lang="en-US" altLang="zh-Hans" sz="7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</a:p>
          <a:p>
            <a:pPr algn="ctr"/>
            <a:r>
              <a:rPr kumimoji="1" lang="en-US" altLang="zh-Hans" sz="7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bài</a:t>
            </a:r>
            <a:r>
              <a:rPr kumimoji="1" lang="en-US" altLang="zh-Hans" sz="7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7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tập</a:t>
            </a:r>
            <a:r>
              <a:rPr kumimoji="1" lang="en-US" altLang="zh-Hans" sz="7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 </a:t>
            </a:r>
            <a:r>
              <a:rPr kumimoji="1" lang="en-US" altLang="zh-Hans" sz="7200" dirty="0" err="1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nhé</a:t>
            </a:r>
            <a:r>
              <a:rPr kumimoji="1" lang="en-US" altLang="zh-Hans" sz="72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</a:rPr>
              <a:t>!</a:t>
            </a:r>
          </a:p>
          <a:p>
            <a:pPr algn="ctr"/>
            <a:endParaRPr kumimoji="1" lang="en-US" altLang="zh-Hans" sz="7200" dirty="0">
              <a:solidFill>
                <a:srgbClr val="002060"/>
              </a:solidFill>
              <a:latin typeface="UTM Ambrose" panose="02040603050506020204" pitchFamily="18" charset="0"/>
              <a:ea typeface="字魂27号-布丁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762">
            <a:off x="8958757" y="3471935"/>
            <a:ext cx="2014974" cy="230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986949" y="372520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8C7CFBD-A7C1-B346-896A-A11DE8BEC71F}"/>
              </a:ext>
            </a:extLst>
          </p:cNvPr>
          <p:cNvSpPr txBox="1"/>
          <p:nvPr/>
        </p:nvSpPr>
        <p:spPr>
          <a:xfrm>
            <a:off x="2076450" y="742038"/>
            <a:ext cx="40703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000" b="1" dirty="0">
                <a:solidFill>
                  <a:srgbClr val="FFC000"/>
                </a:solidFill>
                <a:latin typeface="字魂27号-布丁体" pitchFamily="2" charset="-122"/>
                <a:ea typeface="字魂27号-布丁体" pitchFamily="2" charset="-122"/>
              </a:rPr>
              <a:t>BÀI 1: &gt; &lt; =</a:t>
            </a:r>
            <a:endParaRPr kumimoji="1" lang="zh-CN" altLang="en-US" sz="5000" b="1" dirty="0">
              <a:solidFill>
                <a:srgbClr val="FFC000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CD1761-A63A-EA45-AB72-DCF6360A36B6}"/>
              </a:ext>
            </a:extLst>
          </p:cNvPr>
          <p:cNvSpPr txBox="1"/>
          <p:nvPr/>
        </p:nvSpPr>
        <p:spPr>
          <a:xfrm>
            <a:off x="2644586" y="2525975"/>
            <a:ext cx="382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s" sz="2800" dirty="0">
                <a:latin typeface="字魂27号-布丁体" pitchFamily="2" charset="-122"/>
                <a:ea typeface="字魂27号-布丁体" pitchFamily="2" charset="-122"/>
              </a:rPr>
              <a:t>.</a:t>
            </a:r>
            <a:endParaRPr kumimoji="1" lang="zh-CN" altLang="en-US" sz="2800" dirty="0">
              <a:latin typeface="字魂27号-布丁体" pitchFamily="2" charset="-122"/>
              <a:ea typeface="字魂27号-布丁体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91100" y="1830591"/>
                <a:ext cx="1981200" cy="1390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500" b="1" i="1"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4500" b="1" smtClean="0">
                          <a:latin typeface="Cambria Math" panose="02040503050406030204" pitchFamily="18" charset="0"/>
                        </a:rPr>
                        <m:t>…</m:t>
                      </m:r>
                      <m:f>
                        <m:fPr>
                          <m:ctrlPr>
                            <a:rPr lang="en-US" sz="45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 i="1" dirty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500" b="1" i="1" dirty="0"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4500" b="1" dirty="0">
                  <a:latin typeface="Nunito" panose="000005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1830591"/>
                <a:ext cx="1981200" cy="1390765"/>
              </a:xfrm>
              <a:prstGeom prst="rect">
                <a:avLst/>
              </a:prstGeom>
              <a:blipFill>
                <a:blip r:embed="rId3"/>
                <a:stretch>
                  <a:fillRect r="-4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61394" y="1845395"/>
                <a:ext cx="210552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…</a:t>
                </a:r>
                <a:r>
                  <a:rPr lang="en-US" sz="5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1394" y="1845395"/>
                <a:ext cx="2105527" cy="1425968"/>
              </a:xfrm>
              <a:prstGeom prst="rect">
                <a:avLst/>
              </a:prstGeom>
              <a:blipFill>
                <a:blip r:embed="rId4"/>
                <a:stretch>
                  <a:fillRect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43099" y="3657601"/>
                <a:ext cx="2542273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…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latin typeface="Nunito" panose="000005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099" y="3657601"/>
                <a:ext cx="2542273" cy="1425968"/>
              </a:xfrm>
              <a:prstGeom prst="rect">
                <a:avLst/>
              </a:prstGeom>
              <a:blipFill>
                <a:blip r:embed="rId5"/>
                <a:stretch>
                  <a:fillRect l="-1439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57799" y="3609128"/>
                <a:ext cx="3356811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6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…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latin typeface="Nunito" panose="000005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3609128"/>
                <a:ext cx="3356811" cy="1425968"/>
              </a:xfrm>
              <a:prstGeom prst="rect">
                <a:avLst/>
              </a:prstGeom>
              <a:blipFill>
                <a:blip r:embed="rId6"/>
                <a:stretch>
                  <a:fillRect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756222" y="3599767"/>
                <a:ext cx="2561924" cy="143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1</a:t>
                </a:r>
                <a:r>
                  <a:rPr lang="en-US" sz="6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…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6000" b="1" dirty="0">
                  <a:latin typeface="Nunito" panose="000005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222" y="3599767"/>
                <a:ext cx="2561924" cy="1435329"/>
              </a:xfrm>
              <a:prstGeom prst="rect">
                <a:avLst/>
              </a:prstGeom>
              <a:blipFill>
                <a:blip r:embed="rId7"/>
                <a:stretch>
                  <a:fillRect l="-11401" b="-17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34353" y="1864305"/>
                <a:ext cx="2362200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000" b="1" dirty="0">
                    <a:latin typeface="Nunito" panose="00000500000000000000" pitchFamily="2" charset="0"/>
                    <a:cs typeface="Times New Roman" panose="02020603050405020304" pitchFamily="18" charset="0"/>
                  </a:rPr>
                  <a:t>…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6000" b="1" dirty="0">
                  <a:latin typeface="Nunito" panose="000005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353" y="1864305"/>
                <a:ext cx="2362200" cy="1421608"/>
              </a:xfrm>
              <a:prstGeom prst="rect">
                <a:avLst/>
              </a:prstGeom>
              <a:blipFill>
                <a:blip r:embed="rId8"/>
                <a:stretch>
                  <a:fillRect b="-18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217659" y="-80597"/>
            <a:ext cx="2359852" cy="1911188"/>
            <a:chOff x="1505535" y="104580"/>
            <a:chExt cx="2359852" cy="1911188"/>
          </a:xfrm>
        </p:grpSpPr>
        <p:pic>
          <p:nvPicPr>
            <p:cNvPr id="15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873742" y="417230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96788" y="1295400"/>
                <a:ext cx="11737075" cy="369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𝟏𝟏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𝟏𝟒</m:t>
                        </m:r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…1</a:t>
                </a:r>
              </a:p>
              <a:p>
                <a:endParaRPr lang="en-US" sz="6000" b="1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𝟐𝟒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6000" b="1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      1…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en-US" sz="6000" b="1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788" y="1295400"/>
                <a:ext cx="11737075" cy="3692293"/>
              </a:xfrm>
              <a:prstGeom prst="rect">
                <a:avLst/>
              </a:prstGeom>
              <a:blipFill>
                <a:blip r:embed="rId2"/>
                <a:stretch>
                  <a:fillRect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477099" y="1295400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8526" y="1296538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29883" y="1292606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2299" y="3531275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61493" y="3531275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3138" y="3530137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58C7CFBD-A7C1-B346-896A-A11DE8BEC71F}"/>
              </a:ext>
            </a:extLst>
          </p:cNvPr>
          <p:cNvSpPr txBox="1"/>
          <p:nvPr/>
        </p:nvSpPr>
        <p:spPr>
          <a:xfrm>
            <a:off x="1752600" y="433626"/>
            <a:ext cx="40703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000" b="1" dirty="0">
                <a:solidFill>
                  <a:srgbClr val="FFC000"/>
                </a:solidFill>
                <a:latin typeface="字魂27号-布丁体" pitchFamily="2" charset="-122"/>
                <a:ea typeface="字魂27号-布丁体" pitchFamily="2" charset="-122"/>
              </a:rPr>
              <a:t>BÀI 1: &gt; &lt; =</a:t>
            </a:r>
            <a:endParaRPr kumimoji="1" lang="zh-CN" altLang="en-US" sz="5000" b="1" dirty="0">
              <a:solidFill>
                <a:srgbClr val="FFC000"/>
              </a:solidFill>
              <a:latin typeface="字魂27号-布丁体" pitchFamily="2" charset="-122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4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398</Words>
  <Application>Microsoft Office PowerPoint</Application>
  <PresentationFormat>Widescreen</PresentationFormat>
  <Paragraphs>74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#9Slide05 SVNLobster</vt:lpstr>
      <vt:lpstr>#9Slide07 IcielAltus Serif</vt:lpstr>
      <vt:lpstr>Arial</vt:lpstr>
      <vt:lpstr>Calibri</vt:lpstr>
      <vt:lpstr>Calibri Light</vt:lpstr>
      <vt:lpstr>Cambria Math</vt:lpstr>
      <vt:lpstr>Nunito</vt:lpstr>
      <vt:lpstr>Rockstone</vt:lpstr>
      <vt:lpstr>UTM Ambrose</vt:lpstr>
      <vt:lpstr>UTM Amerika Sans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2022-02-15T08:36:33Z</dcterms:created>
  <dcterms:modified xsi:type="dcterms:W3CDTF">2022-02-15T08:40:24Z</dcterms:modified>
</cp:coreProperties>
</file>