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6" r:id="rId3"/>
    <p:sldId id="258" r:id="rId4"/>
    <p:sldId id="286" r:id="rId5"/>
    <p:sldId id="259" r:id="rId6"/>
    <p:sldId id="262" r:id="rId7"/>
    <p:sldId id="265" r:id="rId8"/>
    <p:sldId id="263" r:id="rId9"/>
    <p:sldId id="264" r:id="rId10"/>
    <p:sldId id="288" r:id="rId11"/>
    <p:sldId id="271" r:id="rId12"/>
    <p:sldId id="290" r:id="rId13"/>
    <p:sldId id="289" r:id="rId14"/>
    <p:sldId id="270" r:id="rId15"/>
    <p:sldId id="292" r:id="rId16"/>
    <p:sldId id="291" r:id="rId17"/>
    <p:sldId id="284" r:id="rId18"/>
    <p:sldId id="295" r:id="rId19"/>
    <p:sldId id="282" r:id="rId20"/>
    <p:sldId id="272" r:id="rId21"/>
    <p:sldId id="293" r:id="rId22"/>
    <p:sldId id="278" r:id="rId23"/>
    <p:sldId id="297" r:id="rId24"/>
    <p:sldId id="261" r:id="rId25"/>
    <p:sldId id="298" r:id="rId26"/>
    <p:sldId id="299" r:id="rId27"/>
    <p:sldId id="300" r:id="rId28"/>
    <p:sldId id="301" r:id="rId29"/>
    <p:sldId id="302" r:id="rId30"/>
    <p:sldId id="303"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2332-EB49-491A-ADC0-74FC0341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3C00-A1D5-4E90-9BDC-68A3CD44CB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E8FC4-708F-441F-845C-4181A52FAEBA}"/>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5" name="Footer Placeholder 4">
            <a:extLst>
              <a:ext uri="{FF2B5EF4-FFF2-40B4-BE49-F238E27FC236}">
                <a16:creationId xmlns:a16="http://schemas.microsoft.com/office/drawing/2014/main" id="{DFF7D36F-14D7-467B-9A78-703E41373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686C3-5ED1-4CDF-914A-A84AD3D5C39F}"/>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413906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3F8D-2086-420E-A1E2-99AAC0855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18E5C6-D9C9-457E-921E-2D1EAE406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7A1C3-CE4D-4C77-8128-9517E8E69304}"/>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5" name="Footer Placeholder 4">
            <a:extLst>
              <a:ext uri="{FF2B5EF4-FFF2-40B4-BE49-F238E27FC236}">
                <a16:creationId xmlns:a16="http://schemas.microsoft.com/office/drawing/2014/main" id="{CC88A8B4-E373-482F-ADCE-687F53972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9E668-AF52-4532-9C21-0CF25E280C38}"/>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4081351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9F5B2-2A74-421D-A84F-7064C28CB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0006C-F572-4B53-9F47-1FB3F4FD46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352F-69A1-4FEB-ABEA-345536EB09BA}"/>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5" name="Footer Placeholder 4">
            <a:extLst>
              <a:ext uri="{FF2B5EF4-FFF2-40B4-BE49-F238E27FC236}">
                <a16:creationId xmlns:a16="http://schemas.microsoft.com/office/drawing/2014/main" id="{3932E9FB-86BE-4E67-BEDA-C43A5F3AD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EACC3-D4D5-4F24-89EA-BDD4E69272CE}"/>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3174085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1" y="6356350"/>
            <a:ext cx="2743200" cy="365125"/>
          </a:xfrm>
          <a:prstGeom prst="rect">
            <a:avLst/>
          </a:prstGeom>
        </p:spPr>
        <p:txBody>
          <a:bodyPr lIns="121917" tIns="60958" rIns="121917" bIns="60958"/>
          <a:lstStyle/>
          <a:p>
            <a:fld id="{5A30ACB3-DC52-44B2-9A5A-82970693B48C}" type="datetimeFigureOut">
              <a:rPr lang="zh-CN" altLang="en-US" smtClean="0"/>
              <a:pPr/>
              <a:t>2022/1/12</a:t>
            </a:fld>
            <a:endParaRPr lang="zh-CN" altLang="en-US"/>
          </a:p>
        </p:txBody>
      </p:sp>
      <p:sp>
        <p:nvSpPr>
          <p:cNvPr id="5" name="Footer Placeholder 4"/>
          <p:cNvSpPr>
            <a:spLocks noGrp="1"/>
          </p:cNvSpPr>
          <p:nvPr>
            <p:ph type="ftr" sz="quarter" idx="11"/>
          </p:nvPr>
        </p:nvSpPr>
        <p:spPr>
          <a:xfrm>
            <a:off x="4038601" y="6356350"/>
            <a:ext cx="4114800" cy="365125"/>
          </a:xfrm>
          <a:prstGeom prst="rect">
            <a:avLst/>
          </a:prstGeom>
        </p:spPr>
        <p:txBody>
          <a:bodyPr lIns="121917" tIns="60958" rIns="121917" bIns="60958"/>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lIns="121917" tIns="60958" rIns="121917" bIns="60958"/>
          <a:lstStyle/>
          <a:p>
            <a:fld id="{276FE0FF-6EF9-458D-ADAF-C109FCA529BD}" type="slidenum">
              <a:rPr lang="zh-CN" altLang="en-US" smtClean="0"/>
              <a:pPr/>
              <a:t>‹#›</a:t>
            </a:fld>
            <a:endParaRPr lang="zh-CN" altLang="en-US"/>
          </a:p>
        </p:txBody>
      </p:sp>
    </p:spTree>
    <p:extLst>
      <p:ext uri="{BB962C8B-B14F-4D97-AF65-F5344CB8AC3E}">
        <p14:creationId xmlns:p14="http://schemas.microsoft.com/office/powerpoint/2010/main" val="6047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1254-AC43-4169-89B8-7948785A55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E3F62-2C1D-498B-9349-C38CE721A6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7E28C-EDC7-4B9C-A52F-1758B32BF921}"/>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5" name="Footer Placeholder 4">
            <a:extLst>
              <a:ext uri="{FF2B5EF4-FFF2-40B4-BE49-F238E27FC236}">
                <a16:creationId xmlns:a16="http://schemas.microsoft.com/office/drawing/2014/main" id="{2136A268-9A2E-426A-8676-31EA528ED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F80B1-B52C-4354-8B25-3541DF4BDA74}"/>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78652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9966-B75C-40C4-BFF2-03EA3128D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CE9B2C-D5A8-4C3D-BC94-57A4DDE0AC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DCA16-B099-4A79-922C-60AE93DD2DC9}"/>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5" name="Footer Placeholder 4">
            <a:extLst>
              <a:ext uri="{FF2B5EF4-FFF2-40B4-BE49-F238E27FC236}">
                <a16:creationId xmlns:a16="http://schemas.microsoft.com/office/drawing/2014/main" id="{ECA90D6A-4C2E-493F-AE6A-9FE9C377F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C0F2-C609-4B4E-9E17-8C19E3637FBD}"/>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154837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50C9-39D9-43D4-88EB-B568E2571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6323CC-6723-4E37-AE53-0D5C8870FE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B65414-9971-4BB4-8094-0D4A55392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B3A91-4BD1-4F1C-AB20-FD1FA8E3DB6C}"/>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6" name="Footer Placeholder 5">
            <a:extLst>
              <a:ext uri="{FF2B5EF4-FFF2-40B4-BE49-F238E27FC236}">
                <a16:creationId xmlns:a16="http://schemas.microsoft.com/office/drawing/2014/main" id="{EA5E6123-1836-4F56-8510-F1957D6C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828C-652D-48BA-B068-67AD13480AB9}"/>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319371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344-C431-482C-9D16-9FEBE3429C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FB3D54-28D0-42DD-91B3-6AC976A47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00DDA1-E050-4CDC-87C7-E7CEFD3D0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AE3FE-B0EE-4EA9-A9C7-260D66EE49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FCDFE-1CA8-41E5-804A-295D176C9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97541-498C-4402-8C51-1FC46D95B373}"/>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8" name="Footer Placeholder 7">
            <a:extLst>
              <a:ext uri="{FF2B5EF4-FFF2-40B4-BE49-F238E27FC236}">
                <a16:creationId xmlns:a16="http://schemas.microsoft.com/office/drawing/2014/main" id="{D93BF9CD-2595-49B0-B96C-C509CBCCF6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D24F2F-70F2-49B2-8800-6B4A4BAB7F7F}"/>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68150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698B-6CC1-4C3A-AF9E-604D0AD481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7635F-0AFC-483A-95B9-BCB99AD16B90}"/>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4" name="Footer Placeholder 3">
            <a:extLst>
              <a:ext uri="{FF2B5EF4-FFF2-40B4-BE49-F238E27FC236}">
                <a16:creationId xmlns:a16="http://schemas.microsoft.com/office/drawing/2014/main" id="{767415F9-8613-49BC-BCCA-8D137DAF0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4CB8E-64AD-4619-BBC3-12B4AA35DB68}"/>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100699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1B1EE-11A7-4114-9AA0-7DBAFEB3837C}"/>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3" name="Footer Placeholder 2">
            <a:extLst>
              <a:ext uri="{FF2B5EF4-FFF2-40B4-BE49-F238E27FC236}">
                <a16:creationId xmlns:a16="http://schemas.microsoft.com/office/drawing/2014/main" id="{B29A98A5-5279-49D1-85BE-15B2628F73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B95D2-5A9A-4E70-9946-C5F1E5DD1FB2}"/>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4111300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56523-714B-4852-A812-1B0905900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550A1C-DE20-404E-BC95-C56B80EA4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9EE4E-06A0-4EB7-A034-0DF94E721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C37554-4CC0-48B5-B006-40AAAAF28DE0}"/>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6" name="Footer Placeholder 5">
            <a:extLst>
              <a:ext uri="{FF2B5EF4-FFF2-40B4-BE49-F238E27FC236}">
                <a16:creationId xmlns:a16="http://schemas.microsoft.com/office/drawing/2014/main" id="{6A9A14B3-573F-4FC4-B595-EA8856907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19D5E-EE6A-46CE-90BB-F64DEBF97077}"/>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273996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AAA-A77B-4018-84EC-A6F8742DE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40C438-971E-4977-B5CF-12905E1CB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0E3D3-6F47-415C-95B4-5C164A909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51630-4CA8-4D09-BF08-54891854A6A1}"/>
              </a:ext>
            </a:extLst>
          </p:cNvPr>
          <p:cNvSpPr>
            <a:spLocks noGrp="1"/>
          </p:cNvSpPr>
          <p:nvPr>
            <p:ph type="dt" sz="half" idx="10"/>
          </p:nvPr>
        </p:nvSpPr>
        <p:spPr/>
        <p:txBody>
          <a:bodyPr/>
          <a:lstStyle/>
          <a:p>
            <a:fld id="{59591A33-8EAB-4C95-A389-C6D3D7D45D6F}" type="datetimeFigureOut">
              <a:rPr lang="en-US" smtClean="0"/>
              <a:t>1/12/2022</a:t>
            </a:fld>
            <a:endParaRPr lang="en-US"/>
          </a:p>
        </p:txBody>
      </p:sp>
      <p:sp>
        <p:nvSpPr>
          <p:cNvPr id="6" name="Footer Placeholder 5">
            <a:extLst>
              <a:ext uri="{FF2B5EF4-FFF2-40B4-BE49-F238E27FC236}">
                <a16:creationId xmlns:a16="http://schemas.microsoft.com/office/drawing/2014/main" id="{536F2A74-4B6C-4C45-BFF2-1D7E951B2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D6BB9-0610-4B72-99AA-6A1EB4D63435}"/>
              </a:ext>
            </a:extLst>
          </p:cNvPr>
          <p:cNvSpPr>
            <a:spLocks noGrp="1"/>
          </p:cNvSpPr>
          <p:nvPr>
            <p:ph type="sldNum" sz="quarter" idx="12"/>
          </p:nvPr>
        </p:nvSpPr>
        <p:spPr/>
        <p:txBody>
          <a:bodyPr/>
          <a:lstStyle/>
          <a:p>
            <a:fld id="{949B4BF9-B4C7-497D-AB49-63A2D96C8434}" type="slidenum">
              <a:rPr lang="en-US" smtClean="0"/>
              <a:t>‹#›</a:t>
            </a:fld>
            <a:endParaRPr lang="en-US"/>
          </a:p>
        </p:txBody>
      </p:sp>
    </p:spTree>
    <p:extLst>
      <p:ext uri="{BB962C8B-B14F-4D97-AF65-F5344CB8AC3E}">
        <p14:creationId xmlns:p14="http://schemas.microsoft.com/office/powerpoint/2010/main" val="257668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19B78-45AF-49CC-9553-F1C70A3A3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C98A9-0777-46EE-BBF9-B7DBBB121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1CB24-48F9-4402-B868-C3A0C068F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91A33-8EAB-4C95-A389-C6D3D7D45D6F}" type="datetimeFigureOut">
              <a:rPr lang="en-US" smtClean="0"/>
              <a:t>1/12/2022</a:t>
            </a:fld>
            <a:endParaRPr lang="en-US"/>
          </a:p>
        </p:txBody>
      </p:sp>
      <p:sp>
        <p:nvSpPr>
          <p:cNvPr id="5" name="Footer Placeholder 4">
            <a:extLst>
              <a:ext uri="{FF2B5EF4-FFF2-40B4-BE49-F238E27FC236}">
                <a16:creationId xmlns:a16="http://schemas.microsoft.com/office/drawing/2014/main" id="{527D56B2-CAD8-4C61-AF81-C6F686CB27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CE3203-84FC-4E09-A448-797A85303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B4BF9-B4C7-497D-AB49-63A2D96C8434}" type="slidenum">
              <a:rPr lang="en-US" smtClean="0"/>
              <a:t>‹#›</a:t>
            </a:fld>
            <a:endParaRPr lang="en-US"/>
          </a:p>
        </p:txBody>
      </p:sp>
    </p:spTree>
    <p:extLst>
      <p:ext uri="{BB962C8B-B14F-4D97-AF65-F5344CB8AC3E}">
        <p14:creationId xmlns:p14="http://schemas.microsoft.com/office/powerpoint/2010/main" val="3328556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gif"/><Relationship Id="rId4" Type="http://schemas.openxmlformats.org/officeDocument/2006/relationships/image" Target="../media/image1.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5.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gif"/><Relationship Id="rId1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73.gif"/><Relationship Id="rId17" Type="http://schemas.openxmlformats.org/officeDocument/2006/relationships/image" Target="../media/image78.png"/><Relationship Id="rId2" Type="http://schemas.openxmlformats.org/officeDocument/2006/relationships/audio" Target="../media/media2.mp3"/><Relationship Id="rId16" Type="http://schemas.openxmlformats.org/officeDocument/2006/relationships/image" Target="../media/image77.gif"/><Relationship Id="rId1" Type="http://schemas.microsoft.com/office/2007/relationships/media" Target="../media/media2.mp3"/><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5" Type="http://schemas.openxmlformats.org/officeDocument/2006/relationships/image" Target="../media/image76.gif"/><Relationship Id="rId10" Type="http://schemas.openxmlformats.org/officeDocument/2006/relationships/image" Target="../media/image71.gif"/><Relationship Id="rId4" Type="http://schemas.openxmlformats.org/officeDocument/2006/relationships/image" Target="../media/image66.png"/><Relationship Id="rId9" Type="http://schemas.openxmlformats.org/officeDocument/2006/relationships/image" Target="../media/image10.png"/><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6.png"/><Relationship Id="rId18" Type="http://schemas.openxmlformats.org/officeDocument/2006/relationships/image" Target="../media/image81.gif"/><Relationship Id="rId26" Type="http://schemas.openxmlformats.org/officeDocument/2006/relationships/image" Target="../media/image88.png"/><Relationship Id="rId3" Type="http://schemas.openxmlformats.org/officeDocument/2006/relationships/slideLayout" Target="../slideLayouts/slideLayout2.xml"/><Relationship Id="rId21" Type="http://schemas.openxmlformats.org/officeDocument/2006/relationships/image" Target="../media/image84.png"/><Relationship Id="rId7" Type="http://schemas.openxmlformats.org/officeDocument/2006/relationships/audio" Target="../media/audio4.wav"/><Relationship Id="rId12" Type="http://schemas.openxmlformats.org/officeDocument/2006/relationships/image" Target="../media/image70.png"/><Relationship Id="rId17" Type="http://schemas.openxmlformats.org/officeDocument/2006/relationships/image" Target="../media/image10.png"/><Relationship Id="rId25" Type="http://schemas.openxmlformats.org/officeDocument/2006/relationships/image" Target="../media/image69.png"/><Relationship Id="rId2" Type="http://schemas.microsoft.com/office/2007/relationships/media" Target="../media/media3.mp3"/><Relationship Id="rId16" Type="http://schemas.openxmlformats.org/officeDocument/2006/relationships/image" Target="../media/image80.png"/><Relationship Id="rId20" Type="http://schemas.openxmlformats.org/officeDocument/2006/relationships/image" Target="../media/image83.png"/><Relationship Id="rId29" Type="http://schemas.openxmlformats.org/officeDocument/2006/relationships/image" Target="../media/image8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79.png"/><Relationship Id="rId24" Type="http://schemas.openxmlformats.org/officeDocument/2006/relationships/image" Target="../media/image87.png"/><Relationship Id="rId5" Type="http://schemas.openxmlformats.org/officeDocument/2006/relationships/audio" Target="../media/audio2.wav"/><Relationship Id="rId15" Type="http://schemas.openxmlformats.org/officeDocument/2006/relationships/image" Target="../media/image68.png"/><Relationship Id="rId23" Type="http://schemas.openxmlformats.org/officeDocument/2006/relationships/image" Target="../media/image86.png"/><Relationship Id="rId28" Type="http://schemas.microsoft.com/office/2007/relationships/hdphoto" Target="../media/hdphoto6.wdp"/><Relationship Id="rId10" Type="http://schemas.openxmlformats.org/officeDocument/2006/relationships/image" Target="../media/image73.gif"/><Relationship Id="rId19" Type="http://schemas.openxmlformats.org/officeDocument/2006/relationships/image" Target="../media/image82.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67.png"/><Relationship Id="rId22" Type="http://schemas.openxmlformats.org/officeDocument/2006/relationships/image" Target="../media/image85.png"/><Relationship Id="rId27"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0.png"/><Relationship Id="rId18" Type="http://schemas.openxmlformats.org/officeDocument/2006/relationships/image" Target="../media/image85.png"/><Relationship Id="rId26" Type="http://schemas.openxmlformats.org/officeDocument/2006/relationships/image" Target="../media/image88.png"/><Relationship Id="rId3" Type="http://schemas.openxmlformats.org/officeDocument/2006/relationships/slideLayout" Target="../slideLayouts/slideLayout2.xml"/><Relationship Id="rId21" Type="http://schemas.openxmlformats.org/officeDocument/2006/relationships/image" Target="../media/image90.png"/><Relationship Id="rId7" Type="http://schemas.openxmlformats.org/officeDocument/2006/relationships/audio" Target="../media/audio4.wav"/><Relationship Id="rId12" Type="http://schemas.openxmlformats.org/officeDocument/2006/relationships/image" Target="../media/image70.png"/><Relationship Id="rId17" Type="http://schemas.openxmlformats.org/officeDocument/2006/relationships/image" Target="../media/image84.png"/><Relationship Id="rId25" Type="http://schemas.openxmlformats.org/officeDocument/2006/relationships/image" Target="../media/image80.png"/><Relationship Id="rId2" Type="http://schemas.microsoft.com/office/2007/relationships/media" Target="../media/media3.mp3"/><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79.png"/><Relationship Id="rId24" Type="http://schemas.openxmlformats.org/officeDocument/2006/relationships/image" Target="../media/image91.png"/><Relationship Id="rId5" Type="http://schemas.openxmlformats.org/officeDocument/2006/relationships/audio" Target="../media/audio2.wav"/><Relationship Id="rId15" Type="http://schemas.openxmlformats.org/officeDocument/2006/relationships/image" Target="../media/image82.gif"/><Relationship Id="rId23" Type="http://schemas.openxmlformats.org/officeDocument/2006/relationships/image" Target="../media/image67.png"/><Relationship Id="rId10" Type="http://schemas.openxmlformats.org/officeDocument/2006/relationships/image" Target="../media/image73.gif"/><Relationship Id="rId19" Type="http://schemas.openxmlformats.org/officeDocument/2006/relationships/image" Target="../media/image86.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81.gif"/><Relationship Id="rId22" Type="http://schemas.openxmlformats.org/officeDocument/2006/relationships/image" Target="../media/image66.png"/><Relationship Id="rId27" Type="http://schemas.openxmlformats.org/officeDocument/2006/relationships/image" Target="../media/image89.gif"/></Relationships>
</file>

<file path=ppt/slides/_rels/slide2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6.png"/><Relationship Id="rId18" Type="http://schemas.openxmlformats.org/officeDocument/2006/relationships/image" Target="../media/image81.gif"/><Relationship Id="rId26" Type="http://schemas.openxmlformats.org/officeDocument/2006/relationships/image" Target="../media/image88.png"/><Relationship Id="rId3" Type="http://schemas.openxmlformats.org/officeDocument/2006/relationships/slideLayout" Target="../slideLayouts/slideLayout2.xml"/><Relationship Id="rId21" Type="http://schemas.openxmlformats.org/officeDocument/2006/relationships/image" Target="../media/image84.png"/><Relationship Id="rId7" Type="http://schemas.openxmlformats.org/officeDocument/2006/relationships/audio" Target="../media/audio4.wav"/><Relationship Id="rId12" Type="http://schemas.openxmlformats.org/officeDocument/2006/relationships/image" Target="../media/image70.png"/><Relationship Id="rId17" Type="http://schemas.openxmlformats.org/officeDocument/2006/relationships/image" Target="../media/image10.png"/><Relationship Id="rId25" Type="http://schemas.openxmlformats.org/officeDocument/2006/relationships/image" Target="../media/image92.png"/><Relationship Id="rId2" Type="http://schemas.microsoft.com/office/2007/relationships/media" Target="../media/media3.mp3"/><Relationship Id="rId16" Type="http://schemas.openxmlformats.org/officeDocument/2006/relationships/image" Target="../media/image80.png"/><Relationship Id="rId20" Type="http://schemas.openxmlformats.org/officeDocument/2006/relationships/image" Target="../media/image83.png"/><Relationship Id="rId29" Type="http://schemas.openxmlformats.org/officeDocument/2006/relationships/image" Target="../media/image8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79.png"/><Relationship Id="rId24" Type="http://schemas.openxmlformats.org/officeDocument/2006/relationships/image" Target="../media/image87.png"/><Relationship Id="rId5" Type="http://schemas.openxmlformats.org/officeDocument/2006/relationships/audio" Target="../media/audio2.wav"/><Relationship Id="rId15" Type="http://schemas.openxmlformats.org/officeDocument/2006/relationships/image" Target="../media/image68.png"/><Relationship Id="rId23" Type="http://schemas.openxmlformats.org/officeDocument/2006/relationships/image" Target="../media/image86.png"/><Relationship Id="rId28" Type="http://schemas.microsoft.com/office/2007/relationships/hdphoto" Target="../media/hdphoto6.wdp"/><Relationship Id="rId10" Type="http://schemas.openxmlformats.org/officeDocument/2006/relationships/image" Target="../media/image73.gif"/><Relationship Id="rId19" Type="http://schemas.openxmlformats.org/officeDocument/2006/relationships/image" Target="../media/image82.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0.png"/><Relationship Id="rId22" Type="http://schemas.openxmlformats.org/officeDocument/2006/relationships/image" Target="../media/image85.png"/><Relationship Id="rId27"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2.png"/><Relationship Id="rId18" Type="http://schemas.openxmlformats.org/officeDocument/2006/relationships/image" Target="../media/image81.gif"/><Relationship Id="rId26" Type="http://schemas.openxmlformats.org/officeDocument/2006/relationships/image" Target="../media/image88.png"/><Relationship Id="rId3" Type="http://schemas.openxmlformats.org/officeDocument/2006/relationships/slideLayout" Target="../slideLayouts/slideLayout2.xml"/><Relationship Id="rId21" Type="http://schemas.openxmlformats.org/officeDocument/2006/relationships/image" Target="../media/image84.png"/><Relationship Id="rId7" Type="http://schemas.openxmlformats.org/officeDocument/2006/relationships/audio" Target="../media/audio4.wav"/><Relationship Id="rId12" Type="http://schemas.openxmlformats.org/officeDocument/2006/relationships/image" Target="../media/image70.png"/><Relationship Id="rId17" Type="http://schemas.openxmlformats.org/officeDocument/2006/relationships/image" Target="../media/image10.png"/><Relationship Id="rId25" Type="http://schemas.openxmlformats.org/officeDocument/2006/relationships/image" Target="../media/image93.png"/><Relationship Id="rId2" Type="http://schemas.microsoft.com/office/2007/relationships/media" Target="../media/media3.mp3"/><Relationship Id="rId16" Type="http://schemas.openxmlformats.org/officeDocument/2006/relationships/image" Target="../media/image80.png"/><Relationship Id="rId20" Type="http://schemas.openxmlformats.org/officeDocument/2006/relationships/image" Target="../media/image83.png"/><Relationship Id="rId29" Type="http://schemas.microsoft.com/office/2007/relationships/hdphoto" Target="../media/hdphoto6.wdp"/><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79.png"/><Relationship Id="rId24" Type="http://schemas.openxmlformats.org/officeDocument/2006/relationships/image" Target="../media/image87.png"/><Relationship Id="rId5" Type="http://schemas.openxmlformats.org/officeDocument/2006/relationships/audio" Target="../media/audio2.wav"/><Relationship Id="rId15" Type="http://schemas.openxmlformats.org/officeDocument/2006/relationships/image" Target="../media/image68.png"/><Relationship Id="rId23" Type="http://schemas.openxmlformats.org/officeDocument/2006/relationships/image" Target="../media/image86.png"/><Relationship Id="rId28" Type="http://schemas.openxmlformats.org/officeDocument/2006/relationships/image" Target="../media/image78.png"/><Relationship Id="rId10" Type="http://schemas.openxmlformats.org/officeDocument/2006/relationships/image" Target="../media/image73.gif"/><Relationship Id="rId19" Type="http://schemas.openxmlformats.org/officeDocument/2006/relationships/image" Target="../media/image82.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0.png"/><Relationship Id="rId22" Type="http://schemas.openxmlformats.org/officeDocument/2006/relationships/image" Target="../media/image85.png"/><Relationship Id="rId27" Type="http://schemas.openxmlformats.org/officeDocument/2006/relationships/image" Target="../media/image89.gif"/></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microsoft.com/office/2007/relationships/hdphoto" Target="../media/hdphoto8.wdp"/><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3049"/>
            <a:ext cx="12187592"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591" y="-23278"/>
            <a:ext cx="5990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4320" y="-13163"/>
            <a:ext cx="61934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421" y="0"/>
            <a:ext cx="5727668" cy="28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98" y="1703391"/>
            <a:ext cx="5387538" cy="619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1832" y="5078434"/>
            <a:ext cx="672648"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5786" y="5539724"/>
            <a:ext cx="1148579"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3816512" y="3762272"/>
            <a:ext cx="501313"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183271" y="-710981"/>
            <a:ext cx="1624511"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5386335" y="-710981"/>
            <a:ext cx="1624511"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77528" y="1661879"/>
            <a:ext cx="812506" cy="812800"/>
          </a:xfrm>
          <a:prstGeom prst="rect">
            <a:avLst/>
          </a:prstGeom>
        </p:spPr>
      </p:pic>
      <p:sp>
        <p:nvSpPr>
          <p:cNvPr id="3" name="TextBox 2"/>
          <p:cNvSpPr txBox="1"/>
          <p:nvPr/>
        </p:nvSpPr>
        <p:spPr>
          <a:xfrm>
            <a:off x="-2224492" y="2683477"/>
            <a:ext cx="12757759" cy="3015512"/>
          </a:xfrm>
          <a:prstGeom prst="rect">
            <a:avLst/>
          </a:prstGeom>
          <a:noFill/>
        </p:spPr>
        <p:txBody>
          <a:bodyPr wrap="square" rtlCol="0">
            <a:spAutoFit/>
          </a:bodyPr>
          <a:lstStyle/>
          <a:p>
            <a:pPr algn="ctr"/>
            <a:r>
              <a:rPr lang="en-US" sz="9498" b="1" dirty="0" err="1">
                <a:solidFill>
                  <a:srgbClr val="C00000"/>
                </a:solidFill>
                <a:latin typeface="UTM ThuPhap Thien An" panose="02040603050506020204" pitchFamily="18" charset="0"/>
                <a:cs typeface="Turbayne" panose="020B0506030404030204" pitchFamily="34" charset="0"/>
              </a:rPr>
              <a:t>Nước</a:t>
            </a:r>
            <a:r>
              <a:rPr lang="en-US" sz="9498" b="1" dirty="0">
                <a:solidFill>
                  <a:srgbClr val="C00000"/>
                </a:solidFill>
                <a:latin typeface="UTM ThuPhap Thien An" panose="02040603050506020204" pitchFamily="18" charset="0"/>
                <a:cs typeface="Turbayne" panose="020B0506030404030204" pitchFamily="34" charset="0"/>
              </a:rPr>
              <a:t> ta </a:t>
            </a:r>
          </a:p>
          <a:p>
            <a:pPr algn="ctr"/>
            <a:r>
              <a:rPr lang="en-US" sz="9498" b="1" dirty="0">
                <a:solidFill>
                  <a:srgbClr val="C00000"/>
                </a:solidFill>
                <a:latin typeface="UTM ThuPhap Thien An" panose="02040603050506020204" pitchFamily="18" charset="0"/>
                <a:cs typeface="Turbayne" panose="020B0506030404030204" pitchFamily="34" charset="0"/>
              </a:rPr>
              <a:t>            </a:t>
            </a:r>
            <a:r>
              <a:rPr lang="en-US" sz="9498" b="1" dirty="0" err="1">
                <a:solidFill>
                  <a:srgbClr val="C00000"/>
                </a:solidFill>
                <a:latin typeface="UTM ThuPhap Thien An" panose="02040603050506020204" pitchFamily="18" charset="0"/>
                <a:cs typeface="Turbayne" panose="020B0506030404030204" pitchFamily="34" charset="0"/>
              </a:rPr>
              <a:t>cuối</a:t>
            </a:r>
            <a:r>
              <a:rPr lang="en-US" sz="9498" b="1" dirty="0">
                <a:solidFill>
                  <a:srgbClr val="C00000"/>
                </a:solidFill>
                <a:latin typeface="UTM ThuPhap Thien An" panose="02040603050506020204" pitchFamily="18" charset="0"/>
                <a:cs typeface="Turbayne" panose="020B0506030404030204" pitchFamily="34" charset="0"/>
              </a:rPr>
              <a:t> </a:t>
            </a:r>
            <a:r>
              <a:rPr lang="en-US" sz="9498" b="1" dirty="0" err="1">
                <a:solidFill>
                  <a:srgbClr val="C00000"/>
                </a:solidFill>
                <a:latin typeface="UTM ThuPhap Thien An" panose="02040603050506020204" pitchFamily="18" charset="0"/>
                <a:cs typeface="Turbayne" panose="020B0506030404030204" pitchFamily="34" charset="0"/>
              </a:rPr>
              <a:t>thời</a:t>
            </a:r>
            <a:r>
              <a:rPr lang="en-US" sz="9498" b="1" dirty="0">
                <a:solidFill>
                  <a:srgbClr val="C00000"/>
                </a:solidFill>
                <a:latin typeface="UTM ThuPhap Thien An" panose="02040603050506020204" pitchFamily="18" charset="0"/>
                <a:cs typeface="Turbayne" panose="020B0506030404030204" pitchFamily="34" charset="0"/>
              </a:rPr>
              <a:t> </a:t>
            </a:r>
            <a:r>
              <a:rPr lang="en-US" sz="9498" b="1" dirty="0" err="1">
                <a:solidFill>
                  <a:srgbClr val="C00000"/>
                </a:solidFill>
                <a:latin typeface="UTM ThuPhap Thien An" panose="02040603050506020204" pitchFamily="18" charset="0"/>
                <a:cs typeface="Turbayne" panose="020B0506030404030204" pitchFamily="34" charset="0"/>
              </a:rPr>
              <a:t>Trần</a:t>
            </a:r>
            <a:endParaRPr lang="en-US" sz="9498" b="1" dirty="0">
              <a:solidFill>
                <a:srgbClr val="C00000"/>
              </a:solidFill>
              <a:latin typeface="UTM ThuPhap Thien An" panose="02040603050506020204" pitchFamily="18" charset="0"/>
              <a:cs typeface="Turbayne" panose="020B0506030404030204" pitchFamily="34" charset="0"/>
            </a:endParaRPr>
          </a:p>
        </p:txBody>
      </p:sp>
      <p:sp>
        <p:nvSpPr>
          <p:cNvPr id="14" name="TextBox 13"/>
          <p:cNvSpPr txBox="1"/>
          <p:nvPr/>
        </p:nvSpPr>
        <p:spPr>
          <a:xfrm>
            <a:off x="7924632" y="5755594"/>
            <a:ext cx="2915780" cy="861575"/>
          </a:xfrm>
          <a:prstGeom prst="rect">
            <a:avLst/>
          </a:prstGeom>
          <a:noFill/>
        </p:spPr>
        <p:txBody>
          <a:bodyPr wrap="square" rtlCol="0">
            <a:spAutoFit/>
          </a:bodyPr>
          <a:lstStyle/>
          <a:p>
            <a:r>
              <a:rPr lang="en-US" sz="4999" dirty="0" err="1">
                <a:latin typeface="UTM ThuPhap Thien An" panose="02040603050506020204" pitchFamily="18" charset="0"/>
              </a:rPr>
              <a:t>Lịch</a:t>
            </a:r>
            <a:r>
              <a:rPr lang="en-US" sz="4999" dirty="0">
                <a:latin typeface="UTM ThuPhap Thien An" panose="02040603050506020204" pitchFamily="18" charset="0"/>
              </a:rPr>
              <a:t> </a:t>
            </a:r>
            <a:r>
              <a:rPr lang="en-US" sz="4999" dirty="0" err="1">
                <a:latin typeface="UTM ThuPhap Thien An" panose="02040603050506020204" pitchFamily="18" charset="0"/>
              </a:rPr>
              <a:t>sử</a:t>
            </a:r>
            <a:r>
              <a:rPr lang="en-US" sz="4999" dirty="0">
                <a:latin typeface="UTM ThuPhap Thien An" panose="02040603050506020204" pitchFamily="18" charset="0"/>
              </a:rPr>
              <a:t> </a:t>
            </a:r>
            <a:r>
              <a:rPr lang="en-US" sz="4999" dirty="0">
                <a:latin typeface="UTM Conestoga" panose="02040603050506020204" pitchFamily="18" charset="0"/>
              </a:rPr>
              <a:t>4</a:t>
            </a: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24" fill="hold"/>
                                        <p:tgtEl>
                                          <p:spTgt spid="17"/>
                                        </p:tgtEl>
                                      </p:cBhvr>
                                    </p:cmd>
                                  </p:childTnLst>
                                </p:cTn>
                              </p:par>
                            </p:childTnLst>
                          </p:cTn>
                        </p:par>
                        <p:par>
                          <p:cTn id="7" fill="hold">
                            <p:stCondLst>
                              <p:cond delay="101224"/>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104224"/>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05224"/>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barn(inVertical)">
                                      <p:cBhvr>
                                        <p:cTn id="36" dur="500"/>
                                        <p:tgtEl>
                                          <p:spTgt spid="3">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barn(inVertical)">
                                      <p:cBhvr>
                                        <p:cTn id="39" dur="500"/>
                                        <p:tgtEl>
                                          <p:spTgt spid="3">
                                            <p:txEl>
                                              <p:pRg st="1" end="1"/>
                                            </p:txEl>
                                          </p:spTgt>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1000"/>
                                        <p:tgtEl>
                                          <p:spTgt spid="14">
                                            <p:txEl>
                                              <p:pRg st="0" end="0"/>
                                            </p:txEl>
                                          </p:spTgt>
                                        </p:tgtEl>
                                      </p:cBhvr>
                                    </p:animEffect>
                                    <p:anim calcmode="lin" valueType="num">
                                      <p:cBhvr>
                                        <p:cTn id="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6"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47" dur="3500" fill="hold"/>
                                        <p:tgtEl>
                                          <p:spTgt spid="11"/>
                                        </p:tgtEl>
                                        <p:attrNameLst>
                                          <p:attrName>ppt_x</p:attrName>
                                          <p:attrName>ppt_y</p:attrName>
                                        </p:attrNameLst>
                                      </p:cBhvr>
                                    </p:animMotion>
                                  </p:childTnLst>
                                </p:cTn>
                              </p:par>
                              <p:par>
                                <p:cTn id="48"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9" dur="3800" fill="hold"/>
                                        <p:tgtEl>
                                          <p:spTgt spid="13"/>
                                        </p:tgtEl>
                                        <p:attrNameLst>
                                          <p:attrName>ppt_x</p:attrName>
                                          <p:attrName>ppt_y</p:attrName>
                                        </p:attrNameLst>
                                      </p:cBhvr>
                                      <p:rCtr x="0" y="0"/>
                                    </p:animMotion>
                                  </p:childTnLst>
                                </p:cTn>
                              </p:par>
                              <p:par>
                                <p:cTn id="50"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51"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repeatCount="indefinite" fill="remove"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44" y="-131043"/>
            <a:ext cx="9335803" cy="2630881"/>
          </a:xfrm>
          <a:prstGeom prst="rect">
            <a:avLst/>
          </a:prstGeom>
        </p:spPr>
        <p:txBody>
          <a:bodyPr wrap="square">
            <a:spAutoFit/>
          </a:bodyPr>
          <a:lstStyle/>
          <a:p>
            <a:pPr algn="ctr">
              <a:spcBef>
                <a:spcPct val="0"/>
              </a:spcBef>
            </a:pPr>
            <a:r>
              <a:rPr lang="nl-NL" altLang="en-US" sz="5499" b="1" dirty="0">
                <a:latin typeface="Amazone" panose="03020702060507090A04" pitchFamily="66" charset="0"/>
                <a:cs typeface="Turbayne" panose="020B0506030404030204" pitchFamily="34" charset="0"/>
              </a:rPr>
              <a:t>Chu Văn An d</a:t>
            </a:r>
            <a:r>
              <a:rPr lang="vi-VN" altLang="en-US" sz="5499" b="1" dirty="0">
                <a:latin typeface="Amazone" panose="03020702060507090A04" pitchFamily="66" charset="0"/>
                <a:cs typeface="Turbayne" panose="020B0506030404030204" pitchFamily="34" charset="0"/>
              </a:rPr>
              <a:t>âng sớ xin chém 7 tên quan đã lấn át quyền vua, coi thường vua.</a:t>
            </a:r>
            <a:endParaRPr lang="nl-NL" altLang="en-US" sz="5499" b="1" dirty="0">
              <a:latin typeface="Amazone" panose="03020702060507090A04" pitchFamily="66" charset="0"/>
              <a:cs typeface="Turbayne" panose="020B0506030404030204" pitchFamily="34" charset="0"/>
            </a:endParaRPr>
          </a:p>
        </p:txBody>
      </p:sp>
      <p:pic>
        <p:nvPicPr>
          <p:cNvPr id="1026" name="Picture 2" descr="Thầy giáo Chu Văn 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20" b="99822" l="5700" r="94100">
                        <a14:foregroundMark x1="49000" y1="7815" x2="49400" y2="27709"/>
                        <a14:foregroundMark x1="45900" y1="25933" x2="45900" y2="25044"/>
                        <a14:foregroundMark x1="42500" y1="68917" x2="42600" y2="77442"/>
                        <a14:foregroundMark x1="25700" y1="56483" x2="26400" y2="74600"/>
                        <a14:foregroundMark x1="28200" y1="55950" x2="26700" y2="67496"/>
                        <a14:foregroundMark x1="24700" y1="55950" x2="24700" y2="55950"/>
                        <a14:foregroundMark x1="48100" y1="86323" x2="62300" y2="83126"/>
                        <a14:foregroundMark x1="42300" y1="88810" x2="44000" y2="85790"/>
                        <a14:foregroundMark x1="76400" y1="84014" x2="79900" y2="86323"/>
                        <a14:foregroundMark x1="72300" y1="50622" x2="72700" y2="59680"/>
                        <a14:foregroundMark x1="74000" y1="40142" x2="73800" y2="45293"/>
                        <a14:foregroundMark x1="76100" y1="45293" x2="74400" y2="57549"/>
                        <a14:foregroundMark x1="69300" y1="47425" x2="69700" y2="57549"/>
                        <a14:foregroundMark x1="67300" y1="46359" x2="68500" y2="51687"/>
                        <a14:foregroundMark x1="45800" y1="21492" x2="45800" y2="25577"/>
                      </a14:backgroundRemoval>
                    </a14:imgEffect>
                  </a14:imgLayer>
                </a14:imgProps>
              </a:ext>
              <a:ext uri="{28A0092B-C50C-407E-A947-70E740481C1C}">
                <a14:useLocalDpi xmlns:a14="http://schemas.microsoft.com/office/drawing/2010/main" val="0"/>
              </a:ext>
            </a:extLst>
          </a:blip>
          <a:srcRect/>
          <a:stretch>
            <a:fillRect/>
          </a:stretch>
        </p:blipFill>
        <p:spPr bwMode="auto">
          <a:xfrm>
            <a:off x="3479768" y="1184398"/>
            <a:ext cx="10290670" cy="579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7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271972" y="5188797"/>
            <a:ext cx="6617481" cy="949325"/>
            <a:chOff x="-2" y="0"/>
            <a:chExt cx="6619368" cy="950731"/>
          </a:xfrm>
        </p:grpSpPr>
        <p:pic>
          <p:nvPicPr>
            <p:cNvPr id="3" name="Picture 9" descr="F:\ppt素材\图标\我收集的图标\字体\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34316" y="-2834318"/>
              <a:ext cx="950731" cy="661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1122981" y="352063"/>
              <a:ext cx="3966918" cy="36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b="1" dirty="0">
                <a:solidFill>
                  <a:srgbClr val="FFFFFF"/>
                </a:solidFill>
                <a:latin typeface="微软雅黑" panose="020B0503020204020204" pitchFamily="34" charset="-122"/>
                <a:ea typeface="微软雅黑" panose="020B0503020204020204" pitchFamily="34" charset="-122"/>
              </a:endParaRPr>
            </a:p>
          </p:txBody>
        </p:sp>
      </p:grpSp>
      <p:pic>
        <p:nvPicPr>
          <p:cNvPr id="16" name="图片 15" descr="第一笔.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7872" y="5461433"/>
            <a:ext cx="3902634" cy="14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30"/>
          <p:cNvGrpSpPr>
            <a:grpSpLocks/>
          </p:cNvGrpSpPr>
          <p:nvPr/>
        </p:nvGrpSpPr>
        <p:grpSpPr bwMode="auto">
          <a:xfrm>
            <a:off x="8145407" y="5501164"/>
            <a:ext cx="1850843" cy="2594232"/>
            <a:chOff x="5619866" y="5423079"/>
            <a:chExt cx="1866667" cy="2616021"/>
          </a:xfrm>
        </p:grpSpPr>
        <p:pic>
          <p:nvPicPr>
            <p:cNvPr id="18" name="图片 21" descr="松针3.png"/>
            <p:cNvPicPr>
              <a:picLocks noChangeAspect="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5619866" y="5423079"/>
              <a:ext cx="1866667" cy="143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连接符 29"/>
            <p:cNvCxnSpPr>
              <a:cxnSpLocks noChangeShapeType="1"/>
            </p:cNvCxnSpPr>
            <p:nvPr/>
          </p:nvCxnSpPr>
          <p:spPr bwMode="auto">
            <a:xfrm rot="16200000" flipH="1">
              <a:off x="5972175" y="7439025"/>
              <a:ext cx="1181100" cy="19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grpSp>
      <p:grpSp>
        <p:nvGrpSpPr>
          <p:cNvPr id="20" name="组合 27"/>
          <p:cNvGrpSpPr>
            <a:grpSpLocks/>
          </p:cNvGrpSpPr>
          <p:nvPr/>
        </p:nvGrpSpPr>
        <p:grpSpPr bwMode="auto">
          <a:xfrm>
            <a:off x="6260636" y="6055559"/>
            <a:ext cx="2140631" cy="2039838"/>
            <a:chOff x="3759335" y="5943714"/>
            <a:chExt cx="2158730" cy="2058080"/>
          </a:xfrm>
        </p:grpSpPr>
        <p:pic>
          <p:nvPicPr>
            <p:cNvPr id="21" name="图片 17" descr="松针3.png"/>
            <p:cNvPicPr>
              <a:picLocks noChangeAspect="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3759335" y="5943714"/>
              <a:ext cx="2158730" cy="91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接连接符 26"/>
            <p:cNvCxnSpPr>
              <a:cxnSpLocks noChangeShapeType="1"/>
            </p:cNvCxnSpPr>
            <p:nvPr/>
          </p:nvCxnSpPr>
          <p:spPr bwMode="auto">
            <a:xfrm rot="5400000">
              <a:off x="4267200" y="7429500"/>
              <a:ext cx="11430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grpSp>
      <p:grpSp>
        <p:nvGrpSpPr>
          <p:cNvPr id="23" name="组合 24"/>
          <p:cNvGrpSpPr>
            <a:grpSpLocks/>
          </p:cNvGrpSpPr>
          <p:nvPr/>
        </p:nvGrpSpPr>
        <p:grpSpPr bwMode="auto">
          <a:xfrm>
            <a:off x="4631751" y="5467538"/>
            <a:ext cx="2125825" cy="2479968"/>
            <a:chOff x="1936884" y="5423079"/>
            <a:chExt cx="2146032" cy="2501721"/>
          </a:xfrm>
        </p:grpSpPr>
        <p:pic>
          <p:nvPicPr>
            <p:cNvPr id="24" name="图片 20" descr="松针1.png"/>
            <p:cNvPicPr>
              <a:picLocks noChangeAspect="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936884" y="5423079"/>
              <a:ext cx="2146032" cy="143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连接符 23"/>
            <p:cNvCxnSpPr>
              <a:cxnSpLocks noChangeShapeType="1"/>
            </p:cNvCxnSpPr>
            <p:nvPr/>
          </p:nvCxnSpPr>
          <p:spPr bwMode="auto">
            <a:xfrm rot="5400000">
              <a:off x="2466975" y="7381875"/>
              <a:ext cx="1066800" cy="19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grpSp>
      <p:pic>
        <p:nvPicPr>
          <p:cNvPr id="26" name="Picture 17"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8817" y="1511173"/>
            <a:ext cx="7212807" cy="6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8817" y="2383069"/>
            <a:ext cx="7051486" cy="6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2967" y="3413011"/>
            <a:ext cx="7331976" cy="51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22"/>
          <p:cNvSpPr>
            <a:spLocks noChangeArrowheads="1"/>
          </p:cNvSpPr>
          <p:nvPr/>
        </p:nvSpPr>
        <p:spPr bwMode="auto">
          <a:xfrm>
            <a:off x="4195239" y="2900538"/>
            <a:ext cx="7900335" cy="62673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en-US" altLang="en-US" sz="2400"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Ông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từ</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quan</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về</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núi</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Kiệt</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Đặc</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Hải</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Dương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và</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mở</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trường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dạy</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học</a:t>
            </a:r>
            <a:r>
              <a:rPr lang="en-US" altLang="en-US" sz="2999" b="1" dirty="0">
                <a:latin typeface="UTM Androgyne" panose="02040603050506020204" pitchFamily="18" charset="0"/>
                <a:cs typeface="Arial" panose="020B0604020202020204" pitchFamily="34" charset="0"/>
              </a:rPr>
              <a:t>.</a:t>
            </a:r>
            <a:endParaRPr lang="zh-CN" altLang="en-US" sz="2999" b="1" baseline="0" dirty="0">
              <a:solidFill>
                <a:srgbClr val="000000"/>
              </a:solidFill>
              <a:latin typeface="UTM Androgyne" panose="02040603050506020204" pitchFamily="18" charset="0"/>
            </a:endParaRPr>
          </a:p>
        </p:txBody>
      </p:sp>
      <p:pic>
        <p:nvPicPr>
          <p:cNvPr id="32" name="Picture 23" descr="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1818" y="4839862"/>
            <a:ext cx="6983125" cy="6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24"/>
          <p:cNvSpPr>
            <a:spLocks noChangeArrowheads="1"/>
          </p:cNvSpPr>
          <p:nvPr/>
        </p:nvSpPr>
        <p:spPr bwMode="auto">
          <a:xfrm>
            <a:off x="4506741" y="3966961"/>
            <a:ext cx="7407176" cy="129144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en-US" altLang="en-US" sz="2999" b="1" dirty="0" err="1">
                <a:latin typeface="UTM Androgyne" panose="02040603050506020204" pitchFamily="18" charset="0"/>
                <a:cs typeface="Arial" panose="020B0604020202020204" pitchFamily="34" charset="0"/>
              </a:rPr>
              <a:t>Khi</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ông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mất</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nhà</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vua</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sai</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quan</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đến</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tế</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và</a:t>
            </a:r>
            <a:r>
              <a:rPr lang="en-US" altLang="en-US" sz="2999" b="1" dirty="0">
                <a:latin typeface="UTM Androgyne" panose="02040603050506020204" pitchFamily="18" charset="0"/>
                <a:cs typeface="Arial" panose="020B0604020202020204" pitchFamily="34" charset="0"/>
              </a:rPr>
              <a:t> ban </a:t>
            </a:r>
            <a:r>
              <a:rPr lang="en-US" altLang="en-US" sz="2999" b="1" dirty="0" err="1">
                <a:latin typeface="UTM Androgyne" panose="02040603050506020204" pitchFamily="18" charset="0"/>
                <a:cs typeface="Arial" panose="020B0604020202020204" pitchFamily="34" charset="0"/>
              </a:rPr>
              <a:t>tặng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tên</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thụy</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là</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Văn</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Trình</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ông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được</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thờ</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trong</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Văn</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Miếu</a:t>
            </a:r>
            <a:r>
              <a:rPr lang="en-US" altLang="en-US" sz="2999" b="1" dirty="0">
                <a:latin typeface="UTM Androgyne" panose="02040603050506020204" pitchFamily="18" charset="0"/>
                <a:cs typeface="Arial" panose="020B0604020202020204" pitchFamily="34" charset="0"/>
              </a:rPr>
              <a:t> – </a:t>
            </a:r>
            <a:r>
              <a:rPr lang="en-US" altLang="en-US" sz="2999" b="1" dirty="0" err="1">
                <a:latin typeface="UTM Androgyne" panose="02040603050506020204" pitchFamily="18" charset="0"/>
                <a:cs typeface="Arial" panose="020B0604020202020204" pitchFamily="34" charset="0"/>
              </a:rPr>
              <a:t>Quốc</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Tử</a:t>
            </a:r>
            <a:r>
              <a:rPr lang="en-US" altLang="en-US" sz="2999" b="1" dirty="0">
                <a:latin typeface="UTM Androgyne" panose="02040603050506020204" pitchFamily="18" charset="0"/>
                <a:cs typeface="Arial" panose="020B0604020202020204" pitchFamily="34" charset="0"/>
              </a:rPr>
              <a:t> </a:t>
            </a:r>
            <a:r>
              <a:rPr lang="en-US" altLang="en-US" sz="2999" b="1" dirty="0" err="1">
                <a:latin typeface="UTM Androgyne" panose="02040603050506020204" pitchFamily="18" charset="0"/>
                <a:cs typeface="Arial" panose="020B0604020202020204" pitchFamily="34" charset="0"/>
              </a:rPr>
              <a:t>Giám</a:t>
            </a:r>
            <a:r>
              <a:rPr lang="en-US" altLang="en-US" sz="2999" b="1" dirty="0">
                <a:latin typeface="UTM Androgyne" panose="02040603050506020204" pitchFamily="18" charset="0"/>
                <a:cs typeface="Arial" panose="020B0604020202020204" pitchFamily="34" charset="0"/>
              </a:rPr>
              <a:t>.</a:t>
            </a:r>
          </a:p>
          <a:p>
            <a:pPr algn="ctr" eaLnBrk="1" hangingPunct="1">
              <a:lnSpc>
                <a:spcPct val="120000"/>
              </a:lnSpc>
            </a:pPr>
            <a:endParaRPr lang="zh-CN" altLang="en-US" sz="2400" b="1" baseline="0" dirty="0">
              <a:solidFill>
                <a:srgbClr val="000000"/>
              </a:solidFill>
              <a:latin typeface="UTM Androgyne" panose="02040603050506020204" pitchFamily="18" charset="0"/>
            </a:endParaRPr>
          </a:p>
        </p:txBody>
      </p:sp>
      <p:pic>
        <p:nvPicPr>
          <p:cNvPr id="1026" name="Picture 2" descr="Chu Văn An - người thầy chuẩn mực muôn đời của Việt Nam - VnExpr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964" y="1430246"/>
            <a:ext cx="3000574" cy="40036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9333" y="5501163"/>
            <a:ext cx="4763471" cy="553870"/>
          </a:xfrm>
          <a:prstGeom prst="rect">
            <a:avLst/>
          </a:prstGeom>
        </p:spPr>
        <p:txBody>
          <a:bodyPr wrap="none">
            <a:spAutoFit/>
          </a:bodyPr>
          <a:lstStyle/>
          <a:p>
            <a:r>
              <a:rPr lang="en-US" sz="2999" b="1" dirty="0">
                <a:solidFill>
                  <a:schemeClr val="bg1"/>
                </a:solidFill>
                <a:latin typeface="Arial" panose="020B0604020202020204" pitchFamily="34" charset="0"/>
                <a:cs typeface="Arial" panose="020B0604020202020204" pitchFamily="34" charset="0"/>
              </a:rPr>
              <a:t>Chu </a:t>
            </a:r>
            <a:r>
              <a:rPr lang="en-US" sz="2999" b="1" dirty="0" err="1">
                <a:solidFill>
                  <a:schemeClr val="bg1"/>
                </a:solidFill>
                <a:latin typeface="Arial" panose="020B0604020202020204" pitchFamily="34" charset="0"/>
                <a:cs typeface="Arial" panose="020B0604020202020204" pitchFamily="34" charset="0"/>
              </a:rPr>
              <a:t>Văn</a:t>
            </a:r>
            <a:r>
              <a:rPr lang="en-US" sz="2999" b="1" dirty="0">
                <a:solidFill>
                  <a:schemeClr val="bg1"/>
                </a:solidFill>
                <a:latin typeface="Arial" panose="020B0604020202020204" pitchFamily="34" charset="0"/>
                <a:cs typeface="Arial" panose="020B0604020202020204" pitchFamily="34" charset="0"/>
              </a:rPr>
              <a:t> An</a:t>
            </a:r>
            <a:r>
              <a:rPr lang="en-US" sz="2999" dirty="0">
                <a:solidFill>
                  <a:schemeClr val="bg1"/>
                </a:solidFill>
                <a:latin typeface="Arial" panose="020B0604020202020204" pitchFamily="34" charset="0"/>
                <a:cs typeface="Arial" panose="020B0604020202020204" pitchFamily="34" charset="0"/>
              </a:rPr>
              <a:t> </a:t>
            </a:r>
            <a:r>
              <a:rPr lang="en-US" sz="2999" b="1" dirty="0">
                <a:solidFill>
                  <a:schemeClr val="bg1"/>
                </a:solidFill>
                <a:latin typeface="Arial" panose="020B0604020202020204" pitchFamily="34" charset="0"/>
                <a:cs typeface="Arial" panose="020B0604020202020204" pitchFamily="34" charset="0"/>
              </a:rPr>
              <a:t>(1292-1370) </a:t>
            </a:r>
            <a:endParaRPr lang="en-US" sz="2999" dirty="0">
              <a:solidFill>
                <a:schemeClr val="bg1"/>
              </a:solidFill>
            </a:endParaRPr>
          </a:p>
        </p:txBody>
      </p:sp>
      <p:sp>
        <p:nvSpPr>
          <p:cNvPr id="8" name="Rectangle 7"/>
          <p:cNvSpPr/>
          <p:nvPr/>
        </p:nvSpPr>
        <p:spPr>
          <a:xfrm>
            <a:off x="4584434" y="933448"/>
            <a:ext cx="6500252" cy="830805"/>
          </a:xfrm>
          <a:prstGeom prst="rect">
            <a:avLst/>
          </a:prstGeom>
        </p:spPr>
        <p:txBody>
          <a:bodyPr wrap="square">
            <a:spAutoFit/>
          </a:bodyPr>
          <a:lstStyle/>
          <a:p>
            <a:pPr algn="ctr"/>
            <a:r>
              <a:rPr lang="en-US" sz="2400" b="1" dirty="0" err="1">
                <a:latin typeface="UTM Androgyne" panose="02040603050506020204" pitchFamily="18" charset="0"/>
                <a:cs typeface="Arial" panose="020B0604020202020204" pitchFamily="34" charset="0"/>
              </a:rPr>
              <a:t>Là</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một</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nhà</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giáo</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thầy</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thuốc</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quan</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viên</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cuối</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thời</a:t>
            </a:r>
            <a:r>
              <a:rPr lang="en-US" sz="2400" b="1" dirty="0">
                <a:latin typeface="UTM Androgyne" panose="02040603050506020204" pitchFamily="18" charset="0"/>
                <a:cs typeface="Arial" panose="020B0604020202020204" pitchFamily="34" charset="0"/>
              </a:rPr>
              <a:t> </a:t>
            </a:r>
            <a:r>
              <a:rPr lang="en-US" sz="2400" b="1" dirty="0" err="1">
                <a:latin typeface="UTM Androgyne" panose="02040603050506020204" pitchFamily="18" charset="0"/>
                <a:cs typeface="Arial" panose="020B0604020202020204" pitchFamily="34" charset="0"/>
              </a:rPr>
              <a:t>Trần</a:t>
            </a:r>
            <a:endParaRPr lang="en-US" sz="2400" dirty="0">
              <a:latin typeface="UTM Androgyne" panose="02040603050506020204" pitchFamily="18" charset="0"/>
            </a:endParaRPr>
          </a:p>
        </p:txBody>
      </p:sp>
      <p:sp>
        <p:nvSpPr>
          <p:cNvPr id="9" name="Rectangle 8"/>
          <p:cNvSpPr/>
          <p:nvPr/>
        </p:nvSpPr>
        <p:spPr>
          <a:xfrm>
            <a:off x="4603251" y="2066424"/>
            <a:ext cx="6107951" cy="461558"/>
          </a:xfrm>
          <a:prstGeom prst="rect">
            <a:avLst/>
          </a:prstGeom>
        </p:spPr>
        <p:txBody>
          <a:bodyPr wrap="none">
            <a:spAutoFit/>
          </a:bodyPr>
          <a:lstStyle/>
          <a:p>
            <a:r>
              <a:rPr lang="en-US" altLang="en-US" sz="2400" b="1" dirty="0" err="1">
                <a:latin typeface="UTM Androgyne" panose="02040603050506020204" pitchFamily="18" charset="0"/>
                <a:cs typeface="Arial" panose="020B0604020202020204" pitchFamily="34" charset="0"/>
              </a:rPr>
              <a:t>Tài</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giỏi</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cương</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nghị</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thẳng</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thắn</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không</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cầu</a:t>
            </a:r>
            <a:r>
              <a:rPr lang="en-US" altLang="en-US" sz="2400" b="1" dirty="0">
                <a:latin typeface="UTM Androgyne" panose="02040603050506020204" pitchFamily="18" charset="0"/>
                <a:cs typeface="Arial" panose="020B0604020202020204" pitchFamily="34" charset="0"/>
              </a:rPr>
              <a:t> </a:t>
            </a:r>
            <a:r>
              <a:rPr lang="en-US" altLang="en-US" sz="2400" b="1" dirty="0" err="1">
                <a:latin typeface="UTM Androgyne" panose="02040603050506020204" pitchFamily="18" charset="0"/>
                <a:cs typeface="Arial" panose="020B0604020202020204" pitchFamily="34" charset="0"/>
              </a:rPr>
              <a:t>lợi</a:t>
            </a:r>
            <a:endParaRPr lang="en-US" sz="2400" dirty="0">
              <a:latin typeface="UTM Androgyne" panose="02040603050506020204" pitchFamily="18" charset="0"/>
            </a:endParaRPr>
          </a:p>
        </p:txBody>
      </p:sp>
    </p:spTree>
    <p:extLst>
      <p:ext uri="{BB962C8B-B14F-4D97-AF65-F5344CB8AC3E}">
        <p14:creationId xmlns:p14="http://schemas.microsoft.com/office/powerpoint/2010/main" val="1766618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par>
                          <p:cTn id="18" fill="hold">
                            <p:stCondLst>
                              <p:cond delay="1500"/>
                            </p:stCondLst>
                            <p:childTnLst>
                              <p:par>
                                <p:cTn id="19" presetID="32" presetClass="emph" presetSubtype="0" repeatCount="indefinite" fill="hold" nodeType="afterEffect">
                                  <p:stCondLst>
                                    <p:cond delay="0"/>
                                  </p:stCondLst>
                                  <p:childTnLst>
                                    <p:animClr clrSpc="rgb" dir="cw">
                                      <p:cBhvr override="childStyle">
                                        <p:cTn id="20" dur="270" fill="hold"/>
                                        <p:tgtEl>
                                          <p:spTgt spid="23"/>
                                        </p:tgtEl>
                                        <p:attrNameLst>
                                          <p:attrName>style.color</p:attrName>
                                        </p:attrNameLst>
                                      </p:cBhvr>
                                      <p:to>
                                        <a:schemeClr val="accent2"/>
                                      </p:to>
                                    </p:animClr>
                                    <p:animClr clrSpc="rgb" dir="cw">
                                      <p:cBhvr>
                                        <p:cTn id="21" dur="270" fill="hold"/>
                                        <p:tgtEl>
                                          <p:spTgt spid="23"/>
                                        </p:tgtEl>
                                        <p:attrNameLst>
                                          <p:attrName>fillcolor</p:attrName>
                                        </p:attrNameLst>
                                      </p:cBhvr>
                                      <p:to>
                                        <a:schemeClr val="accent2"/>
                                      </p:to>
                                    </p:animClr>
                                    <p:set>
                                      <p:cBhvr>
                                        <p:cTn id="22" dur="270" fill="hold"/>
                                        <p:tgtEl>
                                          <p:spTgt spid="23"/>
                                        </p:tgtEl>
                                        <p:attrNameLst>
                                          <p:attrName>fill.type</p:attrName>
                                        </p:attrNameLst>
                                      </p:cBhvr>
                                      <p:to>
                                        <p:strVal val="solid"/>
                                      </p:to>
                                    </p:set>
                                    <p:set>
                                      <p:cBhvr>
                                        <p:cTn id="23" dur="270" fill="hold"/>
                                        <p:tgtEl>
                                          <p:spTgt spid="23"/>
                                        </p:tgtEl>
                                        <p:attrNameLst>
                                          <p:attrName>fill.on</p:attrName>
                                        </p:attrNameLst>
                                      </p:cBhvr>
                                      <p:to>
                                        <p:strVal val="true"/>
                                      </p:to>
                                    </p:set>
                                    <p:animRot by="120000">
                                      <p:cBhvr>
                                        <p:cTn id="24" dur="270" fill="hold">
                                          <p:stCondLst>
                                            <p:cond delay="0"/>
                                          </p:stCondLst>
                                        </p:cTn>
                                        <p:tgtEl>
                                          <p:spTgt spid="23"/>
                                        </p:tgtEl>
                                        <p:attrNameLst>
                                          <p:attrName>r</p:attrName>
                                        </p:attrNameLst>
                                      </p:cBhvr>
                                    </p:animRot>
                                    <p:animRot by="-240000">
                                      <p:cBhvr>
                                        <p:cTn id="25" dur="540" fill="hold">
                                          <p:stCondLst>
                                            <p:cond delay="540"/>
                                          </p:stCondLst>
                                        </p:cTn>
                                        <p:tgtEl>
                                          <p:spTgt spid="23"/>
                                        </p:tgtEl>
                                        <p:attrNameLst>
                                          <p:attrName>r</p:attrName>
                                        </p:attrNameLst>
                                      </p:cBhvr>
                                    </p:animRot>
                                    <p:animRot by="240000">
                                      <p:cBhvr>
                                        <p:cTn id="26" dur="540" fill="hold">
                                          <p:stCondLst>
                                            <p:cond delay="1080"/>
                                          </p:stCondLst>
                                        </p:cTn>
                                        <p:tgtEl>
                                          <p:spTgt spid="23"/>
                                        </p:tgtEl>
                                        <p:attrNameLst>
                                          <p:attrName>r</p:attrName>
                                        </p:attrNameLst>
                                      </p:cBhvr>
                                    </p:animRot>
                                    <p:animRot by="-240000">
                                      <p:cBhvr>
                                        <p:cTn id="27" dur="540" fill="hold">
                                          <p:stCondLst>
                                            <p:cond delay="1620"/>
                                          </p:stCondLst>
                                        </p:cTn>
                                        <p:tgtEl>
                                          <p:spTgt spid="23"/>
                                        </p:tgtEl>
                                        <p:attrNameLst>
                                          <p:attrName>r</p:attrName>
                                        </p:attrNameLst>
                                      </p:cBhvr>
                                    </p:animRot>
                                    <p:animRot by="120000">
                                      <p:cBhvr>
                                        <p:cTn id="28" dur="540" fill="hold">
                                          <p:stCondLst>
                                            <p:cond delay="2160"/>
                                          </p:stCondLst>
                                        </p:cTn>
                                        <p:tgtEl>
                                          <p:spTgt spid="23"/>
                                        </p:tgtEl>
                                        <p:attrNameLst>
                                          <p:attrName>r</p:attrName>
                                        </p:attrNameLst>
                                      </p:cBhvr>
                                    </p:animRot>
                                  </p:childTnLst>
                                </p:cTn>
                              </p:par>
                              <p:par>
                                <p:cTn id="29" presetID="32" presetClass="emph" presetSubtype="0" repeatCount="indefinite" fill="hold" nodeType="withEffect">
                                  <p:stCondLst>
                                    <p:cond delay="100"/>
                                  </p:stCondLst>
                                  <p:childTnLst>
                                    <p:animClr clrSpc="rgb" dir="cw">
                                      <p:cBhvr override="childStyle">
                                        <p:cTn id="30" dur="270" fill="hold"/>
                                        <p:tgtEl>
                                          <p:spTgt spid="20"/>
                                        </p:tgtEl>
                                        <p:attrNameLst>
                                          <p:attrName>style.color</p:attrName>
                                        </p:attrNameLst>
                                      </p:cBhvr>
                                      <p:to>
                                        <a:schemeClr val="accent2"/>
                                      </p:to>
                                    </p:animClr>
                                    <p:animClr clrSpc="rgb" dir="cw">
                                      <p:cBhvr>
                                        <p:cTn id="31" dur="270" fill="hold"/>
                                        <p:tgtEl>
                                          <p:spTgt spid="20"/>
                                        </p:tgtEl>
                                        <p:attrNameLst>
                                          <p:attrName>fillcolor</p:attrName>
                                        </p:attrNameLst>
                                      </p:cBhvr>
                                      <p:to>
                                        <a:schemeClr val="accent2"/>
                                      </p:to>
                                    </p:animClr>
                                    <p:set>
                                      <p:cBhvr>
                                        <p:cTn id="32" dur="270" fill="hold"/>
                                        <p:tgtEl>
                                          <p:spTgt spid="20"/>
                                        </p:tgtEl>
                                        <p:attrNameLst>
                                          <p:attrName>fill.type</p:attrName>
                                        </p:attrNameLst>
                                      </p:cBhvr>
                                      <p:to>
                                        <p:strVal val="solid"/>
                                      </p:to>
                                    </p:set>
                                    <p:set>
                                      <p:cBhvr>
                                        <p:cTn id="33" dur="270" fill="hold"/>
                                        <p:tgtEl>
                                          <p:spTgt spid="20"/>
                                        </p:tgtEl>
                                        <p:attrNameLst>
                                          <p:attrName>fill.on</p:attrName>
                                        </p:attrNameLst>
                                      </p:cBhvr>
                                      <p:to>
                                        <p:strVal val="true"/>
                                      </p:to>
                                    </p:set>
                                    <p:animRot by="120000">
                                      <p:cBhvr>
                                        <p:cTn id="34" dur="270" fill="hold">
                                          <p:stCondLst>
                                            <p:cond delay="0"/>
                                          </p:stCondLst>
                                        </p:cTn>
                                        <p:tgtEl>
                                          <p:spTgt spid="20"/>
                                        </p:tgtEl>
                                        <p:attrNameLst>
                                          <p:attrName>r</p:attrName>
                                        </p:attrNameLst>
                                      </p:cBhvr>
                                    </p:animRot>
                                    <p:animRot by="-240000">
                                      <p:cBhvr>
                                        <p:cTn id="35" dur="540" fill="hold">
                                          <p:stCondLst>
                                            <p:cond delay="540"/>
                                          </p:stCondLst>
                                        </p:cTn>
                                        <p:tgtEl>
                                          <p:spTgt spid="20"/>
                                        </p:tgtEl>
                                        <p:attrNameLst>
                                          <p:attrName>r</p:attrName>
                                        </p:attrNameLst>
                                      </p:cBhvr>
                                    </p:animRot>
                                    <p:animRot by="240000">
                                      <p:cBhvr>
                                        <p:cTn id="36" dur="540" fill="hold">
                                          <p:stCondLst>
                                            <p:cond delay="1080"/>
                                          </p:stCondLst>
                                        </p:cTn>
                                        <p:tgtEl>
                                          <p:spTgt spid="20"/>
                                        </p:tgtEl>
                                        <p:attrNameLst>
                                          <p:attrName>r</p:attrName>
                                        </p:attrNameLst>
                                      </p:cBhvr>
                                    </p:animRot>
                                    <p:animRot by="-240000">
                                      <p:cBhvr>
                                        <p:cTn id="37" dur="540" fill="hold">
                                          <p:stCondLst>
                                            <p:cond delay="1620"/>
                                          </p:stCondLst>
                                        </p:cTn>
                                        <p:tgtEl>
                                          <p:spTgt spid="20"/>
                                        </p:tgtEl>
                                        <p:attrNameLst>
                                          <p:attrName>r</p:attrName>
                                        </p:attrNameLst>
                                      </p:cBhvr>
                                    </p:animRot>
                                    <p:animRot by="120000">
                                      <p:cBhvr>
                                        <p:cTn id="38" dur="540" fill="hold">
                                          <p:stCondLst>
                                            <p:cond delay="2160"/>
                                          </p:stCondLst>
                                        </p:cTn>
                                        <p:tgtEl>
                                          <p:spTgt spid="20"/>
                                        </p:tgtEl>
                                        <p:attrNameLst>
                                          <p:attrName>r</p:attrName>
                                        </p:attrNameLst>
                                      </p:cBhvr>
                                    </p:animRot>
                                  </p:childTnLst>
                                </p:cTn>
                              </p:par>
                              <p:par>
                                <p:cTn id="39" presetID="32" presetClass="emph" presetSubtype="0" repeatCount="indefinite" fill="hold" nodeType="withEffect">
                                  <p:stCondLst>
                                    <p:cond delay="200"/>
                                  </p:stCondLst>
                                  <p:childTnLst>
                                    <p:animClr clrSpc="rgb" dir="cw">
                                      <p:cBhvr override="childStyle">
                                        <p:cTn id="40" dur="270" fill="hold"/>
                                        <p:tgtEl>
                                          <p:spTgt spid="17"/>
                                        </p:tgtEl>
                                        <p:attrNameLst>
                                          <p:attrName>style.color</p:attrName>
                                        </p:attrNameLst>
                                      </p:cBhvr>
                                      <p:to>
                                        <a:schemeClr val="accent2"/>
                                      </p:to>
                                    </p:animClr>
                                    <p:animClr clrSpc="rgb" dir="cw">
                                      <p:cBhvr>
                                        <p:cTn id="41" dur="270" fill="hold"/>
                                        <p:tgtEl>
                                          <p:spTgt spid="17"/>
                                        </p:tgtEl>
                                        <p:attrNameLst>
                                          <p:attrName>fillcolor</p:attrName>
                                        </p:attrNameLst>
                                      </p:cBhvr>
                                      <p:to>
                                        <a:schemeClr val="accent2"/>
                                      </p:to>
                                    </p:animClr>
                                    <p:set>
                                      <p:cBhvr>
                                        <p:cTn id="42" dur="270" fill="hold"/>
                                        <p:tgtEl>
                                          <p:spTgt spid="17"/>
                                        </p:tgtEl>
                                        <p:attrNameLst>
                                          <p:attrName>fill.type</p:attrName>
                                        </p:attrNameLst>
                                      </p:cBhvr>
                                      <p:to>
                                        <p:strVal val="solid"/>
                                      </p:to>
                                    </p:set>
                                    <p:set>
                                      <p:cBhvr>
                                        <p:cTn id="43" dur="270" fill="hold"/>
                                        <p:tgtEl>
                                          <p:spTgt spid="17"/>
                                        </p:tgtEl>
                                        <p:attrNameLst>
                                          <p:attrName>fill.on</p:attrName>
                                        </p:attrNameLst>
                                      </p:cBhvr>
                                      <p:to>
                                        <p:strVal val="true"/>
                                      </p:to>
                                    </p:set>
                                    <p:animRot by="120000">
                                      <p:cBhvr>
                                        <p:cTn id="44" dur="270" fill="hold">
                                          <p:stCondLst>
                                            <p:cond delay="0"/>
                                          </p:stCondLst>
                                        </p:cTn>
                                        <p:tgtEl>
                                          <p:spTgt spid="17"/>
                                        </p:tgtEl>
                                        <p:attrNameLst>
                                          <p:attrName>r</p:attrName>
                                        </p:attrNameLst>
                                      </p:cBhvr>
                                    </p:animRot>
                                    <p:animRot by="-240000">
                                      <p:cBhvr>
                                        <p:cTn id="45" dur="540" fill="hold">
                                          <p:stCondLst>
                                            <p:cond delay="540"/>
                                          </p:stCondLst>
                                        </p:cTn>
                                        <p:tgtEl>
                                          <p:spTgt spid="17"/>
                                        </p:tgtEl>
                                        <p:attrNameLst>
                                          <p:attrName>r</p:attrName>
                                        </p:attrNameLst>
                                      </p:cBhvr>
                                    </p:animRot>
                                    <p:animRot by="240000">
                                      <p:cBhvr>
                                        <p:cTn id="46" dur="540" fill="hold">
                                          <p:stCondLst>
                                            <p:cond delay="1080"/>
                                          </p:stCondLst>
                                        </p:cTn>
                                        <p:tgtEl>
                                          <p:spTgt spid="17"/>
                                        </p:tgtEl>
                                        <p:attrNameLst>
                                          <p:attrName>r</p:attrName>
                                        </p:attrNameLst>
                                      </p:cBhvr>
                                    </p:animRot>
                                    <p:animRot by="-240000">
                                      <p:cBhvr>
                                        <p:cTn id="47" dur="540" fill="hold">
                                          <p:stCondLst>
                                            <p:cond delay="1620"/>
                                          </p:stCondLst>
                                        </p:cTn>
                                        <p:tgtEl>
                                          <p:spTgt spid="17"/>
                                        </p:tgtEl>
                                        <p:attrNameLst>
                                          <p:attrName>r</p:attrName>
                                        </p:attrNameLst>
                                      </p:cBhvr>
                                    </p:animRot>
                                    <p:animRot by="120000">
                                      <p:cBhvr>
                                        <p:cTn id="48" dur="540" fill="hold">
                                          <p:stCondLst>
                                            <p:cond delay="2160"/>
                                          </p:stCondLst>
                                        </p:cTn>
                                        <p:tgtEl>
                                          <p:spTgt spid="17"/>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circle(in)">
                                      <p:cBhvr>
                                        <p:cTn id="53" dur="2000"/>
                                        <p:tgtEl>
                                          <p:spTgt spid="26"/>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heel(1)">
                                      <p:cBhvr>
                                        <p:cTn id="61" dur="2000"/>
                                        <p:tgtEl>
                                          <p:spTgt spid="2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heel(1)">
                                      <p:cBhvr>
                                        <p:cTn id="64" dur="20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circle(in)">
                                      <p:cBhvr>
                                        <p:cTn id="69" dur="2000"/>
                                        <p:tgtEl>
                                          <p:spTgt spid="31"/>
                                        </p:tgtEl>
                                      </p:cBhvr>
                                    </p:animEffect>
                                  </p:childTnLst>
                                </p:cTn>
                              </p:par>
                              <p:par>
                                <p:cTn id="70" presetID="6" presetClass="entr" presetSubtype="16"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ircle(in)">
                                      <p:cBhvr>
                                        <p:cTn id="72" dur="2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heel(1)">
                                      <p:cBhvr>
                                        <p:cTn id="77" dur="2000"/>
                                        <p:tgtEl>
                                          <p:spTgt spid="32"/>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heel(1)">
                                      <p:cBhvr>
                                        <p:cTn id="8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titut des Fils de lEtat (Temple de la littérature, Hanoi) (4356119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403" y="376150"/>
            <a:ext cx="7588080" cy="56910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3777" y="6208862"/>
            <a:ext cx="8926034" cy="523099"/>
          </a:xfrm>
          <a:prstGeom prst="rect">
            <a:avLst/>
          </a:prstGeom>
          <a:noFill/>
        </p:spPr>
        <p:txBody>
          <a:bodyPr wrap="square" rtlCol="0">
            <a:spAutoFit/>
          </a:bodyPr>
          <a:lstStyle/>
          <a:p>
            <a:pPr algn="ctr"/>
            <a:r>
              <a:rPr lang="en-US" sz="2799" dirty="0" err="1">
                <a:latin typeface="UTM Androgyne" panose="02040603050506020204" pitchFamily="18" charset="0"/>
                <a:cs typeface="Arial" panose="020B0604020202020204" pitchFamily="34" charset="0"/>
              </a:rPr>
              <a:t>Tượng</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thờ</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cụ</a:t>
            </a:r>
            <a:r>
              <a:rPr lang="en-US" sz="2799" dirty="0">
                <a:latin typeface="UTM Androgyne" panose="02040603050506020204" pitchFamily="18" charset="0"/>
                <a:cs typeface="Arial" panose="020B0604020202020204" pitchFamily="34" charset="0"/>
              </a:rPr>
              <a:t> Chu </a:t>
            </a:r>
            <a:r>
              <a:rPr lang="en-US" sz="2799" dirty="0" err="1">
                <a:latin typeface="UTM Androgyne" panose="02040603050506020204" pitchFamily="18" charset="0"/>
                <a:cs typeface="Arial" panose="020B0604020202020204" pitchFamily="34" charset="0"/>
              </a:rPr>
              <a:t>Văn</a:t>
            </a:r>
            <a:r>
              <a:rPr lang="en-US" sz="2799" dirty="0">
                <a:latin typeface="UTM Androgyne" panose="02040603050506020204" pitchFamily="18" charset="0"/>
                <a:cs typeface="Arial" panose="020B0604020202020204" pitchFamily="34" charset="0"/>
              </a:rPr>
              <a:t> An </a:t>
            </a:r>
            <a:r>
              <a:rPr lang="en-US" sz="2799" dirty="0" err="1">
                <a:latin typeface="UTM Androgyne" panose="02040603050506020204" pitchFamily="18" charset="0"/>
                <a:cs typeface="Arial" panose="020B0604020202020204" pitchFamily="34" charset="0"/>
              </a:rPr>
              <a:t>tại</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Văn</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miếu</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Quốc</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Tử</a:t>
            </a:r>
            <a:r>
              <a:rPr lang="en-US" sz="2799" dirty="0">
                <a:latin typeface="UTM Androgyne" panose="02040603050506020204" pitchFamily="18" charset="0"/>
                <a:cs typeface="Arial" panose="020B0604020202020204" pitchFamily="34" charset="0"/>
              </a:rPr>
              <a:t> </a:t>
            </a:r>
            <a:r>
              <a:rPr lang="en-US" sz="2799" dirty="0" err="1">
                <a:latin typeface="UTM Androgyne" panose="02040603050506020204" pitchFamily="18" charset="0"/>
                <a:cs typeface="Arial" panose="020B0604020202020204" pitchFamily="34" charset="0"/>
              </a:rPr>
              <a:t>Giám</a:t>
            </a:r>
            <a:endParaRPr lang="en-US" sz="2799" dirty="0">
              <a:latin typeface="UTM Androgyne" panose="02040603050506020204" pitchFamily="18" charset="0"/>
              <a:cs typeface="Arial" panose="020B0604020202020204" pitchFamily="34" charset="0"/>
            </a:endParaRPr>
          </a:p>
        </p:txBody>
      </p:sp>
    </p:spTree>
    <p:extLst>
      <p:ext uri="{BB962C8B-B14F-4D97-AF65-F5344CB8AC3E}">
        <p14:creationId xmlns:p14="http://schemas.microsoft.com/office/powerpoint/2010/main" val="2150283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3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30832" y="922554"/>
            <a:ext cx="5552492" cy="501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0560" y="2343812"/>
            <a:ext cx="2049707" cy="1630838"/>
          </a:xfrm>
          <a:prstGeom prst="rect">
            <a:avLst/>
          </a:prstGeom>
          <a:noFill/>
        </p:spPr>
        <p:txBody>
          <a:bodyPr wrap="square" rtlCol="0">
            <a:spAutoFit/>
          </a:bodyPr>
          <a:lstStyle/>
          <a:p>
            <a:pPr algn="ctr"/>
            <a:r>
              <a:rPr lang="en-US" sz="4999" b="1" dirty="0">
                <a:solidFill>
                  <a:srgbClr val="FF0000"/>
                </a:solidFill>
                <a:latin typeface="UTM Ong Do Gia" panose="02040603050506020204" pitchFamily="18" charset="0"/>
              </a:rPr>
              <a:t>KẾT LUẬN</a:t>
            </a:r>
          </a:p>
        </p:txBody>
      </p:sp>
      <p:sp>
        <p:nvSpPr>
          <p:cNvPr id="7" name="Rectangle 6"/>
          <p:cNvSpPr/>
          <p:nvPr/>
        </p:nvSpPr>
        <p:spPr>
          <a:xfrm>
            <a:off x="3921194" y="1428849"/>
            <a:ext cx="8073727" cy="2861660"/>
          </a:xfrm>
          <a:prstGeom prst="rect">
            <a:avLst/>
          </a:prstGeom>
        </p:spPr>
        <p:txBody>
          <a:bodyPr wrap="square">
            <a:spAutoFit/>
          </a:bodyPr>
          <a:lstStyle/>
          <a:p>
            <a:pPr algn="ctr"/>
            <a:r>
              <a:rPr lang="en-US" altLang="en-US" sz="3599" b="1" dirty="0">
                <a:latin typeface="UTM Androgyne" panose="02040603050506020204" pitchFamily="18" charset="0"/>
              </a:rPr>
              <a:t>- </a:t>
            </a:r>
            <a:r>
              <a:rPr lang="en-US" altLang="en-US" sz="3599" b="1" dirty="0" err="1">
                <a:latin typeface="UTM Androgyne" panose="02040603050506020204" pitchFamily="18" charset="0"/>
              </a:rPr>
              <a:t>Từ</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giữa</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thế</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kỉ</a:t>
            </a:r>
            <a:r>
              <a:rPr lang="en-US" altLang="en-US" sz="3599" b="1" dirty="0">
                <a:latin typeface="UTM Androgyne" panose="02040603050506020204" pitchFamily="18" charset="0"/>
              </a:rPr>
              <a:t> XIV, </a:t>
            </a:r>
            <a:r>
              <a:rPr lang="en-US" altLang="en-US" sz="3599" b="1" dirty="0" err="1">
                <a:latin typeface="UTM Androgyne" panose="02040603050506020204" pitchFamily="18" charset="0"/>
              </a:rPr>
              <a:t>nhà</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Trần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bước</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vào</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thời</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kì</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suy</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yếu</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vua</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quan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không</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quan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tâm</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tới</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nhân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dân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Đời</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sống</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nhân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dân</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cơ</a:t>
            </a:r>
            <a:r>
              <a:rPr lang="en-US" altLang="en-US" sz="3599" b="1" dirty="0">
                <a:latin typeface="UTM Androgyne" panose="02040603050506020204" pitchFamily="18" charset="0"/>
              </a:rPr>
              <a:t> </a:t>
            </a:r>
            <a:r>
              <a:rPr lang="en-US" altLang="en-US" sz="3599" b="1" dirty="0" err="1">
                <a:latin typeface="UTM Androgyne" panose="02040603050506020204" pitchFamily="18" charset="0"/>
              </a:rPr>
              <a:t>cực</a:t>
            </a:r>
            <a:r>
              <a:rPr lang="en-US" altLang="en-US" sz="3599" b="1" dirty="0">
                <a:latin typeface="UTM Androgyne" panose="02040603050506020204" pitchFamily="18" charset="0"/>
              </a:rPr>
              <a:t>.</a:t>
            </a:r>
            <a:endParaRPr lang="en-US" sz="3599" b="1" dirty="0">
              <a:latin typeface="UTM Androgyne" panose="02040603050506020204" pitchFamily="18" charset="0"/>
            </a:endParaRPr>
          </a:p>
          <a:p>
            <a:pPr algn="ctr"/>
            <a:endParaRPr lang="en-US" altLang="en-US" sz="3599" b="1" dirty="0">
              <a:solidFill>
                <a:schemeClr val="bg1"/>
              </a:solidFill>
              <a:latin typeface="UTM Androgyne" panose="02040603050506020204" pitchFamily="18" charset="0"/>
            </a:endParaRPr>
          </a:p>
        </p:txBody>
      </p:sp>
      <p:sp>
        <p:nvSpPr>
          <p:cNvPr id="8" name="Rectangle 7"/>
          <p:cNvSpPr/>
          <p:nvPr/>
        </p:nvSpPr>
        <p:spPr>
          <a:xfrm>
            <a:off x="3726321" y="4181526"/>
            <a:ext cx="8463476" cy="1753920"/>
          </a:xfrm>
          <a:prstGeom prst="rect">
            <a:avLst/>
          </a:prstGeom>
        </p:spPr>
        <p:txBody>
          <a:bodyPr wrap="square">
            <a:spAutoFit/>
          </a:bodyPr>
          <a:lstStyle/>
          <a:p>
            <a:pPr algn="ctr"/>
            <a:r>
              <a:rPr lang="en-US" sz="3599" b="1" dirty="0">
                <a:latin typeface="UTM Androgyne" panose="02040603050506020204" pitchFamily="18" charset="0"/>
              </a:rPr>
              <a:t>- </a:t>
            </a:r>
            <a:r>
              <a:rPr lang="en-US" sz="3599" b="1" dirty="0" err="1">
                <a:latin typeface="UTM Androgyne" panose="02040603050506020204" pitchFamily="18" charset="0"/>
              </a:rPr>
              <a:t>Nhà</a:t>
            </a:r>
            <a:r>
              <a:rPr lang="en-US" sz="3599" b="1" dirty="0">
                <a:latin typeface="UTM Androgyne" panose="02040603050506020204" pitchFamily="18" charset="0"/>
              </a:rPr>
              <a:t> </a:t>
            </a:r>
            <a:r>
              <a:rPr lang="en-US" sz="3599" b="1" dirty="0" err="1">
                <a:latin typeface="UTM Androgyne" panose="02040603050506020204" pitchFamily="18" charset="0"/>
              </a:rPr>
              <a:t>Trần</a:t>
            </a:r>
            <a:r>
              <a:rPr lang="en-US" sz="3599" b="1" dirty="0">
                <a:latin typeface="UTM Androgyne" panose="02040603050506020204" pitchFamily="18" charset="0"/>
              </a:rPr>
              <a:t> </a:t>
            </a:r>
            <a:r>
              <a:rPr lang="en-US" sz="3599" b="1" dirty="0" err="1">
                <a:latin typeface="UTM Androgyne" panose="02040603050506020204" pitchFamily="18" charset="0"/>
              </a:rPr>
              <a:t>suy</a:t>
            </a:r>
            <a:r>
              <a:rPr lang="en-US" sz="3599" b="1" dirty="0">
                <a:latin typeface="UTM Androgyne" panose="02040603050506020204" pitchFamily="18" charset="0"/>
              </a:rPr>
              <a:t> </a:t>
            </a:r>
            <a:r>
              <a:rPr lang="en-US" sz="3599" b="1" dirty="0" err="1">
                <a:latin typeface="UTM Androgyne" panose="02040603050506020204" pitchFamily="18" charset="0"/>
              </a:rPr>
              <a:t>tàn</a:t>
            </a:r>
            <a:r>
              <a:rPr lang="en-US" sz="3599" b="1" dirty="0">
                <a:latin typeface="UTM Androgyne" panose="02040603050506020204" pitchFamily="18" charset="0"/>
              </a:rPr>
              <a:t>, </a:t>
            </a:r>
            <a:r>
              <a:rPr lang="en-US" sz="3599" b="1" dirty="0" err="1">
                <a:latin typeface="UTM Androgyne" panose="02040603050506020204" pitchFamily="18" charset="0"/>
              </a:rPr>
              <a:t>không</a:t>
            </a:r>
            <a:r>
              <a:rPr lang="en-US" sz="3599" b="1" dirty="0">
                <a:latin typeface="UTM Androgyne" panose="02040603050506020204" pitchFamily="18" charset="0"/>
              </a:rPr>
              <a:t> </a:t>
            </a:r>
            <a:r>
              <a:rPr lang="en-US" sz="3599" b="1" dirty="0" err="1">
                <a:latin typeface="UTM Androgyne" panose="02040603050506020204" pitchFamily="18" charset="0"/>
              </a:rPr>
              <a:t>còn</a:t>
            </a:r>
            <a:r>
              <a:rPr lang="en-US" sz="3599" b="1" dirty="0">
                <a:latin typeface="UTM Androgyne" panose="02040603050506020204" pitchFamily="18" charset="0"/>
              </a:rPr>
              <a:t> </a:t>
            </a:r>
            <a:r>
              <a:rPr lang="en-US" sz="3599" b="1" dirty="0" err="1">
                <a:latin typeface="UTM Androgyne" panose="02040603050506020204" pitchFamily="18" charset="0"/>
              </a:rPr>
              <a:t>đủ</a:t>
            </a:r>
            <a:r>
              <a:rPr lang="en-US" sz="3599" b="1" dirty="0">
                <a:latin typeface="UTM Androgyne" panose="02040603050506020204" pitchFamily="18" charset="0"/>
              </a:rPr>
              <a:t> </a:t>
            </a:r>
            <a:r>
              <a:rPr lang="en-US" sz="3599" b="1" dirty="0" err="1">
                <a:latin typeface="UTM Androgyne" panose="02040603050506020204" pitchFamily="18" charset="0"/>
              </a:rPr>
              <a:t>sức</a:t>
            </a:r>
            <a:r>
              <a:rPr lang="en-US" sz="3599" b="1" dirty="0">
                <a:latin typeface="UTM Androgyne" panose="02040603050506020204" pitchFamily="18" charset="0"/>
              </a:rPr>
              <a:t> </a:t>
            </a:r>
            <a:r>
              <a:rPr lang="en-US" sz="3599" b="1" dirty="0" err="1">
                <a:latin typeface="UTM Androgyne" panose="02040603050506020204" pitchFamily="18" charset="0"/>
              </a:rPr>
              <a:t>để</a:t>
            </a:r>
            <a:r>
              <a:rPr lang="en-US" sz="3599" b="1" dirty="0">
                <a:latin typeface="UTM Androgyne" panose="02040603050506020204" pitchFamily="18" charset="0"/>
              </a:rPr>
              <a:t> </a:t>
            </a:r>
            <a:r>
              <a:rPr lang="en-US" sz="3599" b="1" dirty="0" err="1">
                <a:latin typeface="UTM Androgyne" panose="02040603050506020204" pitchFamily="18" charset="0"/>
              </a:rPr>
              <a:t>gánh</a:t>
            </a:r>
            <a:r>
              <a:rPr lang="en-US" sz="3599" b="1" dirty="0">
                <a:latin typeface="UTM Androgyne" panose="02040603050506020204" pitchFamily="18" charset="0"/>
              </a:rPr>
              <a:t> </a:t>
            </a:r>
            <a:r>
              <a:rPr lang="en-US" sz="3599" b="1" dirty="0" err="1">
                <a:latin typeface="UTM Androgyne" panose="02040603050506020204" pitchFamily="18" charset="0"/>
              </a:rPr>
              <a:t>vác</a:t>
            </a:r>
            <a:r>
              <a:rPr lang="en-US" sz="3599" b="1" dirty="0">
                <a:latin typeface="UTM Androgyne" panose="02040603050506020204" pitchFamily="18" charset="0"/>
              </a:rPr>
              <a:t> </a:t>
            </a:r>
            <a:r>
              <a:rPr lang="en-US" sz="3599" b="1" dirty="0" err="1">
                <a:latin typeface="UTM Androgyne" panose="02040603050506020204" pitchFamily="18" charset="0"/>
              </a:rPr>
              <a:t>công</a:t>
            </a:r>
            <a:r>
              <a:rPr lang="en-US" sz="3599" b="1" dirty="0">
                <a:latin typeface="UTM Androgyne" panose="02040603050506020204" pitchFamily="18" charset="0"/>
              </a:rPr>
              <a:t> </a:t>
            </a:r>
            <a:r>
              <a:rPr lang="en-US" sz="3599" b="1" dirty="0" err="1">
                <a:latin typeface="UTM Androgyne" panose="02040603050506020204" pitchFamily="18" charset="0"/>
              </a:rPr>
              <a:t>việc</a:t>
            </a:r>
            <a:r>
              <a:rPr lang="en-US" sz="3599" b="1" dirty="0">
                <a:latin typeface="UTM Androgyne" panose="02040603050506020204" pitchFamily="18" charset="0"/>
              </a:rPr>
              <a:t> </a:t>
            </a:r>
            <a:r>
              <a:rPr lang="en-US" sz="3599" b="1" dirty="0" err="1">
                <a:latin typeface="UTM Androgyne" panose="02040603050506020204" pitchFamily="18" charset="0"/>
              </a:rPr>
              <a:t>trị</a:t>
            </a:r>
            <a:r>
              <a:rPr lang="en-US" sz="3599" b="1" dirty="0">
                <a:latin typeface="UTM Androgyne" panose="02040603050506020204" pitchFamily="18" charset="0"/>
              </a:rPr>
              <a:t> </a:t>
            </a:r>
            <a:r>
              <a:rPr lang="en-US" sz="3599" b="1" dirty="0" err="1">
                <a:latin typeface="UTM Androgyne" panose="02040603050506020204" pitchFamily="18" charset="0"/>
              </a:rPr>
              <a:t>vì</a:t>
            </a:r>
            <a:r>
              <a:rPr lang="en-US" sz="3599" b="1" dirty="0">
                <a:latin typeface="UTM Androgyne" panose="02040603050506020204" pitchFamily="18" charset="0"/>
              </a:rPr>
              <a:t> </a:t>
            </a:r>
            <a:r>
              <a:rPr lang="en-US" sz="3599" b="1" dirty="0" err="1">
                <a:latin typeface="UTM Androgyne" panose="02040603050506020204" pitchFamily="18" charset="0"/>
              </a:rPr>
              <a:t>đất</a:t>
            </a:r>
            <a:r>
              <a:rPr lang="en-US" sz="3599" b="1" dirty="0">
                <a:latin typeface="UTM Androgyne" panose="02040603050506020204" pitchFamily="18" charset="0"/>
              </a:rPr>
              <a:t> </a:t>
            </a:r>
            <a:r>
              <a:rPr lang="en-US" sz="3599" b="1" dirty="0" err="1">
                <a:latin typeface="UTM Androgyne" panose="02040603050506020204" pitchFamily="18" charset="0"/>
              </a:rPr>
              <a:t>nước</a:t>
            </a:r>
            <a:r>
              <a:rPr lang="en-US" sz="3599" b="1" dirty="0">
                <a:latin typeface="UTM Androgyne" panose="02040603050506020204" pitchFamily="18" charset="0"/>
              </a:rPr>
              <a:t>, </a:t>
            </a:r>
            <a:r>
              <a:rPr lang="en-US" sz="3599" b="1" dirty="0" err="1">
                <a:latin typeface="UTM Androgyne" panose="02040603050506020204" pitchFamily="18" charset="0"/>
              </a:rPr>
              <a:t>cần</a:t>
            </a:r>
            <a:r>
              <a:rPr lang="en-US" sz="3599" b="1" dirty="0">
                <a:latin typeface="UTM Androgyne" panose="02040603050506020204" pitchFamily="18" charset="0"/>
              </a:rPr>
              <a:t> </a:t>
            </a:r>
            <a:r>
              <a:rPr lang="en-US" sz="3599" b="1" dirty="0" err="1">
                <a:latin typeface="UTM Androgyne" panose="02040603050506020204" pitchFamily="18" charset="0"/>
              </a:rPr>
              <a:t>có</a:t>
            </a:r>
            <a:r>
              <a:rPr lang="en-US" sz="3599" b="1" dirty="0">
                <a:latin typeface="UTM Androgyne" panose="02040603050506020204" pitchFamily="18" charset="0"/>
              </a:rPr>
              <a:t> </a:t>
            </a:r>
            <a:r>
              <a:rPr lang="en-US" sz="3599" b="1" dirty="0" err="1">
                <a:latin typeface="UTM Androgyne" panose="02040603050506020204" pitchFamily="18" charset="0"/>
              </a:rPr>
              <a:t>một</a:t>
            </a:r>
            <a:r>
              <a:rPr lang="en-US" sz="3599" b="1" dirty="0">
                <a:latin typeface="UTM Androgyne" panose="02040603050506020204" pitchFamily="18" charset="0"/>
              </a:rPr>
              <a:t> </a:t>
            </a:r>
            <a:r>
              <a:rPr lang="en-US" sz="3599" b="1" dirty="0" err="1">
                <a:latin typeface="UTM Androgyne" panose="02040603050506020204" pitchFamily="18" charset="0"/>
              </a:rPr>
              <a:t>triều</a:t>
            </a:r>
            <a:r>
              <a:rPr lang="en-US" sz="3599" b="1" dirty="0">
                <a:latin typeface="UTM Androgyne" panose="02040603050506020204" pitchFamily="18" charset="0"/>
              </a:rPr>
              <a:t> </a:t>
            </a:r>
            <a:r>
              <a:rPr lang="en-US" sz="3599" b="1" dirty="0" err="1">
                <a:latin typeface="UTM Androgyne" panose="02040603050506020204" pitchFamily="18" charset="0"/>
              </a:rPr>
              <a:t>đình</a:t>
            </a:r>
            <a:r>
              <a:rPr lang="en-US" sz="3599" b="1" dirty="0">
                <a:latin typeface="UTM Androgyne" panose="02040603050506020204" pitchFamily="18" charset="0"/>
              </a:rPr>
              <a:t> </a:t>
            </a:r>
            <a:r>
              <a:rPr lang="en-US" sz="3599" b="1" dirty="0" err="1">
                <a:latin typeface="UTM Androgyne" panose="02040603050506020204" pitchFamily="18" charset="0"/>
              </a:rPr>
              <a:t>khác</a:t>
            </a:r>
            <a:r>
              <a:rPr lang="en-US" sz="3599" b="1" dirty="0">
                <a:latin typeface="UTM Androgyne" panose="02040603050506020204" pitchFamily="18" charset="0"/>
              </a:rPr>
              <a:t> </a:t>
            </a:r>
            <a:r>
              <a:rPr lang="en-US" sz="3599" b="1" dirty="0" err="1">
                <a:latin typeface="UTM Androgyne" panose="02040603050506020204" pitchFamily="18" charset="0"/>
              </a:rPr>
              <a:t>để</a:t>
            </a:r>
            <a:r>
              <a:rPr lang="en-US" sz="3599" b="1" dirty="0">
                <a:latin typeface="UTM Androgyne" panose="02040603050506020204" pitchFamily="18" charset="0"/>
              </a:rPr>
              <a:t> </a:t>
            </a:r>
            <a:r>
              <a:rPr lang="en-US" sz="3599" b="1" dirty="0" err="1">
                <a:latin typeface="UTM Androgyne" panose="02040603050506020204" pitchFamily="18" charset="0"/>
              </a:rPr>
              <a:t>thay</a:t>
            </a:r>
            <a:r>
              <a:rPr lang="en-US" sz="3599" b="1" dirty="0">
                <a:latin typeface="UTM Androgyne" panose="02040603050506020204" pitchFamily="18" charset="0"/>
              </a:rPr>
              <a:t> </a:t>
            </a:r>
            <a:r>
              <a:rPr lang="en-US" sz="3599" b="1" dirty="0" err="1">
                <a:latin typeface="UTM Androgyne" panose="02040603050506020204" pitchFamily="18" charset="0"/>
              </a:rPr>
              <a:t>thế</a:t>
            </a:r>
            <a:r>
              <a:rPr lang="en-US" sz="3599" b="1" dirty="0">
                <a:latin typeface="UTM Androgyne" panose="02040603050506020204" pitchFamily="18" charset="0"/>
              </a:rPr>
              <a:t>.</a:t>
            </a:r>
          </a:p>
        </p:txBody>
      </p:sp>
    </p:spTree>
    <p:extLst>
      <p:ext uri="{BB962C8B-B14F-4D97-AF65-F5344CB8AC3E}">
        <p14:creationId xmlns:p14="http://schemas.microsoft.com/office/powerpoint/2010/main" val="14413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circle(in)">
                                      <p:cBhvr>
                                        <p:cTn id="3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笔刷最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612" y="281429"/>
            <a:ext cx="4264342" cy="426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水墨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408" y="3023786"/>
            <a:ext cx="1827575" cy="143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金鱼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8128" y="5563002"/>
            <a:ext cx="1626625" cy="58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金鱼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2723" y="6375550"/>
            <a:ext cx="1116850" cy="40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8"/>
          <p:cNvSpPr>
            <a:spLocks noChangeArrowheads="1"/>
          </p:cNvSpPr>
          <p:nvPr/>
        </p:nvSpPr>
        <p:spPr bwMode="auto">
          <a:xfrm>
            <a:off x="3187537" y="4690631"/>
            <a:ext cx="8804970" cy="256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37" tIns="50768" rIns="101537" bIns="50768">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r>
              <a:rPr lang="en-US" altLang="zh-CN" sz="7998" baseline="0" dirty="0" err="1">
                <a:latin typeface="UTM Ong Do Gia" panose="02040603050506020204" pitchFamily="18" charset="0"/>
                <a:ea typeface="楷体" panose="02010609060101010101" pitchFamily="49" charset="-122"/>
              </a:rPr>
              <a:t>Nhà</a:t>
            </a:r>
            <a:r>
              <a:rPr lang="en-US" altLang="zh-CN" sz="7998" baseline="0" dirty="0">
                <a:latin typeface="UTM Ong Do Gia" panose="02040603050506020204" pitchFamily="18" charset="0"/>
                <a:ea typeface="楷体" panose="02010609060101010101" pitchFamily="49" charset="-122"/>
              </a:rPr>
              <a:t> </a:t>
            </a:r>
            <a:r>
              <a:rPr lang="en-US" altLang="zh-CN" sz="7998" baseline="0" dirty="0" err="1">
                <a:latin typeface="UTM Ong Do Gia" panose="02040603050506020204" pitchFamily="18" charset="0"/>
                <a:ea typeface="楷体" panose="02010609060101010101" pitchFamily="49" charset="-122"/>
              </a:rPr>
              <a:t>Hồ</a:t>
            </a:r>
            <a:r>
              <a:rPr lang="en-US" altLang="zh-CN" sz="7998" baseline="0" dirty="0">
                <a:latin typeface="UTM Ong Do Gia" panose="02040603050506020204" pitchFamily="18" charset="0"/>
                <a:ea typeface="楷体" panose="02010609060101010101" pitchFamily="49" charset="-122"/>
              </a:rPr>
              <a:t> </a:t>
            </a:r>
            <a:r>
              <a:rPr lang="en-US" altLang="zh-CN" sz="7998" baseline="0" dirty="0" err="1">
                <a:latin typeface="UTM Ong Do Gia" panose="02040603050506020204" pitchFamily="18" charset="0"/>
                <a:ea typeface="楷体" panose="02010609060101010101" pitchFamily="49" charset="-122"/>
              </a:rPr>
              <a:t>thay</a:t>
            </a:r>
            <a:r>
              <a:rPr lang="en-US" altLang="zh-CN" sz="7998" baseline="0" dirty="0">
                <a:latin typeface="UTM Ong Do Gia" panose="02040603050506020204" pitchFamily="18" charset="0"/>
                <a:ea typeface="楷体" panose="02010609060101010101" pitchFamily="49" charset="-122"/>
              </a:rPr>
              <a:t> </a:t>
            </a:r>
            <a:r>
              <a:rPr lang="en-US" altLang="zh-CN" sz="7998" baseline="0" dirty="0" err="1">
                <a:latin typeface="UTM Ong Do Gia" panose="02040603050506020204" pitchFamily="18" charset="0"/>
                <a:ea typeface="楷体" panose="02010609060101010101" pitchFamily="49" charset="-122"/>
              </a:rPr>
              <a:t>thế</a:t>
            </a:r>
            <a:r>
              <a:rPr lang="en-US" altLang="zh-CN" sz="7998" baseline="0" dirty="0">
                <a:latin typeface="UTM Ong Do Gia" panose="02040603050506020204" pitchFamily="18" charset="0"/>
                <a:ea typeface="楷体" panose="02010609060101010101" pitchFamily="49" charset="-122"/>
              </a:rPr>
              <a:t> </a:t>
            </a:r>
            <a:r>
              <a:rPr lang="en-US" altLang="zh-CN" sz="7998" baseline="0" dirty="0" err="1">
                <a:latin typeface="UTM Ong Do Gia" panose="02040603050506020204" pitchFamily="18" charset="0"/>
                <a:ea typeface="楷体" panose="02010609060101010101" pitchFamily="49" charset="-122"/>
              </a:rPr>
              <a:t>nhà</a:t>
            </a:r>
            <a:r>
              <a:rPr lang="en-US" altLang="zh-CN" sz="7998" baseline="0" dirty="0">
                <a:latin typeface="UTM Ong Do Gia" panose="02040603050506020204" pitchFamily="18" charset="0"/>
                <a:ea typeface="楷体" panose="02010609060101010101" pitchFamily="49" charset="-122"/>
              </a:rPr>
              <a:t> </a:t>
            </a:r>
            <a:r>
              <a:rPr lang="en-US" altLang="zh-CN" sz="7998" baseline="0" dirty="0" err="1">
                <a:latin typeface="UTM Ong Do Gia" panose="02040603050506020204" pitchFamily="18" charset="0"/>
                <a:ea typeface="楷体" panose="02010609060101010101" pitchFamily="49" charset="-122"/>
              </a:rPr>
              <a:t>Trần</a:t>
            </a:r>
            <a:endParaRPr lang="en-US" altLang="zh-CN" sz="7998" baseline="0" dirty="0">
              <a:latin typeface="UTM Ong Do Gia" panose="02040603050506020204" pitchFamily="18" charset="0"/>
              <a:ea typeface="楷体" panose="02010609060101010101" pitchFamily="49" charset="-122"/>
            </a:endParaRPr>
          </a:p>
        </p:txBody>
      </p:sp>
      <p:sp>
        <p:nvSpPr>
          <p:cNvPr id="14" name="TextBox 13"/>
          <p:cNvSpPr txBox="1"/>
          <p:nvPr/>
        </p:nvSpPr>
        <p:spPr>
          <a:xfrm>
            <a:off x="5670173" y="2078576"/>
            <a:ext cx="2646334" cy="1322877"/>
          </a:xfrm>
          <a:prstGeom prst="rect">
            <a:avLst/>
          </a:prstGeom>
          <a:noFill/>
        </p:spPr>
        <p:txBody>
          <a:bodyPr wrap="square" rtlCol="0">
            <a:spAutoFit/>
          </a:bodyPr>
          <a:lstStyle/>
          <a:p>
            <a:r>
              <a:rPr lang="en-US" sz="3999" dirty="0" err="1">
                <a:latin typeface="UTM ThuPhap Thien An" panose="02040603050506020204" pitchFamily="18" charset="0"/>
              </a:rPr>
              <a:t>Hoạt</a:t>
            </a:r>
            <a:r>
              <a:rPr lang="en-US" sz="3999" dirty="0">
                <a:latin typeface="UTM ThuPhap Thien An" panose="02040603050506020204" pitchFamily="18" charset="0"/>
              </a:rPr>
              <a:t> </a:t>
            </a:r>
            <a:r>
              <a:rPr lang="en-US" sz="3999" dirty="0" err="1">
                <a:latin typeface="UTM ThuPhap Thien An" panose="02040603050506020204" pitchFamily="18" charset="0"/>
              </a:rPr>
              <a:t>động</a:t>
            </a:r>
            <a:r>
              <a:rPr lang="en-US" sz="3999" dirty="0">
                <a:latin typeface="UTM ThuPhap Thien An" panose="02040603050506020204" pitchFamily="18" charset="0"/>
              </a:rPr>
              <a:t> </a:t>
            </a:r>
            <a:r>
              <a:rPr lang="en-US" sz="3999" dirty="0">
                <a:latin typeface=".VnArabiaH" panose="020B7200000000000000" pitchFamily="34" charset="0"/>
              </a:rPr>
              <a:t>2</a:t>
            </a:r>
          </a:p>
        </p:txBody>
      </p:sp>
      <p:pic>
        <p:nvPicPr>
          <p:cNvPr id="12" name="Picture 21" descr="图片1竹子"/>
          <p:cNvPicPr>
            <a:picLocks noChangeAspect="1" noChangeArrowheads="1"/>
          </p:cNvPicPr>
          <p:nvPr/>
        </p:nvPicPr>
        <p:blipFill>
          <a:blip r:embed="rId6">
            <a:extLst>
              <a:ext uri="{28A0092B-C50C-407E-A947-70E740481C1C}">
                <a14:useLocalDpi xmlns:a14="http://schemas.microsoft.com/office/drawing/2010/main" val="0"/>
              </a:ext>
            </a:extLst>
          </a:blip>
          <a:srcRect l="43533"/>
          <a:stretch>
            <a:fillRect/>
          </a:stretch>
        </p:blipFill>
        <p:spPr bwMode="auto">
          <a:xfrm>
            <a:off x="2205" y="2115"/>
            <a:ext cx="3555734" cy="685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3"/>
          <p:cNvGrpSpPr>
            <a:grpSpLocks/>
          </p:cNvGrpSpPr>
          <p:nvPr/>
        </p:nvGrpSpPr>
        <p:grpSpPr bwMode="auto">
          <a:xfrm>
            <a:off x="-121203" y="-157105"/>
            <a:ext cx="6617481" cy="1108545"/>
            <a:chOff x="-6081528" y="-227860"/>
            <a:chExt cx="6619368" cy="1110187"/>
          </a:xfrm>
        </p:grpSpPr>
        <p:pic>
          <p:nvPicPr>
            <p:cNvPr id="3" name="Picture 9" descr="F:\ppt素材\图标\我收集的图标\字体\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247210" y="-3062178"/>
              <a:ext cx="950731" cy="661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4988232" y="111925"/>
              <a:ext cx="3966918"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599" b="1" dirty="0">
                  <a:solidFill>
                    <a:srgbClr val="FFFFFF"/>
                  </a:solidFill>
                  <a:latin typeface="UTM Showcard" panose="02040603050506020204" pitchFamily="18" charset="0"/>
                  <a:ea typeface="微软雅黑" panose="020B0503020204020204" pitchFamily="34" charset="-122"/>
                </a:rPr>
                <a:t>KHÁM PHÁ</a:t>
              </a:r>
              <a:endParaRPr lang="zh-CN" altLang="en-US" sz="2599" b="1" dirty="0">
                <a:solidFill>
                  <a:srgbClr val="FFFFFF"/>
                </a:solidFill>
                <a:latin typeface="UTM Showcard" panose="02040603050506020204" pitchFamily="18" charset="0"/>
                <a:ea typeface="微软雅黑" panose="020B0503020204020204" pitchFamily="34" charset="-122"/>
              </a:endParaRPr>
            </a:p>
            <a:p>
              <a:pPr eaLnBrk="1" hangingPunct="1">
                <a:buFont typeface="Arial" panose="020B0604020202020204" pitchFamily="34" charset="0"/>
                <a:buNone/>
              </a:pPr>
              <a:endParaRPr lang="zh-CN" altLang="en-US"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981412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8" presetClass="emph" presetSubtype="0" fill="hold" nodeType="withEffect">
                                  <p:stCondLst>
                                    <p:cond delay="0"/>
                                  </p:stCondLst>
                                  <p:childTnLst>
                                    <p:animRot by="-43200000">
                                      <p:cBhvr>
                                        <p:cTn id="14" dur="7600" fill="hold"/>
                                        <p:tgtEl>
                                          <p:spTgt spid="5"/>
                                        </p:tgtEl>
                                        <p:attrNameLst>
                                          <p:attrName>r</p:attrName>
                                        </p:attrNameLst>
                                      </p:cBhvr>
                                    </p:animRot>
                                  </p:childTnLst>
                                </p:cTn>
                              </p:par>
                              <p:par>
                                <p:cTn id="15" presetID="42" presetClass="entr" presetSubtype="0" fill="hold"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anim calcmode="lin" valueType="num">
                                      <p:cBhvr>
                                        <p:cTn id="18" dur="1500" fill="hold"/>
                                        <p:tgtEl>
                                          <p:spTgt spid="6"/>
                                        </p:tgtEl>
                                        <p:attrNameLst>
                                          <p:attrName>ppt_x</p:attrName>
                                        </p:attrNameLst>
                                      </p:cBhvr>
                                      <p:tavLst>
                                        <p:tav tm="0">
                                          <p:val>
                                            <p:strVal val="#ppt_x"/>
                                          </p:val>
                                        </p:tav>
                                        <p:tav tm="100000">
                                          <p:val>
                                            <p:strVal val="#ppt_x"/>
                                          </p:val>
                                        </p:tav>
                                      </p:tavLst>
                                    </p:anim>
                                    <p:anim calcmode="lin" valueType="num">
                                      <p:cBhvr>
                                        <p:cTn id="19" dur="1500" fill="hold"/>
                                        <p:tgtEl>
                                          <p:spTgt spid="6"/>
                                        </p:tgtEl>
                                        <p:attrNameLst>
                                          <p:attrName>ppt_y</p:attrName>
                                        </p:attrNameLst>
                                      </p:cBhvr>
                                      <p:tavLst>
                                        <p:tav tm="0">
                                          <p:val>
                                            <p:strVal val="#ppt_y+.1"/>
                                          </p:val>
                                        </p:tav>
                                        <p:tav tm="100000">
                                          <p:val>
                                            <p:strVal val="#ppt_y"/>
                                          </p:val>
                                        </p:tav>
                                      </p:tavLst>
                                    </p:anim>
                                  </p:childTnLst>
                                </p:cTn>
                              </p:par>
                              <p:par>
                                <p:cTn id="20" presetID="0" presetClass="path" presetSubtype="0" fill="hold" nodeType="withEffect">
                                  <p:stCondLst>
                                    <p:cond delay="0"/>
                                  </p:stCondLst>
                                  <p:childTnLst>
                                    <p:animMotion origin="layout" path="M -3.33333E-6 2.22222E-6 C -0.03507 -0.00301 -0.13507 -0.02338 -0.21041 -0.01806 C -0.28576 -0.01273 -0.37291 0.02315 -0.45208 0.03194 C -0.53125 0.04074 -0.59722 0.01389 -0.68541 0.03472 C -0.77361 0.05555 -0.8868 0.13796 -0.98125 0.15694 C -1.07569 0.17592 -1.19566 0.15046 -1.25208 0.14861 " pathEditMode="relative" rAng="0" ptsTypes="aaaaaa">
                                      <p:cBhvr>
                                        <p:cTn id="21" dur="5700" fill="hold"/>
                                        <p:tgtEl>
                                          <p:spTgt spid="7"/>
                                        </p:tgtEl>
                                        <p:attrNameLst>
                                          <p:attrName>ppt_x</p:attrName>
                                          <p:attrName>ppt_y</p:attrName>
                                        </p:attrNameLst>
                                      </p:cBhvr>
                                      <p:rCtr x="-62604" y="7616"/>
                                    </p:animMotion>
                                  </p:childTnLst>
                                </p:cTn>
                              </p:par>
                              <p:par>
                                <p:cTn id="22" presetID="0" presetClass="path" presetSubtype="0" fill="hold" nodeType="withEffect">
                                  <p:stCondLst>
                                    <p:cond delay="1300"/>
                                  </p:stCondLst>
                                  <p:childTnLst>
                                    <p:animMotion origin="layout" path="M 0 1.48148E-6 C -0.05868 -0.00093 -0.24896 0.00069 -0.35208 -0.00533 C -0.45521 -0.01134 -0.53663 -0.03333 -0.61875 -0.03611 C -0.70104 -0.03889 -0.75278 -0.02454 -0.84601 -0.02222 C -0.93889 -0.01991 -1.05799 -0.02107 -1.17708 -0.02222 " pathEditMode="relative" rAng="0" ptsTypes="aaaaa">
                                      <p:cBhvr>
                                        <p:cTn id="23" dur="5400" fill="hold"/>
                                        <p:tgtEl>
                                          <p:spTgt spid="8"/>
                                        </p:tgtEl>
                                        <p:attrNameLst>
                                          <p:attrName>ppt_x</p:attrName>
                                          <p:attrName>ppt_y</p:attrName>
                                        </p:attrNameLst>
                                      </p:cBhvr>
                                      <p:rCtr x="-58854" y="-1921"/>
                                    </p:animMotion>
                                  </p:childTnLst>
                                </p:cTn>
                              </p:par>
                              <p:par>
                                <p:cTn id="24" presetID="22" presetClass="entr" presetSubtype="4" fill="hold" nodeType="withEffect">
                                  <p:stCondLst>
                                    <p:cond delay="130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wipe(down)">
                                      <p:cBhvr>
                                        <p:cTn id="26" dur="300"/>
                                        <p:tgtEl>
                                          <p:spTgt spid="14">
                                            <p:txEl>
                                              <p:pRg st="0" end="0"/>
                                            </p:txEl>
                                          </p:spTgt>
                                        </p:tgtEl>
                                      </p:cBhvr>
                                    </p:animEffect>
                                  </p:childTnLst>
                                </p:cTn>
                              </p:par>
                              <p:par>
                                <p:cTn id="27" presetID="27" presetClass="entr" presetSubtype="0" fill="hold" grpId="0" nodeType="withEffect">
                                  <p:stCondLst>
                                    <p:cond delay="4600"/>
                                  </p:stCondLst>
                                  <p:iterate type="lt">
                                    <p:tmPct val="50000"/>
                                  </p:iterate>
                                  <p:childTnLst>
                                    <p:set>
                                      <p:cBhvr>
                                        <p:cTn id="28" dur="1" fill="hold">
                                          <p:stCondLst>
                                            <p:cond delay="0"/>
                                          </p:stCondLst>
                                        </p:cTn>
                                        <p:tgtEl>
                                          <p:spTgt spid="11"/>
                                        </p:tgtEl>
                                        <p:attrNameLst>
                                          <p:attrName>style.visibility</p:attrName>
                                        </p:attrNameLst>
                                      </p:cBhvr>
                                      <p:to>
                                        <p:strVal val="visible"/>
                                      </p:to>
                                    </p:set>
                                    <p:anim calcmode="discrete" valueType="clr">
                                      <p:cBhvr override="childStyle">
                                        <p:cTn id="2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
                                        </p:tgtEl>
                                        <p:attrNameLst>
                                          <p:attrName>fillcolor</p:attrName>
                                        </p:attrNameLst>
                                      </p:cBhvr>
                                      <p:tavLst>
                                        <p:tav tm="0">
                                          <p:val>
                                            <p:clrVal>
                                              <a:schemeClr val="accent2"/>
                                            </p:clrVal>
                                          </p:val>
                                        </p:tav>
                                        <p:tav tm="50000">
                                          <p:val>
                                            <p:clrVal>
                                              <a:schemeClr val="hlink"/>
                                            </p:clrVal>
                                          </p:val>
                                        </p:tav>
                                      </p:tavLst>
                                    </p:anim>
                                    <p:set>
                                      <p:cBhvr>
                                        <p:cTn id="31"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C:\Users\HP\Desktop\imager_29_425_7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67" b="90000" l="2656" r="90000"/>
                    </a14:imgEffect>
                  </a14:imgLayer>
                </a14:imgProps>
              </a:ext>
              <a:ext uri="{28A0092B-C50C-407E-A947-70E740481C1C}">
                <a14:useLocalDpi xmlns:a14="http://schemas.microsoft.com/office/drawing/2010/main" val="0"/>
              </a:ext>
            </a:extLst>
          </a:blip>
          <a:srcRect/>
          <a:stretch>
            <a:fillRect/>
          </a:stretch>
        </p:blipFill>
        <p:spPr bwMode="auto">
          <a:xfrm>
            <a:off x="-1687658" y="135794"/>
            <a:ext cx="13366986" cy="1739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p:cNvSpPr txBox="1">
            <a:spLocks noChangeArrowheads="1"/>
          </p:cNvSpPr>
          <p:nvPr/>
        </p:nvSpPr>
        <p:spPr bwMode="auto">
          <a:xfrm>
            <a:off x="2133053" y="2471705"/>
            <a:ext cx="6032425" cy="36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194" eaLnBrk="1" hangingPunct="1">
              <a:defRPr/>
            </a:pP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6" name="Picture 2" descr="C:\Users\Thinkpad\Desktop\PNG\1_0005s_0001_图层-13-副本-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2260" y="2848543"/>
            <a:ext cx="1026081" cy="12164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Thinkpad\Desktop\PNG\1_0005s_0000_图层-13-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79732">
            <a:off x="1557314" y="4826567"/>
            <a:ext cx="1151476" cy="13748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Thinkpad\Desktop\PNG\1_0005s_0002_图层-13-副本-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 y="4062988"/>
            <a:ext cx="1646284" cy="16336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任意多边形 13"/>
          <p:cNvSpPr/>
          <p:nvPr/>
        </p:nvSpPr>
        <p:spPr>
          <a:xfrm>
            <a:off x="1366222" y="4072427"/>
            <a:ext cx="1994423" cy="165749"/>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lIns="121889" tIns="60944" rIns="121889" bIns="60944" anchor="ctr"/>
          <a:lstStyle/>
          <a:p>
            <a:pPr algn="ctr" defTabSz="1218926" fontAlgn="base">
              <a:spcBef>
                <a:spcPct val="0"/>
              </a:spcBef>
              <a:spcAft>
                <a:spcPct val="0"/>
              </a:spcAft>
              <a:defRPr/>
            </a:pPr>
            <a:endParaRPr lang="zh-CN" altLang="en-US" sz="2400" kern="0" dirty="0">
              <a:solidFill>
                <a:prstClr val="black"/>
              </a:solidFill>
              <a:latin typeface="Calibri"/>
              <a:ea typeface="宋体" panose="02010600030101010101" pitchFamily="2" charset="-122"/>
            </a:endParaRPr>
          </a:p>
        </p:txBody>
      </p:sp>
      <p:sp>
        <p:nvSpPr>
          <p:cNvPr id="16" name="任意多边形 15"/>
          <p:cNvSpPr/>
          <p:nvPr/>
        </p:nvSpPr>
        <p:spPr>
          <a:xfrm flipV="1">
            <a:off x="2860495" y="5513999"/>
            <a:ext cx="1760767" cy="356052"/>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lIns="121889" tIns="60944" rIns="121889" bIns="60944" anchor="ctr"/>
          <a:lstStyle/>
          <a:p>
            <a:pPr algn="ctr" defTabSz="1218926" fontAlgn="base">
              <a:spcBef>
                <a:spcPct val="0"/>
              </a:spcBef>
              <a:spcAft>
                <a:spcPct val="0"/>
              </a:spcAft>
              <a:defRPr/>
            </a:pPr>
            <a:endParaRPr lang="zh-CN" altLang="en-US" sz="2400" kern="0" dirty="0">
              <a:solidFill>
                <a:prstClr val="black"/>
              </a:solidFill>
              <a:latin typeface="Calibri"/>
              <a:ea typeface="宋体" panose="02010600030101010101" pitchFamily="2" charset="-122"/>
            </a:endParaRPr>
          </a:p>
        </p:txBody>
      </p:sp>
      <p:sp>
        <p:nvSpPr>
          <p:cNvPr id="19" name="任意多边形 18"/>
          <p:cNvSpPr/>
          <p:nvPr/>
        </p:nvSpPr>
        <p:spPr>
          <a:xfrm>
            <a:off x="2243378" y="2547490"/>
            <a:ext cx="1694649" cy="44525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lIns="121889" tIns="60944" rIns="121889" bIns="60944" anchor="ctr"/>
          <a:lstStyle/>
          <a:p>
            <a:pPr algn="ctr" defTabSz="1218926" fontAlgn="base">
              <a:spcBef>
                <a:spcPct val="0"/>
              </a:spcBef>
              <a:spcAft>
                <a:spcPct val="0"/>
              </a:spcAft>
              <a:defRPr/>
            </a:pPr>
            <a:endParaRPr lang="zh-CN" altLang="en-US" sz="2400" kern="0" dirty="0">
              <a:solidFill>
                <a:prstClr val="black"/>
              </a:solidFill>
              <a:latin typeface="Calibri"/>
              <a:ea typeface="宋体" panose="02010600030101010101" pitchFamily="2" charset="-122"/>
            </a:endParaRPr>
          </a:p>
        </p:txBody>
      </p:sp>
      <p:sp>
        <p:nvSpPr>
          <p:cNvPr id="20" name="TextBox 19"/>
          <p:cNvSpPr txBox="1"/>
          <p:nvPr/>
        </p:nvSpPr>
        <p:spPr>
          <a:xfrm>
            <a:off x="325182" y="456711"/>
            <a:ext cx="9341306" cy="1169280"/>
          </a:xfrm>
          <a:prstGeom prst="rect">
            <a:avLst/>
          </a:prstGeom>
          <a:noFill/>
        </p:spPr>
        <p:txBody>
          <a:bodyPr wrap="square" rtlCol="0">
            <a:spAutoFit/>
          </a:bodyPr>
          <a:lstStyle/>
          <a:p>
            <a:pPr algn="ctr" defTabSz="914194">
              <a:defRPr/>
            </a:pPr>
            <a:r>
              <a:rPr lang="en-US" sz="3499" dirty="0" err="1">
                <a:solidFill>
                  <a:prstClr val="black"/>
                </a:solidFill>
                <a:latin typeface="UTM Androgyne" panose="02040603050506020204" pitchFamily="18" charset="0"/>
              </a:rPr>
              <a:t>Đọc</a:t>
            </a:r>
            <a:r>
              <a:rPr lang="en-US" sz="3499" dirty="0">
                <a:solidFill>
                  <a:prstClr val="black"/>
                </a:solidFill>
                <a:latin typeface="UTM Androgyne" panose="02040603050506020204" pitchFamily="18" charset="0"/>
              </a:rPr>
              <a:t> SGK: “ </a:t>
            </a:r>
            <a:r>
              <a:rPr lang="en-US" sz="3499" dirty="0" err="1">
                <a:solidFill>
                  <a:prstClr val="black"/>
                </a:solidFill>
                <a:latin typeface="UTM Androgyne" panose="02040603050506020204" pitchFamily="18" charset="0"/>
              </a:rPr>
              <a:t>từ</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trong</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tình</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hình</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phức</a:t>
            </a:r>
            <a:r>
              <a:rPr lang="en-US" sz="3499" dirty="0">
                <a:solidFill>
                  <a:prstClr val="black"/>
                </a:solidFill>
                <a:latin typeface="UTM Androgyne" panose="02040603050506020204" pitchFamily="18" charset="0"/>
              </a:rPr>
              <a:t>…</a:t>
            </a:r>
            <a:r>
              <a:rPr lang="en-US" sz="3499" dirty="0" err="1">
                <a:solidFill>
                  <a:prstClr val="black"/>
                </a:solidFill>
                <a:latin typeface="UTM Androgyne" panose="02040603050506020204" pitchFamily="18" charset="0"/>
              </a:rPr>
              <a:t>nhà</a:t>
            </a:r>
            <a:r>
              <a:rPr lang="en-US" sz="3499" dirty="0">
                <a:solidFill>
                  <a:prstClr val="black"/>
                </a:solidFill>
                <a:latin typeface="UTM Androgyne" panose="02040603050506020204" pitchFamily="18" charset="0"/>
              </a:rPr>
              <a:t> Minh </a:t>
            </a:r>
            <a:r>
              <a:rPr lang="en-US" sz="3499" dirty="0" err="1">
                <a:solidFill>
                  <a:prstClr val="black"/>
                </a:solidFill>
                <a:latin typeface="UTM Androgyne" panose="02040603050506020204" pitchFamily="18" charset="0"/>
              </a:rPr>
              <a:t>đô</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hộ</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và</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trả</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lời</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câu</a:t>
            </a:r>
            <a:r>
              <a:rPr lang="en-US" sz="3499" dirty="0">
                <a:solidFill>
                  <a:prstClr val="black"/>
                </a:solidFill>
                <a:latin typeface="UTM Androgyne" panose="02040603050506020204" pitchFamily="18" charset="0"/>
              </a:rPr>
              <a:t> </a:t>
            </a:r>
            <a:r>
              <a:rPr lang="en-US" sz="3499" dirty="0" err="1">
                <a:solidFill>
                  <a:prstClr val="black"/>
                </a:solidFill>
                <a:latin typeface="UTM Androgyne" panose="02040603050506020204" pitchFamily="18" charset="0"/>
              </a:rPr>
              <a:t>hỏi</a:t>
            </a:r>
            <a:r>
              <a:rPr lang="en-US" sz="3499" dirty="0">
                <a:solidFill>
                  <a:prstClr val="black"/>
                </a:solidFill>
                <a:latin typeface="UTM Androgyne" panose="02040603050506020204" pitchFamily="18" charset="0"/>
              </a:rPr>
              <a:t>:</a:t>
            </a:r>
          </a:p>
        </p:txBody>
      </p:sp>
      <p:sp>
        <p:nvSpPr>
          <p:cNvPr id="22" name="Rectangle 21"/>
          <p:cNvSpPr/>
          <p:nvPr/>
        </p:nvSpPr>
        <p:spPr>
          <a:xfrm>
            <a:off x="2243378" y="2154011"/>
            <a:ext cx="7961346" cy="553870"/>
          </a:xfrm>
          <a:prstGeom prst="rect">
            <a:avLst/>
          </a:prstGeom>
        </p:spPr>
        <p:txBody>
          <a:bodyPr wrap="square">
            <a:spAutoFit/>
          </a:bodyPr>
          <a:lstStyle/>
          <a:p>
            <a:pPr algn="ctr" defTabSz="914194">
              <a:spcBef>
                <a:spcPct val="50000"/>
              </a:spcBef>
              <a:defRPr/>
            </a:pPr>
            <a:r>
              <a:rPr lang="en-US" altLang="en-US" sz="2999" dirty="0">
                <a:solidFill>
                  <a:prstClr val="black"/>
                </a:solidFill>
                <a:latin typeface="UTM American Sans" panose="02040603050506020204" pitchFamily="18" charset="0"/>
              </a:rPr>
              <a:t>1. </a:t>
            </a:r>
            <a:r>
              <a:rPr lang="en-US" altLang="en-US" sz="2999" dirty="0" err="1">
                <a:solidFill>
                  <a:prstClr val="black"/>
                </a:solidFill>
                <a:latin typeface="UTM American Sans" panose="02040603050506020204" pitchFamily="18" charset="0"/>
              </a:rPr>
              <a:t>Em</a:t>
            </a:r>
            <a:r>
              <a:rPr lang="en-US" altLang="en-US" sz="2999" dirty="0">
                <a:solidFill>
                  <a:prstClr val="black"/>
                </a:solidFill>
                <a:latin typeface="UTM American Sans" panose="02040603050506020204" pitchFamily="18" charset="0"/>
              </a:rPr>
              <a:t> </a:t>
            </a:r>
            <a:r>
              <a:rPr lang="en-US" altLang="en-US" sz="2999" dirty="0" err="1">
                <a:solidFill>
                  <a:prstClr val="black"/>
                </a:solidFill>
                <a:latin typeface="UTM American Sans" panose="02040603050506020204" pitchFamily="18" charset="0"/>
              </a:rPr>
              <a:t>biết</a:t>
            </a:r>
            <a:r>
              <a:rPr lang="en-US" altLang="en-US" sz="2999" dirty="0">
                <a:solidFill>
                  <a:prstClr val="black"/>
                </a:solidFill>
                <a:latin typeface="UTM American Sans" panose="02040603050506020204" pitchFamily="18" charset="0"/>
              </a:rPr>
              <a:t> </a:t>
            </a:r>
            <a:r>
              <a:rPr lang="en-US" altLang="en-US" sz="2999" dirty="0" err="1">
                <a:solidFill>
                  <a:prstClr val="black"/>
                </a:solidFill>
                <a:latin typeface="UTM American Sans" panose="02040603050506020204" pitchFamily="18" charset="0"/>
              </a:rPr>
              <a:t>gì</a:t>
            </a:r>
            <a:r>
              <a:rPr lang="en-US" altLang="en-US" sz="2999" dirty="0">
                <a:solidFill>
                  <a:prstClr val="black"/>
                </a:solidFill>
                <a:latin typeface="UTM American Sans" panose="02040603050506020204" pitchFamily="18" charset="0"/>
              </a:rPr>
              <a:t> </a:t>
            </a:r>
            <a:r>
              <a:rPr lang="en-US" altLang="en-US" sz="2999" dirty="0" err="1">
                <a:solidFill>
                  <a:prstClr val="black"/>
                </a:solidFill>
                <a:latin typeface="UTM American Sans" panose="02040603050506020204" pitchFamily="18" charset="0"/>
              </a:rPr>
              <a:t>về</a:t>
            </a:r>
            <a:r>
              <a:rPr lang="en-US" altLang="en-US" sz="2999" dirty="0">
                <a:solidFill>
                  <a:prstClr val="black"/>
                </a:solidFill>
                <a:latin typeface="UTM American Sans" panose="02040603050506020204" pitchFamily="18" charset="0"/>
              </a:rPr>
              <a:t> </a:t>
            </a:r>
            <a:r>
              <a:rPr lang="en-US" altLang="en-US" sz="2999" dirty="0" err="1">
                <a:solidFill>
                  <a:prstClr val="black"/>
                </a:solidFill>
                <a:latin typeface="UTM American Sans" panose="02040603050506020204" pitchFamily="18" charset="0"/>
              </a:rPr>
              <a:t>Hồ</a:t>
            </a:r>
            <a:r>
              <a:rPr lang="en-US" altLang="en-US" sz="2999" dirty="0">
                <a:solidFill>
                  <a:prstClr val="black"/>
                </a:solidFill>
                <a:latin typeface="UTM American Sans" panose="02040603050506020204" pitchFamily="18" charset="0"/>
              </a:rPr>
              <a:t> </a:t>
            </a:r>
            <a:r>
              <a:rPr lang="en-US" altLang="en-US" sz="2999" dirty="0" err="1">
                <a:solidFill>
                  <a:prstClr val="black"/>
                </a:solidFill>
                <a:latin typeface="UTM American Sans" panose="02040603050506020204" pitchFamily="18" charset="0"/>
              </a:rPr>
              <a:t>Quý</a:t>
            </a:r>
            <a:r>
              <a:rPr lang="en-US" altLang="en-US" sz="2999" dirty="0">
                <a:solidFill>
                  <a:prstClr val="black"/>
                </a:solidFill>
                <a:latin typeface="UTM American Sans" panose="02040603050506020204" pitchFamily="18" charset="0"/>
              </a:rPr>
              <a:t> Ly?</a:t>
            </a:r>
          </a:p>
        </p:txBody>
      </p:sp>
      <p:sp>
        <p:nvSpPr>
          <p:cNvPr id="23" name="TextBox 22"/>
          <p:cNvSpPr txBox="1"/>
          <p:nvPr/>
        </p:nvSpPr>
        <p:spPr>
          <a:xfrm>
            <a:off x="4534162" y="5381015"/>
            <a:ext cx="7678047" cy="1015428"/>
          </a:xfrm>
          <a:prstGeom prst="rect">
            <a:avLst/>
          </a:prstGeom>
          <a:noFill/>
        </p:spPr>
        <p:txBody>
          <a:bodyPr wrap="square" rtlCol="0">
            <a:spAutoFit/>
          </a:bodyPr>
          <a:lstStyle/>
          <a:p>
            <a:pPr lvl="0" algn="ctr"/>
            <a:r>
              <a:rPr lang="en-US" altLang="en-US" sz="2999" dirty="0">
                <a:solidFill>
                  <a:prstClr val="black"/>
                </a:solidFill>
                <a:latin typeface="UTM American Sans" panose="02040603050506020204" pitchFamily="18" charset="0"/>
              </a:rPr>
              <a:t>3. </a:t>
            </a:r>
            <a:r>
              <a:rPr lang="nl-NL" sz="2999" dirty="0">
                <a:latin typeface="UTM American Sans" panose="02040603050506020204" pitchFamily="18" charset="0"/>
              </a:rPr>
              <a:t>Hồ Quý Ly đã làm gì để đưa đất nước thoát khỏi khó khăn?</a:t>
            </a:r>
            <a:endParaRPr lang="en-US" sz="2999" dirty="0">
              <a:solidFill>
                <a:prstClr val="black"/>
              </a:solidFill>
              <a:latin typeface="UTM American Sans" panose="02040603050506020204" pitchFamily="18" charset="0"/>
            </a:endParaRPr>
          </a:p>
        </p:txBody>
      </p:sp>
      <p:sp>
        <p:nvSpPr>
          <p:cNvPr id="24" name="TextBox 23"/>
          <p:cNvSpPr txBox="1"/>
          <p:nvPr/>
        </p:nvSpPr>
        <p:spPr>
          <a:xfrm>
            <a:off x="3360645" y="3743952"/>
            <a:ext cx="8666823" cy="1476986"/>
          </a:xfrm>
          <a:prstGeom prst="rect">
            <a:avLst/>
          </a:prstGeom>
          <a:noFill/>
        </p:spPr>
        <p:txBody>
          <a:bodyPr wrap="square" rtlCol="0">
            <a:spAutoFit/>
          </a:bodyPr>
          <a:lstStyle/>
          <a:p>
            <a:pPr algn="ctr"/>
            <a:r>
              <a:rPr lang="en-US" altLang="en-US" sz="2999" dirty="0">
                <a:solidFill>
                  <a:prstClr val="black"/>
                </a:solidFill>
                <a:latin typeface="UTM American Sans" panose="02040603050506020204" pitchFamily="18" charset="0"/>
              </a:rPr>
              <a:t>2. </a:t>
            </a:r>
            <a:r>
              <a:rPr lang="nl-NL" sz="2999" dirty="0">
                <a:latin typeface="UTM American Sans" panose="02040603050506020204" pitchFamily="18" charset="0"/>
              </a:rPr>
              <a:t>Triều Trần chấm dứt năm nào? Nối tiếp nhà Trần là triều đại nào?</a:t>
            </a:r>
            <a:endParaRPr lang="en-US" sz="2999" dirty="0">
              <a:latin typeface="UTM American Sans" panose="02040603050506020204" pitchFamily="18" charset="0"/>
            </a:endParaRPr>
          </a:p>
          <a:p>
            <a:pPr algn="ctr" defTabSz="914194">
              <a:defRPr/>
            </a:pPr>
            <a:r>
              <a:rPr lang="en-US" altLang="en-US" sz="2999" dirty="0">
                <a:solidFill>
                  <a:prstClr val="black"/>
                </a:solidFill>
                <a:latin typeface="UTM American Sans" panose="02040603050506020204" pitchFamily="18" charset="0"/>
              </a:rPr>
              <a:t>  </a:t>
            </a:r>
            <a:endParaRPr lang="en-US" sz="2999" dirty="0">
              <a:solidFill>
                <a:prstClr val="black"/>
              </a:solidFill>
              <a:latin typeface="UTM American Sans" panose="02040603050506020204" pitchFamily="18" charset="0"/>
            </a:endParaRPr>
          </a:p>
        </p:txBody>
      </p:sp>
    </p:spTree>
    <p:extLst>
      <p:ext uri="{BB962C8B-B14F-4D97-AF65-F5344CB8AC3E}">
        <p14:creationId xmlns:p14="http://schemas.microsoft.com/office/powerpoint/2010/main" val="830637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 presetClass="entr" presetSubtype="3" decel="5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2"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6" decel="5000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6" presetClass="emph" presetSubtype="0" fill="hold" nodeType="withEffect">
                                  <p:stCondLst>
                                    <p:cond delay="25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par>
                                <p:cTn id="26" presetID="26" presetClass="emph" presetSubtype="0" fill="hold" nodeType="withEffect">
                                  <p:stCondLst>
                                    <p:cond delay="50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26" presetClass="emph" presetSubtype="0" fill="hold" nodeType="withEffect">
                                  <p:stCondLst>
                                    <p:cond delay="75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250"/>
                                        <p:tgtEl>
                                          <p:spTgt spid="14"/>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250"/>
                                        <p:tgtEl>
                                          <p:spTgt spid="16"/>
                                        </p:tgtEl>
                                      </p:cBhvr>
                                    </p:animEffect>
                                  </p:childTnLst>
                                </p:cTn>
                              </p:par>
                              <p:par>
                                <p:cTn id="39" presetID="22" presetClass="entr" presetSubtype="8"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25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wipe(down)">
                                      <p:cBhvr>
                                        <p:cTn id="46" dur="500"/>
                                        <p:tgtEl>
                                          <p:spTgt spid="2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animEffect transition="in" filter="barn(inVertical)">
                                      <p:cBhvr>
                                        <p:cTn id="51" dur="500"/>
                                        <p:tgtEl>
                                          <p:spTgt spid="2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4">
                                            <p:txEl>
                                              <p:pRg st="1" end="1"/>
                                            </p:txEl>
                                          </p:spTgt>
                                        </p:tgtEl>
                                        <p:attrNameLst>
                                          <p:attrName>style.visibility</p:attrName>
                                        </p:attrNameLst>
                                      </p:cBhvr>
                                      <p:to>
                                        <p:strVal val="visible"/>
                                      </p:to>
                                    </p:set>
                                    <p:animEffect transition="in" filter="barn(inVertical)">
                                      <p:cBhvr>
                                        <p:cTn id="56" dur="500"/>
                                        <p:tgtEl>
                                          <p:spTgt spid="24">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wipe(down)">
                                      <p:cBhvr>
                                        <p:cTn id="61"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cải cách của Hồ Quý Ly cuối thế kỷ XIV - đầu thế kỷ X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96709" y="-107229"/>
            <a:ext cx="5627973" cy="7654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26257" y="3604735"/>
            <a:ext cx="8646698" cy="1630838"/>
          </a:xfrm>
          <a:prstGeom prst="rect">
            <a:avLst/>
          </a:prstGeom>
        </p:spPr>
        <p:txBody>
          <a:bodyPr wrap="square">
            <a:spAutoFit/>
          </a:bodyPr>
          <a:lstStyle/>
          <a:p>
            <a:pPr algn="ctr"/>
            <a:r>
              <a:rPr lang="nl-NL" sz="4999" b="1" dirty="0">
                <a:latin typeface="UTM Androgyne" panose="02040603050506020204" pitchFamily="18" charset="0"/>
                <a:ea typeface="Times New Roman" panose="02020603050405020304" pitchFamily="18" charset="0"/>
              </a:rPr>
              <a:t>Là quan đại thần </a:t>
            </a:r>
          </a:p>
          <a:p>
            <a:pPr algn="ctr"/>
            <a:r>
              <a:rPr lang="nl-NL" sz="4999" b="1" dirty="0">
                <a:latin typeface="UTM Androgyne" panose="02040603050506020204" pitchFamily="18" charset="0"/>
                <a:ea typeface="Times New Roman" panose="02020603050405020304" pitchFamily="18" charset="0"/>
              </a:rPr>
              <a:t>có tài của nhà Trần.</a:t>
            </a:r>
            <a:endParaRPr lang="en-US" sz="4999" b="1" dirty="0">
              <a:latin typeface="UTM Androgyne" panose="02040603050506020204" pitchFamily="18" charset="0"/>
            </a:endParaRPr>
          </a:p>
        </p:txBody>
      </p:sp>
      <p:sp>
        <p:nvSpPr>
          <p:cNvPr id="3" name="Rectangle 2"/>
          <p:cNvSpPr/>
          <p:nvPr/>
        </p:nvSpPr>
        <p:spPr>
          <a:xfrm>
            <a:off x="767956" y="2062756"/>
            <a:ext cx="6636820" cy="861447"/>
          </a:xfrm>
          <a:prstGeom prst="rect">
            <a:avLst/>
          </a:prstGeom>
        </p:spPr>
        <p:txBody>
          <a:bodyPr wrap="none">
            <a:spAutoFit/>
          </a:bodyPr>
          <a:lstStyle/>
          <a:p>
            <a:pPr algn="ctr">
              <a:defRPr/>
            </a:pPr>
            <a:r>
              <a:rPr lang="nl-NL" sz="4999" b="1" dirty="0">
                <a:latin typeface="UTM Androgyne" panose="02040603050506020204" pitchFamily="18" charset="0"/>
                <a:cs typeface="Times New Roman" pitchFamily="18" charset="0"/>
              </a:rPr>
              <a:t>Hồ Qúy Ly (1336 – 1407)</a:t>
            </a:r>
          </a:p>
        </p:txBody>
      </p:sp>
    </p:spTree>
    <p:extLst>
      <p:ext uri="{BB962C8B-B14F-4D97-AF65-F5344CB8AC3E}">
        <p14:creationId xmlns:p14="http://schemas.microsoft.com/office/powerpoint/2010/main" val="38942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png\aa01_0006_图层-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1107" y="2253401"/>
            <a:ext cx="8292366" cy="286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p:nvSpPr>
        <p:spPr>
          <a:xfrm>
            <a:off x="3999875" y="1275347"/>
            <a:ext cx="6967596" cy="1045938"/>
          </a:xfrm>
          <a:prstGeom prst="rect">
            <a:avLst/>
          </a:prstGeom>
          <a:noFill/>
        </p:spPr>
        <p:txBody>
          <a:bodyPr wrap="none" lIns="121889" tIns="60944" rIns="121889" bIns="60944" rtlCol="0">
            <a:spAutoFit/>
          </a:bodyPr>
          <a:lstStyle/>
          <a:p>
            <a:r>
              <a:rPr lang="nl-NL" sz="2999" dirty="0">
                <a:latin typeface="UTM Androgyne" panose="02040603050506020204" pitchFamily="18" charset="0"/>
              </a:rPr>
              <a:t>Năm 1400, nhà Hồ do hồ Quý Ly đứng đầu </a:t>
            </a:r>
          </a:p>
          <a:p>
            <a:pPr algn="ctr"/>
            <a:r>
              <a:rPr lang="nl-NL" sz="2999" dirty="0">
                <a:latin typeface="UTM Androgyne" panose="02040603050506020204" pitchFamily="18" charset="0"/>
              </a:rPr>
              <a:t>lên  thay  nhà  Trần</a:t>
            </a:r>
            <a:endParaRPr lang="zh-CN" altLang="en-US" sz="2999" dirty="0">
              <a:latin typeface="UTM Androgyne" panose="02040603050506020204" pitchFamily="18" charset="0"/>
              <a:ea typeface="方正行楷简体" pitchFamily="65" charset="-122"/>
            </a:endParaRPr>
          </a:p>
        </p:txBody>
      </p:sp>
      <p:pic>
        <p:nvPicPr>
          <p:cNvPr id="9" name="Picture 4" descr="D:\png\aa01_0006_图层-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9875" y="3874871"/>
            <a:ext cx="8353599" cy="2881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
          <p:cNvSpPr txBox="1"/>
          <p:nvPr/>
        </p:nvSpPr>
        <p:spPr>
          <a:xfrm>
            <a:off x="4089741" y="3324659"/>
            <a:ext cx="6751242" cy="584508"/>
          </a:xfrm>
          <a:prstGeom prst="rect">
            <a:avLst/>
          </a:prstGeom>
          <a:noFill/>
        </p:spPr>
        <p:txBody>
          <a:bodyPr wrap="none" lIns="121889" tIns="60944" rIns="121889" bIns="60944" rtlCol="0">
            <a:spAutoFit/>
          </a:bodyPr>
          <a:lstStyle/>
          <a:p>
            <a:r>
              <a:rPr lang="nl-NL" sz="2999" dirty="0">
                <a:latin typeface="UTM Androgyne" panose="02040603050506020204" pitchFamily="18" charset="0"/>
              </a:rPr>
              <a:t>Xây  thành  Tây Đô (Vĩnh Lộc, Thanh Hóa )</a:t>
            </a:r>
            <a:endParaRPr lang="zh-CN" altLang="en-US" sz="2999" dirty="0">
              <a:latin typeface="UTM Androgyne" panose="02040603050506020204" pitchFamily="18" charset="0"/>
              <a:ea typeface="方正行楷简体" pitchFamily="65" charset="-122"/>
            </a:endParaRPr>
          </a:p>
        </p:txBody>
      </p:sp>
      <p:pic>
        <p:nvPicPr>
          <p:cNvPr id="11" name="Picture 4" descr="D:\png\aa01_0006_图层-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6910" y="5445349"/>
            <a:ext cx="7812084" cy="2694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8"/>
          <p:cNvSpPr txBox="1"/>
          <p:nvPr/>
        </p:nvSpPr>
        <p:spPr>
          <a:xfrm>
            <a:off x="5499344" y="4873611"/>
            <a:ext cx="3963367" cy="1045938"/>
          </a:xfrm>
          <a:prstGeom prst="rect">
            <a:avLst/>
          </a:prstGeom>
          <a:noFill/>
        </p:spPr>
        <p:txBody>
          <a:bodyPr wrap="none" lIns="121889" tIns="60944" rIns="121889" bIns="60944" rtlCol="0">
            <a:spAutoFit/>
          </a:bodyPr>
          <a:lstStyle/>
          <a:p>
            <a:r>
              <a:rPr lang="nl-NL" sz="2999" dirty="0">
                <a:latin typeface="UTM Androgyne" panose="02040603050506020204" pitchFamily="18" charset="0"/>
              </a:rPr>
              <a:t>Đổi tên nước là Đại Ngu</a:t>
            </a:r>
            <a:endParaRPr lang="en-US" sz="2999" dirty="0">
              <a:latin typeface="UTM Androgyne" panose="02040603050506020204" pitchFamily="18" charset="0"/>
            </a:endParaRPr>
          </a:p>
          <a:p>
            <a:endParaRPr lang="zh-CN" altLang="en-US" sz="2999" dirty="0">
              <a:latin typeface="UTM Androgyne" panose="02040603050506020204" pitchFamily="18" charset="0"/>
              <a:ea typeface="方正行楷简体" pitchFamily="65" charset="-122"/>
            </a:endParaRPr>
          </a:p>
        </p:txBody>
      </p:sp>
      <p:pic>
        <p:nvPicPr>
          <p:cNvPr id="15" name="Picture 46" descr="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 y="2402930"/>
            <a:ext cx="4094705" cy="320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047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5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5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55"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par>
                          <p:cTn id="38" fill="hold">
                            <p:stCondLst>
                              <p:cond delay="70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ết quả hình ảnh cho thành nhà hồ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69" y="819730"/>
            <a:ext cx="6024856" cy="3695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0" name="Picture 6" descr="http://vyctravel.com/libs/upload/ckfinder/images/Thanh_H%C3%B3a/ho-citadel-vy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123" y="2667352"/>
            <a:ext cx="5341977" cy="3953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774385" y="4784421"/>
            <a:ext cx="5416222" cy="830805"/>
          </a:xfrm>
          <a:prstGeom prst="rect">
            <a:avLst/>
          </a:prstGeom>
        </p:spPr>
        <p:txBody>
          <a:bodyPr wrap="square">
            <a:spAutoFit/>
          </a:bodyPr>
          <a:lstStyle/>
          <a:p>
            <a:pPr algn="ctr"/>
            <a:r>
              <a:rPr lang="en-US" sz="2400" dirty="0">
                <a:latin typeface="UTM Androgyne" panose="02040603050506020204" pitchFamily="18" charset="0"/>
              </a:rPr>
              <a:t>UNESCO </a:t>
            </a:r>
            <a:r>
              <a:rPr lang="en-US" sz="2400" dirty="0" err="1">
                <a:latin typeface="UTM Androgyne" panose="02040603050506020204" pitchFamily="18" charset="0"/>
              </a:rPr>
              <a:t>đã</a:t>
            </a:r>
            <a:r>
              <a:rPr lang="en-US" sz="2400" dirty="0">
                <a:latin typeface="UTM Androgyne" panose="02040603050506020204" pitchFamily="18" charset="0"/>
              </a:rPr>
              <a:t> </a:t>
            </a:r>
            <a:r>
              <a:rPr lang="en-US" sz="2400" dirty="0" err="1">
                <a:latin typeface="UTM Androgyne" panose="02040603050506020204" pitchFamily="18" charset="0"/>
              </a:rPr>
              <a:t>công</a:t>
            </a:r>
            <a:r>
              <a:rPr lang="en-US" sz="2400" dirty="0">
                <a:latin typeface="UTM Androgyne" panose="02040603050506020204" pitchFamily="18" charset="0"/>
              </a:rPr>
              <a:t> </a:t>
            </a:r>
            <a:r>
              <a:rPr lang="en-US" sz="2400" dirty="0" err="1">
                <a:latin typeface="UTM Androgyne" panose="02040603050506020204" pitchFamily="18" charset="0"/>
              </a:rPr>
              <a:t>nhận</a:t>
            </a:r>
            <a:r>
              <a:rPr lang="en-US" sz="2400" dirty="0">
                <a:latin typeface="UTM Androgyne" panose="02040603050506020204" pitchFamily="18" charset="0"/>
              </a:rPr>
              <a:t> </a:t>
            </a:r>
            <a:r>
              <a:rPr lang="en-US" sz="2400" dirty="0" err="1">
                <a:latin typeface="UTM Androgyne" panose="02040603050506020204" pitchFamily="18" charset="0"/>
              </a:rPr>
              <a:t>thành</a:t>
            </a:r>
            <a:r>
              <a:rPr lang="en-US" sz="2400" dirty="0">
                <a:latin typeface="UTM Androgyne" panose="02040603050506020204" pitchFamily="18" charset="0"/>
              </a:rPr>
              <a:t>  </a:t>
            </a:r>
            <a:r>
              <a:rPr lang="en-US" sz="2400" dirty="0" err="1">
                <a:latin typeface="UTM Androgyne" panose="02040603050506020204" pitchFamily="18" charset="0"/>
              </a:rPr>
              <a:t>Tây</a:t>
            </a:r>
            <a:r>
              <a:rPr lang="en-US" sz="2400" dirty="0">
                <a:latin typeface="UTM Androgyne" panose="02040603050506020204" pitchFamily="18" charset="0"/>
              </a:rPr>
              <a:t> </a:t>
            </a:r>
            <a:r>
              <a:rPr lang="en-US" sz="2400" dirty="0" err="1">
                <a:latin typeface="UTM Androgyne" panose="02040603050506020204" pitchFamily="18" charset="0"/>
              </a:rPr>
              <a:t>Đô</a:t>
            </a:r>
            <a:r>
              <a:rPr lang="en-US" sz="2400" dirty="0">
                <a:latin typeface="UTM Androgyne" panose="02040603050506020204" pitchFamily="18" charset="0"/>
              </a:rPr>
              <a:t>  </a:t>
            </a:r>
            <a:r>
              <a:rPr lang="en-US" sz="2400" dirty="0" err="1">
                <a:latin typeface="UTM Androgyne" panose="02040603050506020204" pitchFamily="18" charset="0"/>
              </a:rPr>
              <a:t>là</a:t>
            </a:r>
            <a:r>
              <a:rPr lang="en-US" sz="2400" dirty="0">
                <a:latin typeface="UTM Androgyne" panose="02040603050506020204" pitchFamily="18" charset="0"/>
              </a:rPr>
              <a:t> Di </a:t>
            </a:r>
            <a:r>
              <a:rPr lang="en-US" sz="2400" dirty="0" err="1">
                <a:latin typeface="UTM Androgyne" panose="02040603050506020204" pitchFamily="18" charset="0"/>
              </a:rPr>
              <a:t>sản</a:t>
            </a:r>
            <a:r>
              <a:rPr lang="en-US" sz="2400" dirty="0">
                <a:latin typeface="UTM Androgyne" panose="02040603050506020204" pitchFamily="18" charset="0"/>
              </a:rPr>
              <a:t> </a:t>
            </a:r>
            <a:r>
              <a:rPr lang="en-US" sz="2400" dirty="0" err="1">
                <a:latin typeface="UTM Androgyne" panose="02040603050506020204" pitchFamily="18" charset="0"/>
              </a:rPr>
              <a:t>văn</a:t>
            </a:r>
            <a:r>
              <a:rPr lang="en-US" sz="2400" dirty="0">
                <a:latin typeface="UTM Androgyne" panose="02040603050506020204" pitchFamily="18" charset="0"/>
              </a:rPr>
              <a:t> </a:t>
            </a:r>
            <a:r>
              <a:rPr lang="en-US" sz="2400" dirty="0" err="1">
                <a:latin typeface="UTM Androgyne" panose="02040603050506020204" pitchFamily="18" charset="0"/>
              </a:rPr>
              <a:t>hóa</a:t>
            </a:r>
            <a:r>
              <a:rPr lang="en-US" sz="2400" dirty="0">
                <a:latin typeface="UTM Androgyne" panose="02040603050506020204" pitchFamily="18" charset="0"/>
              </a:rPr>
              <a:t> </a:t>
            </a:r>
            <a:r>
              <a:rPr lang="en-US" sz="2400" dirty="0" err="1">
                <a:latin typeface="UTM Androgyne" panose="02040603050506020204" pitchFamily="18" charset="0"/>
              </a:rPr>
              <a:t>thế</a:t>
            </a:r>
            <a:r>
              <a:rPr lang="en-US" sz="2400" dirty="0">
                <a:latin typeface="UTM Androgyne" panose="02040603050506020204" pitchFamily="18" charset="0"/>
              </a:rPr>
              <a:t> </a:t>
            </a:r>
            <a:r>
              <a:rPr lang="en-US" sz="2400" dirty="0" err="1">
                <a:latin typeface="UTM Androgyne" panose="02040603050506020204" pitchFamily="18" charset="0"/>
              </a:rPr>
              <a:t>giới</a:t>
            </a:r>
            <a:r>
              <a:rPr lang="en-US" sz="2400" dirty="0">
                <a:latin typeface="UTM Androgyne" panose="02040603050506020204" pitchFamily="18" charset="0"/>
              </a:rPr>
              <a:t>. </a:t>
            </a:r>
          </a:p>
        </p:txBody>
      </p:sp>
    </p:spTree>
    <p:extLst>
      <p:ext uri="{BB962C8B-B14F-4D97-AF65-F5344CB8AC3E}">
        <p14:creationId xmlns:p14="http://schemas.microsoft.com/office/powerpoint/2010/main" val="2249692769"/>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hinkpad\Desktop\PNG\1_0003_图层-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768582">
            <a:off x="1218739" y="1608720"/>
            <a:ext cx="4844266" cy="4928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hinkpad\Desktop\PNG\1_0000_渐变映射-2-副本-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1520" y="2225714"/>
            <a:ext cx="479880" cy="425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Thinkpad\Desktop\PNG\1_0000_渐变映射-2-副本-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259" y="3624333"/>
            <a:ext cx="479880" cy="425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Thinkpad\Desktop\PNG\1_0000_渐变映射-2-副本-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6007" y="5240786"/>
            <a:ext cx="479880" cy="4254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3"/>
          <p:cNvSpPr txBox="1">
            <a:spLocks noChangeArrowheads="1"/>
          </p:cNvSpPr>
          <p:nvPr/>
        </p:nvSpPr>
        <p:spPr bwMode="auto">
          <a:xfrm>
            <a:off x="6381400" y="3231909"/>
            <a:ext cx="4776652" cy="1046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rtlCol="0">
            <a:spAutoFit/>
          </a:bodyPr>
          <a:lstStyle>
            <a:defPPr>
              <a:defRPr lang="zh-CN"/>
            </a:defPPr>
            <a:lvl1pPr>
              <a:lnSpc>
                <a:spcPct val="100000"/>
              </a:lnSpc>
              <a:defRPr sz="1600" b="0" kern="0" spc="-150">
                <a:solidFill>
                  <a:schemeClr val="tx1">
                    <a:lumMod val="95000"/>
                    <a:lumOff val="5000"/>
                  </a:schemeClr>
                </a:solidFill>
                <a:latin typeface="楷体" pitchFamily="49" charset="-122"/>
                <a:ea typeface="楷体" pitchFamily="49" charset="-122"/>
              </a:defRPr>
            </a:lvl1pPr>
          </a:lstStyle>
          <a:p>
            <a:pPr algn="ctr"/>
            <a:r>
              <a:rPr lang="en-US" altLang="zh-CN" sz="5999" b="1" dirty="0" err="1">
                <a:latin typeface="UTM Androgyne" panose="02040603050506020204" pitchFamily="18" charset="0"/>
              </a:rPr>
              <a:t>Là</a:t>
            </a:r>
            <a:r>
              <a:rPr lang="en-US" altLang="zh-CN" sz="5999" b="1" dirty="0">
                <a:latin typeface="UTM Androgyne" panose="02040603050506020204" pitchFamily="18" charset="0"/>
              </a:rPr>
              <a:t> an </a:t>
            </a:r>
            <a:r>
              <a:rPr lang="en-US" altLang="zh-CN" sz="5999" b="1" dirty="0" err="1">
                <a:latin typeface="UTM Androgyne" panose="02040603050506020204" pitchFamily="18" charset="0"/>
              </a:rPr>
              <a:t>vui</a:t>
            </a:r>
            <a:r>
              <a:rPr lang="en-US" altLang="zh-CN" sz="5999" b="1" dirty="0">
                <a:latin typeface="UTM Androgyne" panose="02040603050506020204" pitchFamily="18" charset="0"/>
              </a:rPr>
              <a:t> </a:t>
            </a:r>
            <a:r>
              <a:rPr lang="en-US" altLang="zh-CN" sz="5999" b="1" dirty="0" err="1">
                <a:latin typeface="UTM Androgyne" panose="02040603050506020204" pitchFamily="18" charset="0"/>
              </a:rPr>
              <a:t>lớn</a:t>
            </a:r>
            <a:endParaRPr lang="en-US" altLang="zh-CN" sz="5999" b="1" dirty="0">
              <a:latin typeface="UTM Androgyne" panose="02040603050506020204" pitchFamily="18" charset="0"/>
            </a:endParaRPr>
          </a:p>
        </p:txBody>
      </p:sp>
      <p:pic>
        <p:nvPicPr>
          <p:cNvPr id="15" name="Picture 5" descr="F:\360安全浏览器下载\水墨\1402\chinaz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67" y="3303231"/>
            <a:ext cx="2721670" cy="2722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PPT\PPT中国风元素\水墨祥云\水墨祥云\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141460" y="5711599"/>
            <a:ext cx="1211828" cy="7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948699" y="2870421"/>
            <a:ext cx="3091615" cy="3476557"/>
          </a:xfrm>
          <a:prstGeom prst="rect">
            <a:avLst/>
          </a:prstGeom>
          <a:noFill/>
        </p:spPr>
        <p:txBody>
          <a:bodyPr wrap="square" rtlCol="0">
            <a:spAutoFit/>
          </a:bodyPr>
          <a:lstStyle/>
          <a:p>
            <a:pPr algn="ctr"/>
            <a:r>
              <a:rPr lang="en-US" sz="5499" b="1" dirty="0" err="1">
                <a:latin typeface="UTM Ong Do Gia" panose="02040603050506020204" pitchFamily="18" charset="0"/>
              </a:rPr>
              <a:t>Em</a:t>
            </a:r>
            <a:r>
              <a:rPr lang="en-US" sz="5499" b="1" dirty="0">
                <a:latin typeface="UTM Ong Do Gia" panose="02040603050506020204" pitchFamily="18" charset="0"/>
              </a:rPr>
              <a:t> </a:t>
            </a:r>
            <a:r>
              <a:rPr lang="en-US" sz="5499" b="1" dirty="0" err="1">
                <a:latin typeface="UTM Ong Do Gia" panose="02040603050506020204" pitchFamily="18" charset="0"/>
              </a:rPr>
              <a:t>hiểu</a:t>
            </a:r>
            <a:r>
              <a:rPr lang="en-US" sz="5499" b="1" dirty="0">
                <a:latin typeface="UTM Ong Do Gia" panose="02040603050506020204" pitchFamily="18" charset="0"/>
              </a:rPr>
              <a:t>  </a:t>
            </a:r>
            <a:r>
              <a:rPr lang="en-US" sz="5499" b="1" dirty="0" err="1">
                <a:latin typeface="UTM Ong Do Gia" panose="02040603050506020204" pitchFamily="18" charset="0"/>
              </a:rPr>
              <a:t>Đại</a:t>
            </a:r>
            <a:r>
              <a:rPr lang="en-US" sz="5499" b="1" dirty="0">
                <a:latin typeface="UTM Ong Do Gia" panose="02040603050506020204" pitchFamily="18" charset="0"/>
              </a:rPr>
              <a:t> </a:t>
            </a:r>
            <a:r>
              <a:rPr lang="en-US" sz="5499" b="1" dirty="0" err="1">
                <a:latin typeface="UTM Ong Do Gia" panose="02040603050506020204" pitchFamily="18" charset="0"/>
              </a:rPr>
              <a:t>Ngu</a:t>
            </a:r>
            <a:r>
              <a:rPr lang="en-US" sz="5499" b="1" dirty="0">
                <a:latin typeface="UTM Ong Do Gia" panose="02040603050506020204" pitchFamily="18" charset="0"/>
              </a:rPr>
              <a:t> </a:t>
            </a:r>
            <a:r>
              <a:rPr lang="en-US" sz="5499" b="1" dirty="0" err="1">
                <a:latin typeface="UTM Ong Do Gia" panose="02040603050506020204" pitchFamily="18" charset="0"/>
              </a:rPr>
              <a:t>có</a:t>
            </a:r>
            <a:r>
              <a:rPr lang="en-US" sz="5499" b="1" dirty="0">
                <a:latin typeface="UTM Ong Do Gia" panose="02040603050506020204" pitchFamily="18" charset="0"/>
              </a:rPr>
              <a:t> </a:t>
            </a:r>
            <a:r>
              <a:rPr lang="en-US" sz="5499" b="1" dirty="0" err="1">
                <a:latin typeface="UTM Ong Do Gia" panose="02040603050506020204" pitchFamily="18" charset="0"/>
              </a:rPr>
              <a:t>nghĩa</a:t>
            </a:r>
            <a:r>
              <a:rPr lang="en-US" sz="5499" b="1" dirty="0">
                <a:latin typeface="UTM Ong Do Gia" panose="02040603050506020204" pitchFamily="18" charset="0"/>
              </a:rPr>
              <a:t> </a:t>
            </a:r>
            <a:r>
              <a:rPr lang="en-US" sz="5499" b="1" dirty="0" err="1">
                <a:latin typeface="UTM Ong Do Gia" panose="02040603050506020204" pitchFamily="18" charset="0"/>
              </a:rPr>
              <a:t>là</a:t>
            </a:r>
            <a:r>
              <a:rPr lang="en-US" sz="5499" b="1" dirty="0">
                <a:latin typeface="UTM Ong Do Gia" panose="02040603050506020204" pitchFamily="18" charset="0"/>
              </a:rPr>
              <a:t> </a:t>
            </a:r>
            <a:r>
              <a:rPr lang="en-US" sz="5499" b="1" dirty="0" err="1">
                <a:latin typeface="UTM Ong Do Gia" panose="02040603050506020204" pitchFamily="18" charset="0"/>
              </a:rPr>
              <a:t>gì</a:t>
            </a:r>
            <a:r>
              <a:rPr lang="en-US" sz="5499" b="1" dirty="0">
                <a:latin typeface="UTM Ong Do Gia" panose="02040603050506020204" pitchFamily="18" charset="0"/>
              </a:rPr>
              <a:t>?</a:t>
            </a:r>
          </a:p>
        </p:txBody>
      </p:sp>
    </p:spTree>
    <p:extLst>
      <p:ext uri="{BB962C8B-B14F-4D97-AF65-F5344CB8AC3E}">
        <p14:creationId xmlns:p14="http://schemas.microsoft.com/office/powerpoint/2010/main" val="39796625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400" fill="hold"/>
                                        <p:tgtEl>
                                          <p:spTgt spid="5"/>
                                        </p:tgtEl>
                                        <p:attrNameLst>
                                          <p:attrName>ppt_w</p:attrName>
                                        </p:attrNameLst>
                                      </p:cBhvr>
                                      <p:tavLst>
                                        <p:tav tm="0">
                                          <p:val>
                                            <p:fltVal val="0"/>
                                          </p:val>
                                        </p:tav>
                                        <p:tav tm="100000">
                                          <p:val>
                                            <p:strVal val="#ppt_w"/>
                                          </p:val>
                                        </p:tav>
                                      </p:tavLst>
                                    </p:anim>
                                    <p:anim calcmode="lin" valueType="num">
                                      <p:cBhvr>
                                        <p:cTn id="8" dur="400" fill="hold"/>
                                        <p:tgtEl>
                                          <p:spTgt spid="5"/>
                                        </p:tgtEl>
                                        <p:attrNameLst>
                                          <p:attrName>ppt_h</p:attrName>
                                        </p:attrNameLst>
                                      </p:cBhvr>
                                      <p:tavLst>
                                        <p:tav tm="0">
                                          <p:val>
                                            <p:fltVal val="0"/>
                                          </p:val>
                                        </p:tav>
                                        <p:tav tm="100000">
                                          <p:val>
                                            <p:strVal val="#ppt_h"/>
                                          </p:val>
                                        </p:tav>
                                      </p:tavLst>
                                    </p:anim>
                                    <p:anim calcmode="lin" valueType="num">
                                      <p:cBhvr>
                                        <p:cTn id="9" dur="400" fill="hold"/>
                                        <p:tgtEl>
                                          <p:spTgt spid="5"/>
                                        </p:tgtEl>
                                        <p:attrNameLst>
                                          <p:attrName>style.rotation</p:attrName>
                                        </p:attrNameLst>
                                      </p:cBhvr>
                                      <p:tavLst>
                                        <p:tav tm="0">
                                          <p:val>
                                            <p:fltVal val="90"/>
                                          </p:val>
                                        </p:tav>
                                        <p:tav tm="100000">
                                          <p:val>
                                            <p:fltVal val="0"/>
                                          </p:val>
                                        </p:tav>
                                      </p:tavLst>
                                    </p:anim>
                                    <p:animEffect transition="in" filter="fade">
                                      <p:cBhvr>
                                        <p:cTn id="10" dur="400"/>
                                        <p:tgtEl>
                                          <p:spTgt spid="5"/>
                                        </p:tgtEl>
                                      </p:cBhvr>
                                    </p:animEffect>
                                  </p:childTnLst>
                                </p:cTn>
                              </p:par>
                            </p:childTnLst>
                          </p:cTn>
                        </p:par>
                        <p:par>
                          <p:cTn id="11" fill="hold">
                            <p:stCondLst>
                              <p:cond delay="400"/>
                            </p:stCondLst>
                            <p:childTnLst>
                              <p:par>
                                <p:cTn id="12" presetID="4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anim calcmode="lin" valueType="num">
                                      <p:cBhvr>
                                        <p:cTn id="15" dur="300" fill="hold"/>
                                        <p:tgtEl>
                                          <p:spTgt spid="15"/>
                                        </p:tgtEl>
                                        <p:attrNameLst>
                                          <p:attrName>ppt_x</p:attrName>
                                        </p:attrNameLst>
                                      </p:cBhvr>
                                      <p:tavLst>
                                        <p:tav tm="0">
                                          <p:val>
                                            <p:strVal val="#ppt_x"/>
                                          </p:val>
                                        </p:tav>
                                        <p:tav tm="100000">
                                          <p:val>
                                            <p:strVal val="#ppt_x"/>
                                          </p:val>
                                        </p:tav>
                                      </p:tavLst>
                                    </p:anim>
                                    <p:anim calcmode="lin" valueType="num">
                                      <p:cBhvr>
                                        <p:cTn id="16" dur="300" fill="hold"/>
                                        <p:tgtEl>
                                          <p:spTgt spid="15"/>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12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1+#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365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circle(in)">
                                      <p:cBhvr>
                                        <p:cTn id="29" dur="2000"/>
                                        <p:tgtEl>
                                          <p:spTgt spid="17">
                                            <p:txEl>
                                              <p:pRg st="0" end="0"/>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71" descr="2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490449" y="1436383"/>
            <a:ext cx="8429266" cy="125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89" descr="2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394726" y="3201911"/>
            <a:ext cx="8429266" cy="125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90"/>
          <p:cNvSpPr>
            <a:spLocks noChangeArrowheads="1"/>
          </p:cNvSpPr>
          <p:nvPr/>
        </p:nvSpPr>
        <p:spPr bwMode="auto">
          <a:xfrm>
            <a:off x="5635932" y="3280795"/>
            <a:ext cx="5685788" cy="88514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kumimoji="1" lang="en-US" altLang="zh-CN" sz="4499" b="1" baseline="0" dirty="0" err="1">
                <a:solidFill>
                  <a:srgbClr val="FFFFFF"/>
                </a:solidFill>
                <a:latin typeface="UTM ThuPhap Thien An" panose="02040603050506020204" pitchFamily="18" charset="0"/>
                <a:ea typeface="楷体" panose="02010609060101010101" pitchFamily="49" charset="-122"/>
                <a:cs typeface="Turbayne" panose="020B0506030404030204" pitchFamily="34" charset="0"/>
              </a:rPr>
              <a:t>Khám</a:t>
            </a:r>
            <a:r>
              <a:rPr kumimoji="1" lang="en-US" altLang="zh-CN" sz="4499"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rPr>
              <a:t> </a:t>
            </a:r>
            <a:r>
              <a:rPr kumimoji="1" lang="en-US" altLang="zh-CN" sz="4499" b="1" baseline="0" dirty="0" err="1">
                <a:solidFill>
                  <a:srgbClr val="FFFFFF"/>
                </a:solidFill>
                <a:latin typeface="UTM ThuPhap Thien An" panose="02040603050506020204" pitchFamily="18" charset="0"/>
                <a:ea typeface="楷体" panose="02010609060101010101" pitchFamily="49" charset="-122"/>
                <a:cs typeface="Turbayne" panose="020B0506030404030204" pitchFamily="34" charset="0"/>
              </a:rPr>
              <a:t>phá</a:t>
            </a:r>
            <a:endParaRPr kumimoji="1" lang="zh-CN" altLang="en-US" sz="4499"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endParaRPr>
          </a:p>
        </p:txBody>
      </p:sp>
      <p:pic>
        <p:nvPicPr>
          <p:cNvPr id="7" name="Picture 291" descr="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839" y="2384071"/>
            <a:ext cx="2574258" cy="196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2" descr="2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374736" y="5195896"/>
            <a:ext cx="8429266" cy="125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4" descr="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48" y="4269594"/>
            <a:ext cx="2574258" cy="197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2" descr="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290" y="584129"/>
            <a:ext cx="2574258" cy="196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Soloman\Desktop\未标题-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05985">
            <a:off x="409155" y="2312803"/>
            <a:ext cx="3048073" cy="304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17"/>
          <p:cNvSpPr>
            <a:spLocks noChangeArrowheads="1"/>
          </p:cNvSpPr>
          <p:nvPr/>
        </p:nvSpPr>
        <p:spPr bwMode="auto">
          <a:xfrm>
            <a:off x="5737264" y="1584148"/>
            <a:ext cx="5685788" cy="88514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4499" b="1" baseline="0" dirty="0" err="1">
                <a:solidFill>
                  <a:srgbClr val="FFFFFF"/>
                </a:solidFill>
                <a:latin typeface="UTM ThuPhap Thien An" panose="02040603050506020204" pitchFamily="18" charset="0"/>
                <a:ea typeface="楷体" panose="02010609060101010101" pitchFamily="49" charset="-122"/>
                <a:cs typeface="Turbayne" panose="020B0506030404030204" pitchFamily="34" charset="0"/>
              </a:rPr>
              <a:t>Khởi</a:t>
            </a:r>
            <a:r>
              <a:rPr lang="en-US" altLang="zh-CN" sz="4499"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rPr>
              <a:t> </a:t>
            </a:r>
            <a:r>
              <a:rPr lang="en-US" altLang="zh-CN" sz="4499" b="1" baseline="0" dirty="0" err="1">
                <a:solidFill>
                  <a:srgbClr val="FFFFFF"/>
                </a:solidFill>
                <a:latin typeface="UTM ThuPhap Thien An" panose="02040603050506020204" pitchFamily="18" charset="0"/>
                <a:ea typeface="楷体" panose="02010609060101010101" pitchFamily="49" charset="-122"/>
                <a:cs typeface="Turbayne" panose="020B0506030404030204" pitchFamily="34" charset="0"/>
              </a:rPr>
              <a:t>động</a:t>
            </a:r>
            <a:endParaRPr kumimoji="1" lang="en-US" altLang="zh-CN" sz="4499"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endParaRPr>
          </a:p>
        </p:txBody>
      </p:sp>
      <p:sp>
        <p:nvSpPr>
          <p:cNvPr id="15" name="Rectangle 293"/>
          <p:cNvSpPr>
            <a:spLocks noChangeArrowheads="1"/>
          </p:cNvSpPr>
          <p:nvPr/>
        </p:nvSpPr>
        <p:spPr bwMode="auto">
          <a:xfrm>
            <a:off x="5460875" y="5349738"/>
            <a:ext cx="5685788" cy="88514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kumimoji="1" lang="en-US" altLang="zh-CN" sz="4499" b="1" baseline="0" dirty="0" err="1">
                <a:solidFill>
                  <a:srgbClr val="FFFFFF"/>
                </a:solidFill>
                <a:latin typeface="UTM ThuPhap Thien An" panose="02040603050506020204" pitchFamily="18" charset="0"/>
                <a:ea typeface="楷体" panose="02010609060101010101" pitchFamily="49" charset="-122"/>
                <a:cs typeface="Turbayne" panose="020B0506030404030204" pitchFamily="34" charset="0"/>
              </a:rPr>
              <a:t>Củng</a:t>
            </a:r>
            <a:r>
              <a:rPr kumimoji="1" lang="en-US" altLang="zh-CN" sz="4499"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rPr>
              <a:t> </a:t>
            </a:r>
            <a:r>
              <a:rPr kumimoji="1" lang="en-US" altLang="zh-CN" sz="4499" b="1" baseline="0" dirty="0" err="1">
                <a:solidFill>
                  <a:srgbClr val="FFFFFF"/>
                </a:solidFill>
                <a:latin typeface="UTM ThuPhap Thien An" panose="02040603050506020204" pitchFamily="18" charset="0"/>
                <a:ea typeface="楷体" panose="02010609060101010101" pitchFamily="49" charset="-122"/>
                <a:cs typeface="Turbayne" panose="020B0506030404030204" pitchFamily="34" charset="0"/>
              </a:rPr>
              <a:t>cố</a:t>
            </a:r>
            <a:endParaRPr kumimoji="1" lang="en-US" altLang="zh-CN" sz="4499"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endParaRPr>
          </a:p>
        </p:txBody>
      </p:sp>
      <p:pic>
        <p:nvPicPr>
          <p:cNvPr id="16" name="图片 15" descr="8.png"/>
          <p:cNvPicPr>
            <a:picLocks noChangeAspect="1"/>
          </p:cNvPicPr>
          <p:nvPr/>
        </p:nvPicPr>
        <p:blipFill>
          <a:blip r:embed="rId5">
            <a:extLst>
              <a:ext uri="{28A0092B-C50C-407E-A947-70E740481C1C}">
                <a14:useLocalDpi xmlns:a14="http://schemas.microsoft.com/office/drawing/2010/main" val="0"/>
              </a:ext>
            </a:extLst>
          </a:blip>
          <a:srcRect t="15810" r="45433" b="15787"/>
          <a:stretch>
            <a:fillRect/>
          </a:stretch>
        </p:blipFill>
        <p:spPr bwMode="auto">
          <a:xfrm>
            <a:off x="-1769550" y="-3580295"/>
            <a:ext cx="6648227" cy="625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descr="14.png"/>
          <p:cNvPicPr>
            <a:picLocks noChangeAspect="1"/>
          </p:cNvPicPr>
          <p:nvPr/>
        </p:nvPicPr>
        <p:blipFill>
          <a:blip r:embed="rId6">
            <a:extLst>
              <a:ext uri="{28A0092B-C50C-407E-A947-70E740481C1C}">
                <a14:useLocalDpi xmlns:a14="http://schemas.microsoft.com/office/drawing/2010/main" val="0"/>
              </a:ext>
            </a:extLst>
          </a:blip>
          <a:srcRect l="48351" t="67801" r="44150" b="24422"/>
          <a:stretch>
            <a:fillRect/>
          </a:stretch>
        </p:blipFill>
        <p:spPr bwMode="auto">
          <a:xfrm>
            <a:off x="3457229" y="-171397"/>
            <a:ext cx="913786" cy="71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1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89177" y="-69829"/>
            <a:ext cx="571118" cy="47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descr="12.png"/>
          <p:cNvPicPr>
            <a:picLocks noChangeAspect="1"/>
          </p:cNvPicPr>
          <p:nvPr/>
        </p:nvPicPr>
        <p:blipFill>
          <a:blip r:embed="rId8">
            <a:extLst>
              <a:ext uri="{28A0092B-C50C-407E-A947-70E740481C1C}">
                <a14:useLocalDpi xmlns:a14="http://schemas.microsoft.com/office/drawing/2010/main" val="0"/>
              </a:ext>
            </a:extLst>
          </a:blip>
          <a:srcRect l="28444" r="21777" b="55556"/>
          <a:stretch>
            <a:fillRect/>
          </a:stretch>
        </p:blipFill>
        <p:spPr bwMode="auto">
          <a:xfrm>
            <a:off x="2848039" y="742721"/>
            <a:ext cx="710722" cy="5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9" descr="1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1911" y="641154"/>
            <a:ext cx="571118" cy="4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3644" y="3131458"/>
            <a:ext cx="4017415" cy="1323133"/>
          </a:xfrm>
          <a:prstGeom prst="rect">
            <a:avLst/>
          </a:prstGeom>
          <a:noFill/>
        </p:spPr>
        <p:txBody>
          <a:bodyPr wrap="square" rtlCol="0">
            <a:spAutoFit/>
          </a:bodyPr>
          <a:lstStyle/>
          <a:p>
            <a:pPr algn="ctr"/>
            <a:r>
              <a:rPr lang="en-US" sz="3999" dirty="0">
                <a:latin typeface="UTM Sharnay" panose="02040603050506020204" pitchFamily="18" charset="0"/>
              </a:rPr>
              <a:t>HOẠT</a:t>
            </a:r>
          </a:p>
          <a:p>
            <a:pPr algn="ctr"/>
            <a:r>
              <a:rPr lang="en-US" sz="3999" dirty="0">
                <a:latin typeface="UTM Sharnay" panose="02040603050506020204" pitchFamily="18" charset="0"/>
              </a:rPr>
              <a:t> ĐỘNG</a:t>
            </a:r>
          </a:p>
        </p:txBody>
      </p:sp>
    </p:spTree>
    <p:extLst>
      <p:ext uri="{BB962C8B-B14F-4D97-AF65-F5344CB8AC3E}">
        <p14:creationId xmlns:p14="http://schemas.microsoft.com/office/powerpoint/2010/main" val="1665040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1" presetClass="entr" presetSubtype="0" fill="hold" nodeType="withEffect">
                                  <p:stCondLst>
                                    <p:cond delay="2200"/>
                                  </p:stCondLst>
                                  <p:childTnLst>
                                    <p:set>
                                      <p:cBhvr>
                                        <p:cTn id="11" dur="1" fill="hold">
                                          <p:stCondLst>
                                            <p:cond delay="0"/>
                                          </p:stCondLst>
                                        </p:cTn>
                                        <p:tgtEl>
                                          <p:spTgt spid="18"/>
                                        </p:tgtEl>
                                        <p:attrNameLst>
                                          <p:attrName>style.visibility</p:attrName>
                                        </p:attrNameLst>
                                      </p:cBhvr>
                                      <p:to>
                                        <p:strVal val="visible"/>
                                      </p:to>
                                    </p:set>
                                  </p:childTnLst>
                                </p:cTn>
                              </p:par>
                              <p:par>
                                <p:cTn id="12" presetID="0" presetClass="path" presetSubtype="0" accel="50000" decel="50000" fill="hold" nodeType="withEffect">
                                  <p:stCondLst>
                                    <p:cond delay="2300"/>
                                  </p:stCondLst>
                                  <p:childTnLst>
                                    <p:animMotion origin="layout" path="M -0.00157 -2.71605E-6 C 0.01441 0.04167 0.03055 0.08364 0.03125 0.15216 C 0.03194 0.22006 -0.00018 0.31482 0.0026 0.41081 C 0.00555 0.50648 0.04704 0.61821 0.04843 0.72531 C 0.05 0.83272 0.03055 0.9426 0.01128 1.05371 " pathEditMode="relative" rAng="0" ptsTypes="aaaaA">
                                      <p:cBhvr>
                                        <p:cTn id="13" dur="2000" fill="hold"/>
                                        <p:tgtEl>
                                          <p:spTgt spid="18"/>
                                        </p:tgtEl>
                                        <p:attrNameLst>
                                          <p:attrName>ppt_x</p:attrName>
                                          <p:attrName>ppt_y</p:attrName>
                                        </p:attrNameLst>
                                      </p:cBhvr>
                                      <p:rCtr x="2569" y="52685"/>
                                    </p:animMotion>
                                  </p:childTnLst>
                                </p:cTn>
                              </p:par>
                              <p:par>
                                <p:cTn id="14" presetID="8" presetClass="emph" presetSubtype="0" fill="hold" nodeType="withEffect">
                                  <p:stCondLst>
                                    <p:cond delay="2300"/>
                                  </p:stCondLst>
                                  <p:childTnLst>
                                    <p:animRot by="21600000">
                                      <p:cBhvr>
                                        <p:cTn id="15" dur="2000" fill="hold"/>
                                        <p:tgtEl>
                                          <p:spTgt spid="18"/>
                                        </p:tgtEl>
                                        <p:attrNameLst>
                                          <p:attrName>r</p:attrName>
                                        </p:attrNameLst>
                                      </p:cBhvr>
                                    </p:animRot>
                                  </p:childTnLst>
                                </p:cTn>
                              </p:par>
                              <p:par>
                                <p:cTn id="16" presetID="1" presetClass="entr" presetSubtype="0" fill="hold" nodeType="withEffect">
                                  <p:stCondLst>
                                    <p:cond delay="2100"/>
                                  </p:stCondLst>
                                  <p:childTnLst>
                                    <p:set>
                                      <p:cBhvr>
                                        <p:cTn id="17" dur="1" fill="hold">
                                          <p:stCondLst>
                                            <p:cond delay="0"/>
                                          </p:stCondLst>
                                        </p:cTn>
                                        <p:tgtEl>
                                          <p:spTgt spid="20"/>
                                        </p:tgtEl>
                                        <p:attrNameLst>
                                          <p:attrName>style.visibility</p:attrName>
                                        </p:attrNameLst>
                                      </p:cBhvr>
                                      <p:to>
                                        <p:strVal val="visible"/>
                                      </p:to>
                                    </p:set>
                                  </p:childTnLst>
                                </p:cTn>
                              </p:par>
                              <p:par>
                                <p:cTn id="18" presetID="0" presetClass="path" presetSubtype="0" accel="50000" decel="50000" fill="hold" nodeType="withEffect">
                                  <p:stCondLst>
                                    <p:cond delay="2100"/>
                                  </p:stCondLst>
                                  <p:childTnLst>
                                    <p:animMotion origin="layout" path="M -0.00781 3.58025E-6 C -0.01076 0.02777 -0.01337 0.05617 -0.00972 0.10771 C -0.00608 0.15926 0.01892 0.22747 0.01372 0.30956 C 0.00851 0.39135 -0.03333 0.49074 -0.04097 0.59969 C -0.04844 0.70895 -0.03993 0.83703 -0.03125 0.96481 " pathEditMode="relative" rAng="0" ptsTypes="aaaaA">
                                      <p:cBhvr>
                                        <p:cTn id="19" dur="2000" fill="hold"/>
                                        <p:tgtEl>
                                          <p:spTgt spid="20"/>
                                        </p:tgtEl>
                                        <p:attrNameLst>
                                          <p:attrName>ppt_x</p:attrName>
                                          <p:attrName>ppt_y</p:attrName>
                                        </p:attrNameLst>
                                      </p:cBhvr>
                                      <p:rCtr x="-694" y="48241"/>
                                    </p:animMotion>
                                  </p:childTnLst>
                                </p:cTn>
                              </p:par>
                              <p:par>
                                <p:cTn id="20" presetID="8" presetClass="emph" presetSubtype="0" fill="hold" nodeType="withEffect">
                                  <p:stCondLst>
                                    <p:cond delay="2100"/>
                                  </p:stCondLst>
                                  <p:childTnLst>
                                    <p:animRot by="21600000">
                                      <p:cBhvr>
                                        <p:cTn id="21" dur="2000" fill="hold"/>
                                        <p:tgtEl>
                                          <p:spTgt spid="20"/>
                                        </p:tgtEl>
                                        <p:attrNameLst>
                                          <p:attrName>r</p:attrName>
                                        </p:attrNameLst>
                                      </p:cBhvr>
                                    </p:animRot>
                                  </p:childTnLst>
                                </p:cTn>
                              </p:par>
                              <p:par>
                                <p:cTn id="22" presetID="1" presetClass="entr" presetSubtype="0" fill="hold" nodeType="withEffect">
                                  <p:stCondLst>
                                    <p:cond delay="700"/>
                                  </p:stCondLst>
                                  <p:childTnLst>
                                    <p:set>
                                      <p:cBhvr>
                                        <p:cTn id="23" dur="1" fill="hold">
                                          <p:stCondLst>
                                            <p:cond delay="0"/>
                                          </p:stCondLst>
                                        </p:cTn>
                                        <p:tgtEl>
                                          <p:spTgt spid="19"/>
                                        </p:tgtEl>
                                        <p:attrNameLst>
                                          <p:attrName>style.visibility</p:attrName>
                                        </p:attrNameLst>
                                      </p:cBhvr>
                                      <p:to>
                                        <p:strVal val="visible"/>
                                      </p:to>
                                    </p:set>
                                  </p:childTnLst>
                                </p:cTn>
                              </p:par>
                              <p:par>
                                <p:cTn id="24" presetID="0" presetClass="path" presetSubtype="0" accel="50000" decel="50000" fill="hold" nodeType="withEffect">
                                  <p:stCondLst>
                                    <p:cond delay="700"/>
                                  </p:stCondLst>
                                  <p:childTnLst>
                                    <p:animMotion origin="layout" path="M -3.61111E-6 -3.7037E-7 C 0.00469 0.0963 0.00955 0.1929 0.02361 0.27932 C 0.03768 0.36605 0.07691 0.40988 0.08473 0.51914 C 0.09254 0.62778 0.0816 0.78056 0.07084 0.93272 " pathEditMode="relative" rAng="0" ptsTypes="aaaA">
                                      <p:cBhvr>
                                        <p:cTn id="25" dur="2000" fill="hold"/>
                                        <p:tgtEl>
                                          <p:spTgt spid="19"/>
                                        </p:tgtEl>
                                        <p:attrNameLst>
                                          <p:attrName>ppt_x</p:attrName>
                                          <p:attrName>ppt_y</p:attrName>
                                        </p:attrNameLst>
                                      </p:cBhvr>
                                      <p:rCtr x="4618" y="46636"/>
                                    </p:animMotion>
                                  </p:childTnLst>
                                </p:cTn>
                              </p:par>
                              <p:par>
                                <p:cTn id="26" presetID="8" presetClass="emph" presetSubtype="0" fill="hold" nodeType="withEffect">
                                  <p:stCondLst>
                                    <p:cond delay="700"/>
                                  </p:stCondLst>
                                  <p:childTnLst>
                                    <p:animRot by="21600000">
                                      <p:cBhvr>
                                        <p:cTn id="27" dur="2000" fill="hold"/>
                                        <p:tgtEl>
                                          <p:spTgt spid="19"/>
                                        </p:tgtEl>
                                        <p:attrNameLst>
                                          <p:attrName>r</p:attrName>
                                        </p:attrNameLst>
                                      </p:cBhvr>
                                    </p:animRot>
                                  </p:childTnLst>
                                </p:cTn>
                              </p:par>
                              <p:par>
                                <p:cTn id="28" presetID="1" presetClass="entr" presetSubtype="0" fill="hold" nodeType="withEffect">
                                  <p:stCondLst>
                                    <p:cond delay="2300"/>
                                  </p:stCondLst>
                                  <p:childTnLst>
                                    <p:set>
                                      <p:cBhvr>
                                        <p:cTn id="29" dur="1" fill="hold">
                                          <p:stCondLst>
                                            <p:cond delay="0"/>
                                          </p:stCondLst>
                                        </p:cTn>
                                        <p:tgtEl>
                                          <p:spTgt spid="17"/>
                                        </p:tgtEl>
                                        <p:attrNameLst>
                                          <p:attrName>style.visibility</p:attrName>
                                        </p:attrNameLst>
                                      </p:cBhvr>
                                      <p:to>
                                        <p:strVal val="visible"/>
                                      </p:to>
                                    </p:set>
                                  </p:childTnLst>
                                </p:cTn>
                              </p:par>
                              <p:par>
                                <p:cTn id="30" presetID="0" presetClass="path" presetSubtype="0" accel="50000" decel="50000" fill="hold" nodeType="withEffect">
                                  <p:stCondLst>
                                    <p:cond delay="2400"/>
                                  </p:stCondLst>
                                  <p:childTnLst>
                                    <p:animMotion origin="layout" path="M 3.05556E-6 -1.85185E-6 C 0.02604 0.08426 0.05225 0.16883 0.06146 0.28611 C 0.07066 0.40401 0.0408 0.57346 0.05468 0.70617 C 0.06875 0.83827 0.10712 0.95926 0.14583 1.08087 " pathEditMode="relative" rAng="0" ptsTypes="aaaA">
                                      <p:cBhvr>
                                        <p:cTn id="31" dur="2000" fill="hold"/>
                                        <p:tgtEl>
                                          <p:spTgt spid="17"/>
                                        </p:tgtEl>
                                        <p:attrNameLst>
                                          <p:attrName>ppt_x</p:attrName>
                                          <p:attrName>ppt_y</p:attrName>
                                        </p:attrNameLst>
                                      </p:cBhvr>
                                      <p:rCtr x="7292" y="54043"/>
                                    </p:animMotion>
                                  </p:childTnLst>
                                </p:cTn>
                              </p:par>
                              <p:par>
                                <p:cTn id="32" presetID="8" presetClass="emph" presetSubtype="0" fill="hold" nodeType="withEffect">
                                  <p:stCondLst>
                                    <p:cond delay="2400"/>
                                  </p:stCondLst>
                                  <p:childTnLst>
                                    <p:animRot by="21600000">
                                      <p:cBhvr>
                                        <p:cTn id="33" dur="2000" fill="hold"/>
                                        <p:tgtEl>
                                          <p:spTgt spid="17"/>
                                        </p:tgtEl>
                                        <p:attrNameLst>
                                          <p:attrName>r</p:attrName>
                                        </p:attrNameLst>
                                      </p:cBhvr>
                                    </p:animRot>
                                  </p:childTnLst>
                                </p:cTn>
                              </p:par>
                              <p:par>
                                <p:cTn id="34" presetID="35" presetClass="entr" presetSubtype="0" fill="hold" nodeType="withEffect">
                                  <p:stCondLst>
                                    <p:cond delay="9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style.rotation</p:attrName>
                                        </p:attrNameLst>
                                      </p:cBhvr>
                                      <p:tavLst>
                                        <p:tav tm="0">
                                          <p:val>
                                            <p:fltVal val="720"/>
                                          </p:val>
                                        </p:tav>
                                        <p:tav tm="100000">
                                          <p:val>
                                            <p:fltVal val="0"/>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22" presetClass="entr" presetSubtype="8" fill="hold" nodeType="withEffect">
                                  <p:stCondLst>
                                    <p:cond delay="30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2000"/>
                                        <p:tgtEl>
                                          <p:spTgt spid="4"/>
                                        </p:tgtEl>
                                      </p:cBhvr>
                                    </p:animEffect>
                                  </p:childTnLst>
                                </p:cTn>
                              </p:par>
                              <p:par>
                                <p:cTn id="52" presetID="63" presetClass="path" presetSubtype="0" accel="50000" fill="hold" nodeType="withEffect">
                                  <p:stCondLst>
                                    <p:cond delay="0"/>
                                  </p:stCondLst>
                                  <p:childTnLst>
                                    <p:animMotion origin="layout" path="M -0.06941 0.00093 L 0.56387 0.00093 " pathEditMode="relative" rAng="0" ptsTypes="AA">
                                      <p:cBhvr>
                                        <p:cTn id="53" dur="2000" fill="hold"/>
                                        <p:tgtEl>
                                          <p:spTgt spid="10"/>
                                        </p:tgtEl>
                                        <p:attrNameLst>
                                          <p:attrName>ppt_x</p:attrName>
                                          <p:attrName>ppt_y</p:attrName>
                                        </p:attrNameLst>
                                      </p:cBhvr>
                                      <p:rCtr x="31658" y="0"/>
                                    </p:animMotion>
                                  </p:childTnLst>
                                </p:cTn>
                              </p:par>
                            </p:childTnLst>
                          </p:cTn>
                        </p:par>
                        <p:par>
                          <p:cTn id="54" fill="hold">
                            <p:stCondLst>
                              <p:cond delay="2800"/>
                            </p:stCondLst>
                            <p:childTnLst>
                              <p:par>
                                <p:cTn id="55" presetID="10" presetClass="exit" presetSubtype="0" fill="hold" nodeType="afterEffect">
                                  <p:stCondLst>
                                    <p:cond delay="0"/>
                                  </p:stCondLst>
                                  <p:childTnLst>
                                    <p:animEffect transition="out" filter="fad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3800"/>
                            </p:stCondLst>
                            <p:childTnLst>
                              <p:par>
                                <p:cTn id="59" presetID="10"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childTnLst>
                                </p:cTn>
                              </p:par>
                            </p:childTnLst>
                          </p:cTn>
                        </p:par>
                        <p:par>
                          <p:cTn id="62" fill="hold">
                            <p:stCondLst>
                              <p:cond delay="4800"/>
                            </p:stCondLst>
                            <p:childTnLst>
                              <p:par>
                                <p:cTn id="63" presetID="10"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22" presetClass="entr" presetSubtype="8" fill="hold" nodeType="withEffect">
                                  <p:stCondLst>
                                    <p:cond delay="3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2000"/>
                                        <p:tgtEl>
                                          <p:spTgt spid="5"/>
                                        </p:tgtEl>
                                      </p:cBhvr>
                                    </p:animEffect>
                                  </p:childTnLst>
                                </p:cTn>
                              </p:par>
                              <p:par>
                                <p:cTn id="69" presetID="63" presetClass="path" presetSubtype="0" accel="50000" fill="hold" nodeType="withEffect">
                                  <p:stCondLst>
                                    <p:cond delay="0"/>
                                  </p:stCondLst>
                                  <p:childTnLst>
                                    <p:animMotion origin="layout" path="M 0.00234 0.00301 L 0.63562 0.00301 " pathEditMode="relative" rAng="0" ptsTypes="AA">
                                      <p:cBhvr>
                                        <p:cTn id="70" dur="2000" fill="hold"/>
                                        <p:tgtEl>
                                          <p:spTgt spid="7"/>
                                        </p:tgtEl>
                                        <p:attrNameLst>
                                          <p:attrName>ppt_x</p:attrName>
                                          <p:attrName>ppt_y</p:attrName>
                                        </p:attrNameLst>
                                      </p:cBhvr>
                                      <p:rCtr x="31658" y="0"/>
                                    </p:animMotion>
                                  </p:childTnLst>
                                </p:cTn>
                              </p:par>
                            </p:childTnLst>
                          </p:cTn>
                        </p:par>
                        <p:par>
                          <p:cTn id="71" fill="hold">
                            <p:stCondLst>
                              <p:cond delay="7100"/>
                            </p:stCondLst>
                            <p:childTnLst>
                              <p:par>
                                <p:cTn id="72" presetID="10" presetClass="exit" presetSubtype="0" fill="hold" nodeType="afterEffect">
                                  <p:stCondLst>
                                    <p:cond delay="0"/>
                                  </p:stCondLst>
                                  <p:childTnLst>
                                    <p:animEffect transition="out" filter="fade">
                                      <p:cBhvr>
                                        <p:cTn id="73" dur="1000"/>
                                        <p:tgtEl>
                                          <p:spTgt spid="7"/>
                                        </p:tgtEl>
                                      </p:cBhvr>
                                    </p:animEffect>
                                    <p:set>
                                      <p:cBhvr>
                                        <p:cTn id="74" dur="1" fill="hold">
                                          <p:stCondLst>
                                            <p:cond delay="999"/>
                                          </p:stCondLst>
                                        </p:cTn>
                                        <p:tgtEl>
                                          <p:spTgt spid="7"/>
                                        </p:tgtEl>
                                        <p:attrNameLst>
                                          <p:attrName>style.visibility</p:attrName>
                                        </p:attrNameLst>
                                      </p:cBhvr>
                                      <p:to>
                                        <p:strVal val="hidden"/>
                                      </p:to>
                                    </p:set>
                                  </p:childTnLst>
                                </p:cTn>
                              </p:par>
                            </p:childTnLst>
                          </p:cTn>
                        </p:par>
                        <p:par>
                          <p:cTn id="75" fill="hold">
                            <p:stCondLst>
                              <p:cond delay="8100"/>
                            </p:stCondLst>
                            <p:childTnLst>
                              <p:par>
                                <p:cTn id="76" presetID="10" presetClass="entr" presetSubtype="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0"/>
                                        <p:tgtEl>
                                          <p:spTgt spid="6"/>
                                        </p:tgtEl>
                                      </p:cBhvr>
                                    </p:animEffect>
                                  </p:childTnLst>
                                </p:cTn>
                              </p:par>
                            </p:childTnLst>
                          </p:cTn>
                        </p:par>
                        <p:par>
                          <p:cTn id="79" fill="hold">
                            <p:stCondLst>
                              <p:cond delay="9100"/>
                            </p:stCondLst>
                            <p:childTnLst>
                              <p:par>
                                <p:cTn id="80" presetID="10"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22" presetClass="entr" presetSubtype="8" fill="hold" nodeType="withEffect">
                                  <p:stCondLst>
                                    <p:cond delay="30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2000"/>
                                        <p:tgtEl>
                                          <p:spTgt spid="8"/>
                                        </p:tgtEl>
                                      </p:cBhvr>
                                    </p:animEffect>
                                  </p:childTnLst>
                                </p:cTn>
                              </p:par>
                              <p:par>
                                <p:cTn id="86" presetID="63" presetClass="path" presetSubtype="0" accel="50000" fill="hold" nodeType="withEffect">
                                  <p:stCondLst>
                                    <p:cond delay="0"/>
                                  </p:stCondLst>
                                  <p:childTnLst>
                                    <p:animMotion origin="layout" path="M -0.06941 0.00092 L 0.56387 0.00092 " pathEditMode="relative" rAng="0" ptsTypes="AA">
                                      <p:cBhvr>
                                        <p:cTn id="87" dur="2000" fill="hold"/>
                                        <p:tgtEl>
                                          <p:spTgt spid="9"/>
                                        </p:tgtEl>
                                        <p:attrNameLst>
                                          <p:attrName>ppt_x</p:attrName>
                                          <p:attrName>ppt_y</p:attrName>
                                        </p:attrNameLst>
                                      </p:cBhvr>
                                      <p:rCtr x="31658" y="0"/>
                                    </p:animMotion>
                                  </p:childTnLst>
                                </p:cTn>
                              </p:par>
                            </p:childTnLst>
                          </p:cTn>
                        </p:par>
                        <p:par>
                          <p:cTn id="88" fill="hold">
                            <p:stCondLst>
                              <p:cond delay="11400"/>
                            </p:stCondLst>
                            <p:childTnLst>
                              <p:par>
                                <p:cTn id="89" presetID="10" presetClass="exit" presetSubtype="0" fill="hold" nodeType="afterEffect">
                                  <p:stCondLst>
                                    <p:cond delay="0"/>
                                  </p:stCondLst>
                                  <p:childTnLst>
                                    <p:animEffect transition="out" filter="fade">
                                      <p:cBhvr>
                                        <p:cTn id="90" dur="1000"/>
                                        <p:tgtEl>
                                          <p:spTgt spid="9"/>
                                        </p:tgtEl>
                                      </p:cBhvr>
                                    </p:animEffect>
                                    <p:set>
                                      <p:cBhvr>
                                        <p:cTn id="91" dur="1" fill="hold">
                                          <p:stCondLst>
                                            <p:cond delay="999"/>
                                          </p:stCondLst>
                                        </p:cTn>
                                        <p:tgtEl>
                                          <p:spTgt spid="9"/>
                                        </p:tgtEl>
                                        <p:attrNameLst>
                                          <p:attrName>style.visibility</p:attrName>
                                        </p:attrNameLst>
                                      </p:cBhvr>
                                      <p:to>
                                        <p:strVal val="hidden"/>
                                      </p:to>
                                    </p:set>
                                  </p:childTnLst>
                                </p:cTn>
                              </p:par>
                            </p:childTnLst>
                          </p:cTn>
                        </p:par>
                        <p:par>
                          <p:cTn id="92" fill="hold">
                            <p:stCondLst>
                              <p:cond delay="12400"/>
                            </p:stCondLst>
                            <p:childTnLst>
                              <p:par>
                                <p:cTn id="93" presetID="10" presetClass="entr" presetSubtype="0"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450017" y="-358898"/>
            <a:ext cx="13017441" cy="1770913"/>
            <a:chOff x="-634971" y="-997436"/>
            <a:chExt cx="10323966" cy="1536049"/>
          </a:xfrm>
        </p:grpSpPr>
        <p:pic>
          <p:nvPicPr>
            <p:cNvPr id="3" name="Picture 9" descr="F:\ppt素材\图标\我收集的图标\字体\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58987" y="-5391394"/>
              <a:ext cx="1536049" cy="1032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178328" y="-397580"/>
              <a:ext cx="5821519" cy="7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en-US" sz="2599" dirty="0">
                  <a:solidFill>
                    <a:schemeClr val="bg1"/>
                  </a:solidFill>
                  <a:latin typeface="UTM American Sans" panose="02040603050506020204" pitchFamily="18" charset="0"/>
                </a:rPr>
                <a:t> </a:t>
              </a:r>
              <a:r>
                <a:rPr lang="nl-NL" sz="2599" dirty="0">
                  <a:solidFill>
                    <a:schemeClr val="bg1"/>
                  </a:solidFill>
                  <a:latin typeface="UTM American Sans" panose="02040603050506020204" pitchFamily="18" charset="0"/>
                </a:rPr>
                <a:t>Hồ Quý Ly đã làm gì để đưa đất nước thoát khỏi khó khăn?</a:t>
              </a:r>
              <a:endParaRPr lang="zh-CN" altLang="en-US" sz="2599" b="1" dirty="0">
                <a:solidFill>
                  <a:schemeClr val="bg1"/>
                </a:solidFill>
                <a:latin typeface="微软雅黑" panose="020B0503020204020204" pitchFamily="34" charset="-122"/>
                <a:ea typeface="微软雅黑" panose="020B0503020204020204" pitchFamily="34" charset="-122"/>
              </a:endParaRPr>
            </a:p>
          </p:txBody>
        </p:sp>
      </p:grpSp>
      <p:pic>
        <p:nvPicPr>
          <p:cNvPr id="5" name="Picture 4" descr="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288" y="2149324"/>
            <a:ext cx="3637234"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901" y="1078764"/>
            <a:ext cx="3323852" cy="280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86" y="4011282"/>
            <a:ext cx="3376140" cy="284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559" y="799625"/>
            <a:ext cx="3480427" cy="293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272" y="4011282"/>
            <a:ext cx="3645029" cy="307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2"/>
          <p:cNvGrpSpPr>
            <a:grpSpLocks/>
          </p:cNvGrpSpPr>
          <p:nvPr/>
        </p:nvGrpSpPr>
        <p:grpSpPr bwMode="auto">
          <a:xfrm>
            <a:off x="4074192" y="2889448"/>
            <a:ext cx="4310091" cy="1830917"/>
            <a:chOff x="1872" y="1872"/>
            <a:chExt cx="2208" cy="1152"/>
          </a:xfrm>
        </p:grpSpPr>
        <p:sp>
          <p:nvSpPr>
            <p:cNvPr id="11" name="Line 9"/>
            <p:cNvSpPr>
              <a:spLocks noChangeShapeType="1"/>
            </p:cNvSpPr>
            <p:nvPr/>
          </p:nvSpPr>
          <p:spPr bwMode="auto">
            <a:xfrm>
              <a:off x="1872" y="1872"/>
              <a:ext cx="288" cy="192"/>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2" name="Line 10"/>
            <p:cNvSpPr>
              <a:spLocks noChangeShapeType="1"/>
            </p:cNvSpPr>
            <p:nvPr/>
          </p:nvSpPr>
          <p:spPr bwMode="auto">
            <a:xfrm>
              <a:off x="3744" y="2832"/>
              <a:ext cx="288" cy="192"/>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3" name="Line 11"/>
            <p:cNvSpPr>
              <a:spLocks noChangeShapeType="1"/>
            </p:cNvSpPr>
            <p:nvPr/>
          </p:nvSpPr>
          <p:spPr bwMode="auto">
            <a:xfrm flipV="1">
              <a:off x="3840" y="1872"/>
              <a:ext cx="240" cy="144"/>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14" name="Line 12"/>
            <p:cNvSpPr>
              <a:spLocks noChangeShapeType="1"/>
            </p:cNvSpPr>
            <p:nvPr/>
          </p:nvSpPr>
          <p:spPr bwMode="auto">
            <a:xfrm flipV="1">
              <a:off x="1968" y="2832"/>
              <a:ext cx="240" cy="144"/>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grpSp>
      <p:sp>
        <p:nvSpPr>
          <p:cNvPr id="15" name="Text Box 13"/>
          <p:cNvSpPr txBox="1">
            <a:spLocks noChangeArrowheads="1"/>
          </p:cNvSpPr>
          <p:nvPr/>
        </p:nvSpPr>
        <p:spPr bwMode="auto">
          <a:xfrm>
            <a:off x="4888546" y="2915082"/>
            <a:ext cx="2611336" cy="181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26" tIns="54412" rIns="108826" bIns="54412">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en-US" altLang="zh-CN" sz="3699" baseline="0" dirty="0" err="1">
                <a:solidFill>
                  <a:srgbClr val="000000"/>
                </a:solidFill>
                <a:latin typeface="SVN-Ready" panose="02040603050506020204" pitchFamily="18" charset="0"/>
                <a:ea typeface="华文行楷" pitchFamily="2" charset="-122"/>
              </a:rPr>
              <a:t>Những</a:t>
            </a:r>
            <a:r>
              <a:rPr lang="en-US" altLang="zh-CN" sz="3699" baseline="0" dirty="0">
                <a:solidFill>
                  <a:srgbClr val="000000"/>
                </a:solidFill>
                <a:latin typeface="SVN-Ready" panose="02040603050506020204" pitchFamily="18" charset="0"/>
                <a:ea typeface="华文行楷" pitchFamily="2" charset="-122"/>
              </a:rPr>
              <a:t> </a:t>
            </a:r>
            <a:r>
              <a:rPr lang="en-US" altLang="zh-CN" sz="3699" baseline="0" dirty="0" err="1">
                <a:solidFill>
                  <a:srgbClr val="000000"/>
                </a:solidFill>
                <a:latin typeface="SVN-Ready" panose="02040603050506020204" pitchFamily="18" charset="0"/>
                <a:ea typeface="华文行楷" pitchFamily="2" charset="-122"/>
              </a:rPr>
              <a:t>cải</a:t>
            </a:r>
            <a:r>
              <a:rPr lang="en-US" altLang="zh-CN" sz="3699" baseline="0" dirty="0">
                <a:solidFill>
                  <a:srgbClr val="000000"/>
                </a:solidFill>
                <a:latin typeface="SVN-Ready" panose="02040603050506020204" pitchFamily="18" charset="0"/>
                <a:ea typeface="华文行楷" pitchFamily="2" charset="-122"/>
              </a:rPr>
              <a:t> </a:t>
            </a:r>
            <a:r>
              <a:rPr lang="en-US" altLang="zh-CN" sz="3699" baseline="0" dirty="0" err="1">
                <a:solidFill>
                  <a:srgbClr val="000000"/>
                </a:solidFill>
                <a:latin typeface="SVN-Ready" panose="02040603050506020204" pitchFamily="18" charset="0"/>
                <a:ea typeface="华文行楷" pitchFamily="2" charset="-122"/>
              </a:rPr>
              <a:t>cách</a:t>
            </a:r>
            <a:r>
              <a:rPr lang="en-US" altLang="zh-CN" sz="3699" baseline="0" dirty="0">
                <a:solidFill>
                  <a:srgbClr val="000000"/>
                </a:solidFill>
                <a:latin typeface="SVN-Ready" panose="02040603050506020204" pitchFamily="18" charset="0"/>
                <a:ea typeface="华文行楷" pitchFamily="2" charset="-122"/>
              </a:rPr>
              <a:t> </a:t>
            </a:r>
            <a:r>
              <a:rPr lang="en-US" altLang="zh-CN" sz="3699" baseline="0" dirty="0" err="1">
                <a:solidFill>
                  <a:srgbClr val="000000"/>
                </a:solidFill>
                <a:latin typeface="SVN-Ready" panose="02040603050506020204" pitchFamily="18" charset="0"/>
                <a:ea typeface="华文行楷" pitchFamily="2" charset="-122"/>
              </a:rPr>
              <a:t>của</a:t>
            </a:r>
            <a:r>
              <a:rPr lang="en-US" altLang="zh-CN" sz="3699" baseline="0" dirty="0">
                <a:solidFill>
                  <a:srgbClr val="000000"/>
                </a:solidFill>
                <a:latin typeface="SVN-Ready" panose="02040603050506020204" pitchFamily="18" charset="0"/>
                <a:ea typeface="华文行楷" pitchFamily="2" charset="-122"/>
              </a:rPr>
              <a:t> </a:t>
            </a:r>
            <a:r>
              <a:rPr lang="en-US" altLang="zh-CN" sz="3699" baseline="0" dirty="0" err="1">
                <a:solidFill>
                  <a:srgbClr val="000000"/>
                </a:solidFill>
                <a:latin typeface="SVN-Ready" panose="02040603050506020204" pitchFamily="18" charset="0"/>
                <a:ea typeface="华文行楷" pitchFamily="2" charset="-122"/>
              </a:rPr>
              <a:t>Hồ</a:t>
            </a:r>
            <a:r>
              <a:rPr lang="en-US" altLang="zh-CN" sz="3699" baseline="0" dirty="0">
                <a:solidFill>
                  <a:srgbClr val="000000"/>
                </a:solidFill>
                <a:latin typeface="SVN-Ready" panose="02040603050506020204" pitchFamily="18" charset="0"/>
                <a:ea typeface="华文行楷" pitchFamily="2" charset="-122"/>
              </a:rPr>
              <a:t> </a:t>
            </a:r>
            <a:r>
              <a:rPr lang="en-US" altLang="zh-CN" sz="3699" baseline="0" dirty="0" err="1">
                <a:solidFill>
                  <a:srgbClr val="000000"/>
                </a:solidFill>
                <a:latin typeface="SVN-Ready" panose="02040603050506020204" pitchFamily="18" charset="0"/>
                <a:ea typeface="华文行楷" pitchFamily="2" charset="-122"/>
              </a:rPr>
              <a:t>Quý</a:t>
            </a:r>
            <a:r>
              <a:rPr lang="en-US" altLang="zh-CN" sz="3699" baseline="0" dirty="0">
                <a:solidFill>
                  <a:srgbClr val="000000"/>
                </a:solidFill>
                <a:latin typeface="SVN-Ready" panose="02040603050506020204" pitchFamily="18" charset="0"/>
                <a:ea typeface="华文行楷" pitchFamily="2" charset="-122"/>
              </a:rPr>
              <a:t> Ly </a:t>
            </a:r>
            <a:endParaRPr lang="zh-CN" altLang="en-US" sz="3699" baseline="0" dirty="0">
              <a:solidFill>
                <a:srgbClr val="000000"/>
              </a:solidFill>
              <a:latin typeface="SVN-Ready" panose="02040603050506020204" pitchFamily="18" charset="0"/>
              <a:ea typeface="华文行楷" pitchFamily="2" charset="-122"/>
            </a:endParaRPr>
          </a:p>
        </p:txBody>
      </p:sp>
      <p:sp>
        <p:nvSpPr>
          <p:cNvPr id="16" name="Text Box 14"/>
          <p:cNvSpPr txBox="1">
            <a:spLocks noChangeArrowheads="1"/>
          </p:cNvSpPr>
          <p:nvPr/>
        </p:nvSpPr>
        <p:spPr bwMode="auto">
          <a:xfrm>
            <a:off x="1433213" y="1640486"/>
            <a:ext cx="2401040" cy="133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26" tIns="54412" rIns="108826" bIns="54412">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r>
              <a:rPr lang="nl-NL" sz="3399" dirty="0">
                <a:latin typeface="UTM American Sans" panose="02040603050506020204" pitchFamily="18" charset="0"/>
                <a:cs typeface="Arial" panose="020B0604020202020204" pitchFamily="34" charset="0"/>
              </a:rPr>
              <a:t>Thay thế quan cao cấp bằng người thực sự có tài</a:t>
            </a:r>
            <a:endParaRPr lang="zh-CN" altLang="en-US" sz="3399" baseline="0" dirty="0">
              <a:solidFill>
                <a:srgbClr val="000000"/>
              </a:solidFill>
              <a:latin typeface="UTM American Sans" panose="02040603050506020204" pitchFamily="18" charset="0"/>
              <a:ea typeface="华文行楷" pitchFamily="2" charset="-122"/>
              <a:cs typeface="Arial" panose="020B0604020202020204" pitchFamily="34" charset="0"/>
            </a:endParaRPr>
          </a:p>
        </p:txBody>
      </p:sp>
      <p:sp>
        <p:nvSpPr>
          <p:cNvPr id="17" name="Text Box 15"/>
          <p:cNvSpPr txBox="1">
            <a:spLocks noChangeArrowheads="1"/>
          </p:cNvSpPr>
          <p:nvPr/>
        </p:nvSpPr>
        <p:spPr bwMode="auto">
          <a:xfrm>
            <a:off x="8612800" y="2051249"/>
            <a:ext cx="1498058" cy="47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6" tIns="54412" rIns="108826" bIns="54412">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endParaRPr lang="zh-CN" altLang="en-US" sz="2400" baseline="0" dirty="0">
              <a:solidFill>
                <a:srgbClr val="000000"/>
              </a:solidFill>
              <a:latin typeface="华文行楷" pitchFamily="2" charset="-122"/>
              <a:ea typeface="华文行楷" pitchFamily="2" charset="-122"/>
            </a:endParaRPr>
          </a:p>
        </p:txBody>
      </p:sp>
      <p:sp>
        <p:nvSpPr>
          <p:cNvPr id="18" name="Text Box 16"/>
          <p:cNvSpPr txBox="1">
            <a:spLocks noChangeArrowheads="1"/>
          </p:cNvSpPr>
          <p:nvPr/>
        </p:nvSpPr>
        <p:spPr bwMode="auto">
          <a:xfrm>
            <a:off x="2110633" y="4720367"/>
            <a:ext cx="1500175" cy="47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6" tIns="54412" rIns="108826" bIns="54412">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ctr" eaLnBrk="1" hangingPunct="1">
              <a:spcBef>
                <a:spcPct val="50000"/>
              </a:spcBef>
            </a:pPr>
            <a:endParaRPr lang="zh-CN" altLang="en-US" sz="2400" baseline="0" dirty="0">
              <a:solidFill>
                <a:srgbClr val="000000"/>
              </a:solidFill>
              <a:latin typeface="华文行楷" pitchFamily="2" charset="-122"/>
              <a:ea typeface="华文行楷" pitchFamily="2" charset="-122"/>
            </a:endParaRPr>
          </a:p>
        </p:txBody>
      </p:sp>
      <p:pic>
        <p:nvPicPr>
          <p:cNvPr id="20" name="Picture 23" descr="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916" y="4011282"/>
            <a:ext cx="1001694" cy="273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8915450" y="1566483"/>
            <a:ext cx="2055734" cy="1630838"/>
          </a:xfrm>
          <a:prstGeom prst="rect">
            <a:avLst/>
          </a:prstGeom>
          <a:noFill/>
        </p:spPr>
        <p:txBody>
          <a:bodyPr wrap="square" rtlCol="0">
            <a:spAutoFit/>
          </a:bodyPr>
          <a:lstStyle/>
          <a:p>
            <a:pPr algn="ctr"/>
            <a:r>
              <a:rPr lang="nl-NL" sz="2500" dirty="0">
                <a:latin typeface="UTM American Sans" panose="02040603050506020204" pitchFamily="18" charset="0"/>
              </a:rPr>
              <a:t>Quy định lại số ruộng đất, nô tì của quan lại</a:t>
            </a:r>
            <a:endParaRPr lang="en-US" sz="2500" dirty="0">
              <a:latin typeface="UTM American Sans" panose="02040603050506020204" pitchFamily="18" charset="0"/>
            </a:endParaRPr>
          </a:p>
        </p:txBody>
      </p:sp>
      <p:sp>
        <p:nvSpPr>
          <p:cNvPr id="22" name="TextBox 21"/>
          <p:cNvSpPr txBox="1"/>
          <p:nvPr/>
        </p:nvSpPr>
        <p:spPr>
          <a:xfrm>
            <a:off x="8857101" y="4860848"/>
            <a:ext cx="2297369" cy="1630838"/>
          </a:xfrm>
          <a:prstGeom prst="rect">
            <a:avLst/>
          </a:prstGeom>
          <a:noFill/>
        </p:spPr>
        <p:txBody>
          <a:bodyPr wrap="square" rtlCol="0">
            <a:spAutoFit/>
          </a:bodyPr>
          <a:lstStyle/>
          <a:p>
            <a:pPr algn="ctr"/>
            <a:r>
              <a:rPr lang="nl-NL" sz="2500" dirty="0">
                <a:latin typeface="UTM American Sans" panose="02040603050506020204" pitchFamily="18" charset="0"/>
              </a:rPr>
              <a:t>Những năm  nạn đói, nhà giàu phải bán thóc cho dân</a:t>
            </a:r>
            <a:endParaRPr lang="en-US" sz="2500" dirty="0">
              <a:latin typeface="UTM American Sans" panose="02040603050506020204" pitchFamily="18" charset="0"/>
            </a:endParaRPr>
          </a:p>
        </p:txBody>
      </p:sp>
      <p:sp>
        <p:nvSpPr>
          <p:cNvPr id="23" name="TextBox 22"/>
          <p:cNvSpPr txBox="1"/>
          <p:nvPr/>
        </p:nvSpPr>
        <p:spPr>
          <a:xfrm>
            <a:off x="1433214" y="4903155"/>
            <a:ext cx="2080396" cy="1292363"/>
          </a:xfrm>
          <a:prstGeom prst="rect">
            <a:avLst/>
          </a:prstGeom>
          <a:noFill/>
        </p:spPr>
        <p:txBody>
          <a:bodyPr wrap="square" rtlCol="0">
            <a:spAutoFit/>
          </a:bodyPr>
          <a:lstStyle/>
          <a:p>
            <a:pPr algn="ctr"/>
            <a:r>
              <a:rPr lang="nl-NL" sz="2500" dirty="0">
                <a:latin typeface="UTM American Sans" panose="02040603050506020204" pitchFamily="18" charset="0"/>
              </a:rPr>
              <a:t>Tổ chức nơi chữa bệnh cho nhân dân</a:t>
            </a:r>
            <a:endParaRPr lang="en-US" sz="2500" dirty="0">
              <a:latin typeface="UTM American Sans" panose="02040603050506020204" pitchFamily="18" charset="0"/>
            </a:endParaRPr>
          </a:p>
        </p:txBody>
      </p:sp>
    </p:spTree>
    <p:extLst>
      <p:ext uri="{BB962C8B-B14F-4D97-AF65-F5344CB8AC3E}">
        <p14:creationId xmlns:p14="http://schemas.microsoft.com/office/powerpoint/2010/main" val="7979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par>
                          <p:cTn id="14" fill="hold">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2000"/>
                                        <p:tgtEl>
                                          <p:spTgt spid="15"/>
                                        </p:tgtEl>
                                      </p:cBhvr>
                                    </p:animEffect>
                                  </p:childTnLst>
                                </p:cTn>
                              </p:par>
                            </p:childTnLst>
                          </p:cTn>
                        </p:par>
                        <p:par>
                          <p:cTn id="18" fill="hold">
                            <p:stCondLst>
                              <p:cond delay="5000"/>
                            </p:stCondLst>
                            <p:childTnLst>
                              <p:par>
                                <p:cTn id="19" presetID="2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childTnLst>
                                </p:cTn>
                              </p:par>
                            </p:childTnLst>
                          </p:cTn>
                        </p:par>
                        <p:par>
                          <p:cTn id="23" fill="hold">
                            <p:stCondLst>
                              <p:cond delay="6000"/>
                            </p:stCondLst>
                            <p:childTnLst>
                              <p:par>
                                <p:cTn id="24" presetID="8"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amond(in)">
                                      <p:cBhvr>
                                        <p:cTn id="26" dur="2000"/>
                                        <p:tgtEl>
                                          <p:spTgt spid="6"/>
                                        </p:tgtEl>
                                      </p:cBhvr>
                                    </p:animEffect>
                                  </p:childTnLst>
                                </p:cTn>
                              </p:par>
                              <p:par>
                                <p:cTn id="27" presetID="8"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amond(in)">
                                      <p:cBhvr>
                                        <p:cTn id="29" dur="2000"/>
                                        <p:tgtEl>
                                          <p:spTgt spid="7"/>
                                        </p:tgtEl>
                                      </p:cBhvr>
                                    </p:animEffect>
                                  </p:childTnLst>
                                </p:cTn>
                              </p:par>
                              <p:par>
                                <p:cTn id="30" presetID="8"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amond(in)">
                                      <p:cBhvr>
                                        <p:cTn id="32" dur="2000"/>
                                        <p:tgtEl>
                                          <p:spTgt spid="8"/>
                                        </p:tgtEl>
                                      </p:cBhvr>
                                    </p:animEffect>
                                  </p:childTnLst>
                                </p:cTn>
                              </p:par>
                              <p:par>
                                <p:cTn id="33" presetID="8"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amond(in)">
                                      <p:cBhvr>
                                        <p:cTn id="35" dur="2000"/>
                                        <p:tgtEl>
                                          <p:spTgt spid="9"/>
                                        </p:tgtEl>
                                      </p:cBhvr>
                                    </p:animEffect>
                                  </p:childTnLst>
                                </p:cTn>
                              </p:par>
                            </p:childTnLst>
                          </p:cTn>
                        </p:par>
                        <p:par>
                          <p:cTn id="36" fill="hold">
                            <p:stCondLst>
                              <p:cond delay="8000"/>
                            </p:stCondLst>
                            <p:childTnLst>
                              <p:par>
                                <p:cTn id="37" presetID="49" presetClass="entr" presetSubtype="0" decel="10000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360"/>
                                          </p:val>
                                        </p:tav>
                                        <p:tav tm="100000">
                                          <p:val>
                                            <p:fltVal val="0"/>
                                          </p:val>
                                        </p:tav>
                                      </p:tavLst>
                                    </p:anim>
                                    <p:animEffect transition="in" filter="fade">
                                      <p:cBhvr>
                                        <p:cTn id="42" dur="1000"/>
                                        <p:tgtEl>
                                          <p:spTgt spid="16"/>
                                        </p:tgtEl>
                                      </p:cBhvr>
                                    </p:animEffect>
                                  </p:childTnLst>
                                </p:cTn>
                              </p:par>
                              <p:par>
                                <p:cTn id="43" presetID="49" presetClass="entr" presetSubtype="0" decel="100000" fill="hold" grpId="0" nodeType="withEffect" nodePh="1">
                                  <p:stCondLst>
                                    <p:cond delay="0"/>
                                  </p:stCondLst>
                                  <p:endCondLst>
                                    <p:cond evt="begin" delay="0">
                                      <p:tn val="43"/>
                                    </p:cond>
                                  </p:end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360"/>
                                          </p:val>
                                        </p:tav>
                                        <p:tav tm="100000">
                                          <p:val>
                                            <p:fltVal val="0"/>
                                          </p:val>
                                        </p:tav>
                                      </p:tavLst>
                                    </p:anim>
                                    <p:animEffect transition="in" filter="fade">
                                      <p:cBhvr>
                                        <p:cTn id="48" dur="1000"/>
                                        <p:tgtEl>
                                          <p:spTgt spid="18"/>
                                        </p:tgtEl>
                                      </p:cBhvr>
                                    </p:animEffect>
                                  </p:childTnLst>
                                </p:cTn>
                              </p:par>
                              <p:par>
                                <p:cTn id="49" presetID="49" presetClass="entr" presetSubtype="0" decel="100000" fill="hold" grpId="0" nodeType="withEffect" nodePh="1">
                                  <p:stCondLst>
                                    <p:cond delay="0"/>
                                  </p:stCondLst>
                                  <p:endCondLst>
                                    <p:cond evt="begin" delay="0">
                                      <p:tn val="49"/>
                                    </p:cond>
                                  </p:end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360"/>
                                          </p:val>
                                        </p:tav>
                                        <p:tav tm="100000">
                                          <p:val>
                                            <p:fltVal val="0"/>
                                          </p:val>
                                        </p:tav>
                                      </p:tavLst>
                                    </p:anim>
                                    <p:animEffect transition="in" filter="fade">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1)">
                                      <p:cBhvr>
                                        <p:cTn id="59" dur="20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58588" y="414720"/>
            <a:ext cx="9457029" cy="1788955"/>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i="1" dirty="0"/>
              <a:t>  </a:t>
            </a:r>
            <a:endParaRPr lang="en-US" dirty="0"/>
          </a:p>
          <a:p>
            <a:pPr algn="ctr" defTabSz="609508"/>
            <a:endParaRPr lang="en-US" sz="2999" b="1" dirty="0">
              <a:solidFill>
                <a:srgbClr val="002060"/>
              </a:solidFill>
              <a:latin typeface="UTM Androgyne" panose="02040603050506020204" pitchFamily="18" charset="0"/>
              <a:cs typeface="Times New Roman" panose="02020603050405020304" pitchFamily="18" charset="0"/>
            </a:endParaRPr>
          </a:p>
        </p:txBody>
      </p:sp>
      <p:sp>
        <p:nvSpPr>
          <p:cNvPr id="4" name="TextBox 3"/>
          <p:cNvSpPr txBox="1"/>
          <p:nvPr/>
        </p:nvSpPr>
        <p:spPr>
          <a:xfrm>
            <a:off x="580794" y="567760"/>
            <a:ext cx="8612618" cy="2676651"/>
          </a:xfrm>
          <a:prstGeom prst="rect">
            <a:avLst/>
          </a:prstGeom>
          <a:noFill/>
        </p:spPr>
        <p:txBody>
          <a:bodyPr wrap="square" rtlCol="0">
            <a:spAutoFit/>
          </a:bodyPr>
          <a:lstStyle/>
          <a:p>
            <a:pPr algn="ctr"/>
            <a:r>
              <a:rPr lang="nl-NL" sz="4999" b="1" i="1" dirty="0">
                <a:latin typeface="UTM Ong Do Gia" panose="02040603050506020204" pitchFamily="18" charset="0"/>
              </a:rPr>
              <a:t>Hành động truất quyền vua của Hồ Quý Ly có hợp lòng dân không? Vì sao?</a:t>
            </a:r>
            <a:endParaRPr lang="en-US" sz="4999" b="1" dirty="0">
              <a:latin typeface="UTM Ong Do Gia" panose="02040603050506020204" pitchFamily="18" charset="0"/>
            </a:endParaRPr>
          </a:p>
          <a:p>
            <a:endParaRPr lang="en-US" b="1" dirty="0"/>
          </a:p>
        </p:txBody>
      </p:sp>
      <p:sp>
        <p:nvSpPr>
          <p:cNvPr id="5" name="Rectangle 4"/>
          <p:cNvSpPr/>
          <p:nvPr/>
        </p:nvSpPr>
        <p:spPr>
          <a:xfrm>
            <a:off x="116491" y="2933270"/>
            <a:ext cx="11959019" cy="2061113"/>
          </a:xfrm>
          <a:prstGeom prst="rect">
            <a:avLst/>
          </a:prstGeom>
        </p:spPr>
        <p:txBody>
          <a:bodyPr wrap="square">
            <a:spAutoFit/>
          </a:bodyPr>
          <a:lstStyle/>
          <a:p>
            <a:pPr algn="ctr"/>
            <a:r>
              <a:rPr lang="nl-NL" sz="3199" dirty="0">
                <a:latin typeface="UTM Androgyne" panose="02040603050506020204" pitchFamily="18" charset="0"/>
                <a:ea typeface="Times New Roman" panose="02020603050405020304" pitchFamily="18" charset="0"/>
              </a:rPr>
              <a:t>Hành động truất quyền vua của Hồ Quý Ly là hợp lòng dân vì cuối thời Trần vua chỉ lo ăn chơi sa đọa, làm cho tình hình đất nước ngày càng xấu đi, giặc ngoại xâm lâm le xâm lược. Cần có triều đại khác gánh vác giang sơn và Hồ Quý Ly lên ngôi đã có nhiều cải cách tiến bộ.</a:t>
            </a:r>
            <a:endParaRPr lang="en-US" sz="3199" dirty="0">
              <a:latin typeface="UTM Androgyne" panose="02040603050506020204" pitchFamily="18" charset="0"/>
            </a:endParaRPr>
          </a:p>
        </p:txBody>
      </p:sp>
    </p:spTree>
    <p:extLst>
      <p:ext uri="{BB962C8B-B14F-4D97-AF65-F5344CB8AC3E}">
        <p14:creationId xmlns:p14="http://schemas.microsoft.com/office/powerpoint/2010/main" val="20739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2205" y="-340843"/>
            <a:ext cx="9987981" cy="2250941"/>
            <a:chOff x="-134763" y="-283614"/>
            <a:chExt cx="9990829" cy="1434970"/>
          </a:xfrm>
        </p:grpSpPr>
        <p:pic>
          <p:nvPicPr>
            <p:cNvPr id="3" name="Picture 9" descr="F:\ppt素材\图标\我收集的图标\字体\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143167" y="-4561544"/>
              <a:ext cx="1434970" cy="999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386105" y="289741"/>
              <a:ext cx="6315728" cy="6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nl-NL" sz="2799" dirty="0">
                  <a:solidFill>
                    <a:schemeClr val="bg1"/>
                  </a:solidFill>
                  <a:latin typeface="UTM American Sans" panose="02040603050506020204" pitchFamily="18" charset="0"/>
                </a:rPr>
                <a:t>Theo em, vì sao nhà Hồ lại không chống nổi quân xâm lược nhà Minh?</a:t>
              </a:r>
              <a:endParaRPr lang="zh-CN" altLang="en-US" sz="2799" b="1" dirty="0">
                <a:solidFill>
                  <a:schemeClr val="bg1"/>
                </a:solidFill>
                <a:latin typeface="UTM American Sans" panose="02040603050506020204" pitchFamily="18" charset="0"/>
                <a:ea typeface="微软雅黑" panose="020B0503020204020204" pitchFamily="34" charset="-122"/>
              </a:endParaRPr>
            </a:p>
          </p:txBody>
        </p:sp>
      </p:grpSp>
      <p:pic>
        <p:nvPicPr>
          <p:cNvPr id="5" name="Picture 46" descr="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24" y="2243658"/>
            <a:ext cx="3928514" cy="307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7"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986" y="2519562"/>
            <a:ext cx="8103563" cy="54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0"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473" y="3563806"/>
            <a:ext cx="6843445" cy="4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1"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263" y="4580754"/>
            <a:ext cx="6792750" cy="46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2"/>
          <p:cNvSpPr>
            <a:spLocks noChangeArrowheads="1"/>
          </p:cNvSpPr>
          <p:nvPr/>
        </p:nvSpPr>
        <p:spPr bwMode="auto">
          <a:xfrm>
            <a:off x="4266856" y="1834651"/>
            <a:ext cx="8103563" cy="164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8826" tIns="54412" rIns="108826" bIns="54412" anchor="ctr">
            <a:spAutoFit/>
          </a:bodyPr>
          <a:lstStyle/>
          <a:p>
            <a:r>
              <a:rPr lang="en-US" altLang="zh-CN" sz="3199" dirty="0" err="1">
                <a:solidFill>
                  <a:srgbClr val="000000"/>
                </a:solidFill>
                <a:latin typeface="UTM Androgyne" panose="02040603050506020204" pitchFamily="18" charset="0"/>
                <a:ea typeface="方正行楷简体" pitchFamily="65" charset="-122"/>
              </a:rPr>
              <a:t>Hồ</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Quý</a:t>
            </a:r>
            <a:r>
              <a:rPr lang="en-US" altLang="zh-CN" sz="3199" dirty="0">
                <a:solidFill>
                  <a:srgbClr val="000000"/>
                </a:solidFill>
                <a:latin typeface="UTM Androgyne" panose="02040603050506020204" pitchFamily="18" charset="0"/>
                <a:ea typeface="方正行楷简体" pitchFamily="65" charset="-122"/>
              </a:rPr>
              <a:t> Ly </a:t>
            </a:r>
            <a:r>
              <a:rPr lang="en-US" altLang="zh-CN" sz="3199" dirty="0" err="1">
                <a:solidFill>
                  <a:srgbClr val="000000"/>
                </a:solidFill>
                <a:latin typeface="UTM Androgyne" panose="02040603050506020204" pitchFamily="18" charset="0"/>
                <a:ea typeface="方正行楷简体" pitchFamily="65" charset="-122"/>
              </a:rPr>
              <a:t>không</a:t>
            </a:r>
            <a:r>
              <a:rPr lang="nl-NL" sz="3199" i="1" dirty="0">
                <a:latin typeface="UTM Androgyne" panose="02040603050506020204" pitchFamily="18" charset="0"/>
              </a:rPr>
              <a:t> </a:t>
            </a:r>
            <a:r>
              <a:rPr lang="nl-NL" sz="3199" dirty="0">
                <a:latin typeface="UTM Androgyne" panose="02040603050506020204" pitchFamily="18" charset="0"/>
              </a:rPr>
              <a:t>đoàn kết được toàn dân.</a:t>
            </a:r>
            <a:endParaRPr lang="en-US" sz="3199" dirty="0">
              <a:latin typeface="UTM Androgyne" panose="02040603050506020204" pitchFamily="18" charset="0"/>
            </a:endParaRPr>
          </a:p>
          <a:p>
            <a:r>
              <a:rPr lang="nl-NL" sz="3199" dirty="0">
                <a:latin typeface="UTM Androgyne" panose="02040603050506020204" pitchFamily="18" charset="0"/>
              </a:rPr>
              <a:t> </a:t>
            </a:r>
            <a:endParaRPr lang="en-US" sz="3199" dirty="0">
              <a:latin typeface="UTM Androgyne" panose="02040603050506020204" pitchFamily="18" charset="0"/>
            </a:endParaRPr>
          </a:p>
          <a:p>
            <a:pPr defTabSz="1087721">
              <a:lnSpc>
                <a:spcPct val="120000"/>
              </a:lnSpc>
            </a:pPr>
            <a:endParaRPr lang="zh-CN" altLang="en-US" sz="3199" dirty="0">
              <a:solidFill>
                <a:srgbClr val="000000"/>
              </a:solidFill>
              <a:latin typeface="UTM Androgyne" panose="02040603050506020204" pitchFamily="18" charset="0"/>
              <a:ea typeface="方正行楷简体" pitchFamily="65" charset="-122"/>
            </a:endParaRPr>
          </a:p>
        </p:txBody>
      </p:sp>
      <p:sp>
        <p:nvSpPr>
          <p:cNvPr id="10" name="Rectangle 53"/>
          <p:cNvSpPr>
            <a:spLocks noChangeArrowheads="1"/>
          </p:cNvSpPr>
          <p:nvPr/>
        </p:nvSpPr>
        <p:spPr bwMode="auto">
          <a:xfrm>
            <a:off x="4266856" y="3098414"/>
            <a:ext cx="7755665" cy="6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8826" tIns="54412" rIns="108826" bIns="54412" anchor="ctr">
            <a:spAutoFit/>
          </a:bodyPr>
          <a:lstStyle/>
          <a:p>
            <a:pPr defTabSz="1087721">
              <a:lnSpc>
                <a:spcPct val="120000"/>
              </a:lnSpc>
            </a:pPr>
            <a:r>
              <a:rPr lang="en-US" altLang="zh-CN" sz="3199" dirty="0" err="1">
                <a:solidFill>
                  <a:srgbClr val="000000"/>
                </a:solidFill>
                <a:latin typeface="UTM Androgyne" panose="02040603050506020204" pitchFamily="18" charset="0"/>
                <a:ea typeface="方正行楷简体" pitchFamily="65" charset="-122"/>
              </a:rPr>
              <a:t>Chỉ</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dựa</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vào</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sức</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mạnh</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của</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quân</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đội</a:t>
            </a:r>
            <a:endParaRPr lang="zh-CN" altLang="en-US" sz="3199" dirty="0">
              <a:solidFill>
                <a:srgbClr val="000000"/>
              </a:solidFill>
              <a:latin typeface="UTM Androgyne" panose="02040603050506020204" pitchFamily="18" charset="0"/>
              <a:ea typeface="方正行楷简体" pitchFamily="65" charset="-122"/>
            </a:endParaRPr>
          </a:p>
        </p:txBody>
      </p:sp>
      <p:sp>
        <p:nvSpPr>
          <p:cNvPr id="11" name="Rectangle 54"/>
          <p:cNvSpPr>
            <a:spLocks noChangeArrowheads="1"/>
          </p:cNvSpPr>
          <p:nvPr/>
        </p:nvSpPr>
        <p:spPr bwMode="auto">
          <a:xfrm>
            <a:off x="4266857" y="4127389"/>
            <a:ext cx="7649577" cy="6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8826" tIns="54412" rIns="108826" bIns="54412" anchor="ctr">
            <a:spAutoFit/>
          </a:bodyPr>
          <a:lstStyle/>
          <a:p>
            <a:pPr defTabSz="1087721">
              <a:lnSpc>
                <a:spcPct val="120000"/>
              </a:lnSpc>
            </a:pPr>
            <a:r>
              <a:rPr lang="en-US" altLang="zh-CN" sz="3199" dirty="0" err="1">
                <a:solidFill>
                  <a:srgbClr val="000000"/>
                </a:solidFill>
                <a:latin typeface="UTM Androgyne" panose="02040603050506020204" pitchFamily="18" charset="0"/>
                <a:ea typeface="方正行楷简体" pitchFamily="65" charset="-122"/>
              </a:rPr>
              <a:t>Kết</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quả</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Cuộc</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kháng</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chiến</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thất</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bại</a:t>
            </a:r>
            <a:endParaRPr lang="zh-CN" altLang="en-US" sz="3199" dirty="0">
              <a:solidFill>
                <a:srgbClr val="000000"/>
              </a:solidFill>
              <a:latin typeface="UTM Androgyne" panose="02040603050506020204" pitchFamily="18" charset="0"/>
              <a:ea typeface="方正行楷简体" pitchFamily="65" charset="-122"/>
            </a:endParaRPr>
          </a:p>
        </p:txBody>
      </p:sp>
      <p:pic>
        <p:nvPicPr>
          <p:cNvPr id="12" name="Picture 55"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263" y="5772643"/>
            <a:ext cx="5239992" cy="4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6"/>
          <p:cNvSpPr>
            <a:spLocks noChangeArrowheads="1"/>
          </p:cNvSpPr>
          <p:nvPr/>
        </p:nvSpPr>
        <p:spPr bwMode="auto">
          <a:xfrm>
            <a:off x="4824072" y="5166459"/>
            <a:ext cx="5832984" cy="6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8826" tIns="54412" rIns="108826" bIns="54412" anchor="ctr">
            <a:spAutoFit/>
          </a:bodyPr>
          <a:lstStyle/>
          <a:p>
            <a:pPr defTabSz="1087721">
              <a:lnSpc>
                <a:spcPct val="120000"/>
              </a:lnSpc>
            </a:pPr>
            <a:r>
              <a:rPr lang="en-US" altLang="zh-CN" sz="3199" dirty="0" err="1">
                <a:solidFill>
                  <a:srgbClr val="000000"/>
                </a:solidFill>
                <a:latin typeface="UTM Androgyne" panose="02040603050506020204" pitchFamily="18" charset="0"/>
                <a:ea typeface="方正行楷简体" pitchFamily="65" charset="-122"/>
              </a:rPr>
              <a:t>Nước</a:t>
            </a:r>
            <a:r>
              <a:rPr lang="en-US" altLang="zh-CN" sz="3199" dirty="0">
                <a:solidFill>
                  <a:srgbClr val="000000"/>
                </a:solidFill>
                <a:latin typeface="UTM Androgyne" panose="02040603050506020204" pitchFamily="18" charset="0"/>
                <a:ea typeface="方正行楷简体" pitchFamily="65" charset="-122"/>
              </a:rPr>
              <a:t> ta </a:t>
            </a:r>
            <a:r>
              <a:rPr lang="en-US" altLang="zh-CN" sz="3199" dirty="0" err="1">
                <a:solidFill>
                  <a:srgbClr val="000000"/>
                </a:solidFill>
                <a:latin typeface="UTM Androgyne" panose="02040603050506020204" pitchFamily="18" charset="0"/>
                <a:ea typeface="方正行楷简体" pitchFamily="65" charset="-122"/>
              </a:rPr>
              <a:t>bị</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nhà</a:t>
            </a:r>
            <a:r>
              <a:rPr lang="en-US" altLang="zh-CN" sz="3199" dirty="0">
                <a:solidFill>
                  <a:srgbClr val="000000"/>
                </a:solidFill>
                <a:latin typeface="UTM Androgyne" panose="02040603050506020204" pitchFamily="18" charset="0"/>
                <a:ea typeface="方正行楷简体" pitchFamily="65" charset="-122"/>
              </a:rPr>
              <a:t> Minh </a:t>
            </a:r>
            <a:r>
              <a:rPr lang="en-US" altLang="zh-CN" sz="3199" dirty="0" err="1">
                <a:solidFill>
                  <a:srgbClr val="000000"/>
                </a:solidFill>
                <a:latin typeface="UTM Androgyne" panose="02040603050506020204" pitchFamily="18" charset="0"/>
                <a:ea typeface="方正行楷简体" pitchFamily="65" charset="-122"/>
              </a:rPr>
              <a:t>đô</a:t>
            </a:r>
            <a:r>
              <a:rPr lang="en-US" altLang="zh-CN" sz="3199" dirty="0">
                <a:solidFill>
                  <a:srgbClr val="000000"/>
                </a:solidFill>
                <a:latin typeface="UTM Androgyne" panose="02040603050506020204" pitchFamily="18" charset="0"/>
                <a:ea typeface="方正行楷简体" pitchFamily="65" charset="-122"/>
              </a:rPr>
              <a:t> </a:t>
            </a:r>
            <a:r>
              <a:rPr lang="en-US" altLang="zh-CN" sz="3199" dirty="0" err="1">
                <a:solidFill>
                  <a:srgbClr val="000000"/>
                </a:solidFill>
                <a:latin typeface="UTM Androgyne" panose="02040603050506020204" pitchFamily="18" charset="0"/>
                <a:ea typeface="方正行楷简体" pitchFamily="65" charset="-122"/>
              </a:rPr>
              <a:t>hộ</a:t>
            </a:r>
            <a:r>
              <a:rPr lang="en-US" altLang="zh-CN" sz="3199" dirty="0">
                <a:solidFill>
                  <a:srgbClr val="000000"/>
                </a:solidFill>
                <a:latin typeface="UTM Androgyne" panose="02040603050506020204" pitchFamily="18" charset="0"/>
                <a:ea typeface="方正行楷简体" pitchFamily="65" charset="-122"/>
              </a:rPr>
              <a:t>.</a:t>
            </a:r>
            <a:endParaRPr lang="zh-CN" altLang="en-US" sz="3199" dirty="0">
              <a:solidFill>
                <a:srgbClr val="000000"/>
              </a:solidFill>
              <a:latin typeface="UTM Androgyne" panose="02040603050506020204" pitchFamily="18" charset="0"/>
              <a:ea typeface="方正行楷简体" pitchFamily="65" charset="-122"/>
            </a:endParaRPr>
          </a:p>
        </p:txBody>
      </p:sp>
    </p:spTree>
    <p:extLst>
      <p:ext uri="{BB962C8B-B14F-4D97-AF65-F5344CB8AC3E}">
        <p14:creationId xmlns:p14="http://schemas.microsoft.com/office/powerpoint/2010/main" val="753508752"/>
      </p:ext>
    </p:extLst>
  </p:cSld>
  <p:clrMapOvr>
    <a:masterClrMapping/>
  </p:clrMapOvr>
  <mc:AlternateContent xmlns:mc="http://schemas.openxmlformats.org/markup-compatibility/2006" xmlns:p14="http://schemas.microsoft.com/office/powerpoint/2010/main">
    <mc:Choice Requires="p14">
      <p:transition spd="slow" p14:dur="59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ppt_x-.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ppt_w</p:attrName>
                                        </p:attrNameLst>
                                      </p:cBhvr>
                                      <p:tavLst>
                                        <p:tav tm="0" fmla="#ppt_w*sin(2.5*pi*$)">
                                          <p:val>
                                            <p:fltVal val="0"/>
                                          </p:val>
                                        </p:tav>
                                        <p:tav tm="100000">
                                          <p:val>
                                            <p:fltVal val="1"/>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childTnLst>
                                </p:cTn>
                              </p:par>
                            </p:childTnLst>
                          </p:cTn>
                        </p:par>
                        <p:par>
                          <p:cTn id="21" fill="hold">
                            <p:stCondLst>
                              <p:cond delay="4000"/>
                            </p:stCondLst>
                            <p:childTnLst>
                              <p:par>
                                <p:cTn id="22" presetID="29"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2"/>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iterate type="lt">
                                    <p:tmPct val="10000"/>
                                  </p:iterate>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1000"/>
                                        <p:tgtEl>
                                          <p:spTgt spid="10">
                                            <p:txEl>
                                              <p:pRg st="0" end="0"/>
                                            </p:txEl>
                                          </p:spTgt>
                                        </p:tgtEl>
                                      </p:cBhvr>
                                    </p:animEffect>
                                    <p:anim calcmode="lin" valueType="num">
                                      <p:cBhvr>
                                        <p:cTn id="32" dur="1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33" dur="1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par>
                          <p:cTn id="34" fill="hold">
                            <p:stCondLst>
                              <p:cond delay="3500"/>
                            </p:stCondLst>
                            <p:childTnLst>
                              <p:par>
                                <p:cTn id="35" presetID="29"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ppt_x</p:attrName>
                                        </p:attrNameLst>
                                      </p:cBhvr>
                                      <p:tavLst>
                                        <p:tav tm="0">
                                          <p:val>
                                            <p:strVal val="#ppt_x-.2"/>
                                          </p:val>
                                        </p:tav>
                                        <p:tav tm="100000">
                                          <p:val>
                                            <p:strVal val="#ppt_x"/>
                                          </p:val>
                                        </p:tav>
                                      </p:tavLst>
                                    </p:anim>
                                    <p:anim calcmode="lin" valueType="num">
                                      <p:cBhvr>
                                        <p:cTn id="3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iterate type="lt">
                                    <p:tmPct val="10000"/>
                                  </p:iterate>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1000"/>
                                        <p:tgtEl>
                                          <p:spTgt spid="11">
                                            <p:txEl>
                                              <p:pRg st="0" end="0"/>
                                            </p:txEl>
                                          </p:spTgt>
                                        </p:tgtEl>
                                      </p:cBhvr>
                                    </p:animEffect>
                                    <p:anim calcmode="lin" valueType="num">
                                      <p:cBhvr>
                                        <p:cTn id="50" dur="1000" fill="hold"/>
                                        <p:tgtEl>
                                          <p:spTgt spid="11">
                                            <p:txEl>
                                              <p:pRg st="0" end="0"/>
                                            </p:txEl>
                                          </p:spTgt>
                                        </p:tgtEl>
                                        <p:attrNameLst>
                                          <p:attrName>ppt_w</p:attrName>
                                        </p:attrNameLst>
                                      </p:cBhvr>
                                      <p:tavLst>
                                        <p:tav tm="0" fmla="#ppt_w*sin(2.5*pi*$)">
                                          <p:val>
                                            <p:fltVal val="0"/>
                                          </p:val>
                                        </p:tav>
                                        <p:tav tm="100000">
                                          <p:val>
                                            <p:fltVal val="1"/>
                                          </p:val>
                                        </p:tav>
                                      </p:tavLst>
                                    </p:anim>
                                    <p:anim calcmode="lin" valueType="num">
                                      <p:cBhvr>
                                        <p:cTn id="51" dur="10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par>
                          <p:cTn id="52" fill="hold">
                            <p:stCondLst>
                              <p:cond delay="3700"/>
                            </p:stCondLst>
                            <p:childTnLst>
                              <p:par>
                                <p:cTn id="53" presetID="29"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ppt_x</p:attrName>
                                        </p:attrNameLst>
                                      </p:cBhvr>
                                      <p:tavLst>
                                        <p:tav tm="0">
                                          <p:val>
                                            <p:strVal val="#ppt_x-.2"/>
                                          </p:val>
                                        </p:tav>
                                        <p:tav tm="100000">
                                          <p:val>
                                            <p:strVal val="#ppt_x"/>
                                          </p:val>
                                        </p:tav>
                                      </p:tavLst>
                                    </p:anim>
                                    <p:anim calcmode="lin" valueType="num">
                                      <p:cBhvr>
                                        <p:cTn id="5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iterate type="lt">
                                    <p:tmPct val="10000"/>
                                  </p:iterate>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fade">
                                      <p:cBhvr>
                                        <p:cTn id="62" dur="1000"/>
                                        <p:tgtEl>
                                          <p:spTgt spid="13">
                                            <p:txEl>
                                              <p:pRg st="0" end="0"/>
                                            </p:txEl>
                                          </p:spTgt>
                                        </p:tgtEl>
                                      </p:cBhvr>
                                    </p:animEffect>
                                    <p:anim calcmode="lin" valueType="num">
                                      <p:cBhvr>
                                        <p:cTn id="63" dur="1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64" dur="1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3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40456" y="1249052"/>
            <a:ext cx="4711465" cy="42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0423" y="2356633"/>
            <a:ext cx="2049707" cy="1476986"/>
          </a:xfrm>
          <a:prstGeom prst="rect">
            <a:avLst/>
          </a:prstGeom>
          <a:noFill/>
        </p:spPr>
        <p:txBody>
          <a:bodyPr wrap="square" rtlCol="0">
            <a:spAutoFit/>
          </a:bodyPr>
          <a:lstStyle/>
          <a:p>
            <a:pPr algn="ctr" defTabSz="914194">
              <a:defRPr/>
            </a:pPr>
            <a:r>
              <a:rPr lang="en-US" sz="4499" b="1" dirty="0">
                <a:solidFill>
                  <a:srgbClr val="FF0000"/>
                </a:solidFill>
                <a:latin typeface="UTM Ong Do Gia" panose="02040603050506020204" pitchFamily="18" charset="0"/>
              </a:rPr>
              <a:t>KẾT LUẬN</a:t>
            </a:r>
          </a:p>
        </p:txBody>
      </p:sp>
      <p:sp>
        <p:nvSpPr>
          <p:cNvPr id="7" name="Rectangle 6"/>
          <p:cNvSpPr/>
          <p:nvPr/>
        </p:nvSpPr>
        <p:spPr>
          <a:xfrm>
            <a:off x="3476580" y="1271425"/>
            <a:ext cx="8073727" cy="1568913"/>
          </a:xfrm>
          <a:prstGeom prst="rect">
            <a:avLst/>
          </a:prstGeom>
        </p:spPr>
        <p:txBody>
          <a:bodyPr wrap="square">
            <a:spAutoFit/>
          </a:bodyPr>
          <a:lstStyle/>
          <a:p>
            <a:pPr lvl="0" algn="just"/>
            <a:r>
              <a:rPr lang="en-US" altLang="en-US" sz="3199" b="1" dirty="0">
                <a:solidFill>
                  <a:prstClr val="black"/>
                </a:solidFill>
                <a:latin typeface="UTM Androgyne" panose="02040603050506020204" pitchFamily="18" charset="0"/>
              </a:rPr>
              <a:t>- </a:t>
            </a:r>
            <a:r>
              <a:rPr lang="nl-NL" sz="3199" dirty="0">
                <a:latin typeface="UTM Androgyne" panose="02040603050506020204" pitchFamily="18" charset="0"/>
              </a:rPr>
              <a:t>Năm 1400, Hồ Quý Ly truất ngôi vua Trần, lập nên nhà Hồ đã tiến hành nhiều cải cách tiến bộ đưa đất nước thoát khỏi tình trạng khó khăn. </a:t>
            </a:r>
            <a:endParaRPr lang="en-US" altLang="en-US" sz="3199" b="1" dirty="0">
              <a:solidFill>
                <a:prstClr val="white"/>
              </a:solidFill>
              <a:latin typeface="UTM Androgyne" panose="02040603050506020204" pitchFamily="18" charset="0"/>
            </a:endParaRPr>
          </a:p>
        </p:txBody>
      </p:sp>
      <p:sp>
        <p:nvSpPr>
          <p:cNvPr id="8" name="Rectangle 7"/>
          <p:cNvSpPr/>
          <p:nvPr/>
        </p:nvSpPr>
        <p:spPr>
          <a:xfrm>
            <a:off x="3476580" y="4035516"/>
            <a:ext cx="8467354" cy="2061113"/>
          </a:xfrm>
          <a:prstGeom prst="rect">
            <a:avLst/>
          </a:prstGeom>
        </p:spPr>
        <p:txBody>
          <a:bodyPr wrap="square">
            <a:spAutoFit/>
          </a:bodyPr>
          <a:lstStyle/>
          <a:p>
            <a:pPr lvl="0" algn="just"/>
            <a:r>
              <a:rPr lang="en-US" sz="3199" b="1" dirty="0">
                <a:solidFill>
                  <a:prstClr val="black"/>
                </a:solidFill>
                <a:latin typeface="UTM Androgyne" panose="02040603050506020204" pitchFamily="18" charset="0"/>
              </a:rPr>
              <a:t>- </a:t>
            </a:r>
            <a:r>
              <a:rPr lang="nl-NL" sz="3199" dirty="0">
                <a:latin typeface="UTM Androgyne" panose="02040603050506020204" pitchFamily="18" charset="0"/>
              </a:rPr>
              <a:t>Tuy nhiên, do chưa đủ thời gian đoàn kết được nhân dân nên nhà Hồ đã thất bại trong cuộc kháng chiến chống quan Minh xâm lược. Nhà Hồ sụp đổ, nước ta rơi vào ách đô hộ của nhà Minh. </a:t>
            </a:r>
            <a:endParaRPr lang="en-US" sz="3199" b="1" dirty="0">
              <a:solidFill>
                <a:prstClr val="black"/>
              </a:solidFill>
              <a:latin typeface="UTM Androgyne" panose="02040603050506020204" pitchFamily="18" charset="0"/>
            </a:endParaRPr>
          </a:p>
        </p:txBody>
      </p:sp>
    </p:spTree>
    <p:extLst>
      <p:ext uri="{BB962C8B-B14F-4D97-AF65-F5344CB8AC3E}">
        <p14:creationId xmlns:p14="http://schemas.microsoft.com/office/powerpoint/2010/main" val="400378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circle(in)">
                                      <p:cBhvr>
                                        <p:cTn id="3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01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 y="-7350"/>
            <a:ext cx="12255716" cy="689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镂空边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 y="-14812"/>
            <a:ext cx="12185947" cy="110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屋角"/>
          <p:cNvPicPr>
            <a:picLocks noChangeAspect="1" noChangeArrowheads="1"/>
          </p:cNvPicPr>
          <p:nvPr/>
        </p:nvPicPr>
        <p:blipFill>
          <a:blip r:embed="rId4">
            <a:extLst>
              <a:ext uri="{28A0092B-C50C-407E-A947-70E740481C1C}">
                <a14:useLocalDpi xmlns:a14="http://schemas.microsoft.com/office/drawing/2010/main" val="0"/>
              </a:ext>
            </a:extLst>
          </a:blip>
          <a:srcRect l="15999"/>
          <a:stretch>
            <a:fillRect/>
          </a:stretch>
        </p:blipFill>
        <p:spPr bwMode="auto">
          <a:xfrm>
            <a:off x="9346080" y="1"/>
            <a:ext cx="3655150" cy="324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镂空边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 y="5766139"/>
            <a:ext cx="12185947" cy="11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松树枝"/>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86" y="3888164"/>
            <a:ext cx="5831112" cy="283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7566" y="3578980"/>
            <a:ext cx="8818708" cy="1476601"/>
          </a:xfrm>
          <a:prstGeom prst="rect">
            <a:avLst/>
          </a:prstGeom>
        </p:spPr>
        <p:txBody>
          <a:bodyPr wrap="square">
            <a:spAutoFit/>
          </a:bodyPr>
          <a:lstStyle/>
          <a:p>
            <a:pPr algn="ctr"/>
            <a:r>
              <a:rPr lang="nl-NL" altLang="en-US" sz="2999" dirty="0">
                <a:latin typeface="UTM Androgyne" panose="02040603050506020204" pitchFamily="18" charset="0"/>
                <a:cs typeface="Times New Roman" panose="02020603050405020304" pitchFamily="18" charset="0"/>
              </a:rPr>
              <a:t>Năm 1400, Hồ Quý Ly nhân cơ hội đó đã truất ngôi vua Trần, lập nên nhà Hồ. Không chống nổi quân xâm lược, nhà Hồ sụp đổ. Đất nước ta bị nhà Minh đô hộ. </a:t>
            </a:r>
            <a:endParaRPr lang="en-US" sz="2999" dirty="0">
              <a:latin typeface="UTM Androgyne" panose="02040603050506020204" pitchFamily="18" charset="0"/>
            </a:endParaRPr>
          </a:p>
        </p:txBody>
      </p:sp>
      <p:sp>
        <p:nvSpPr>
          <p:cNvPr id="3" name="Rectangle 2"/>
          <p:cNvSpPr/>
          <p:nvPr/>
        </p:nvSpPr>
        <p:spPr>
          <a:xfrm>
            <a:off x="1802140" y="1389976"/>
            <a:ext cx="8798662" cy="1476986"/>
          </a:xfrm>
          <a:prstGeom prst="rect">
            <a:avLst/>
          </a:prstGeom>
        </p:spPr>
        <p:txBody>
          <a:bodyPr wrap="square">
            <a:spAutoFit/>
          </a:bodyPr>
          <a:lstStyle/>
          <a:p>
            <a:pPr algn="ctr"/>
            <a:r>
              <a:rPr lang="en-US" sz="2999" dirty="0" err="1">
                <a:latin typeface="UTM Androgyne" panose="02040603050506020204" pitchFamily="18" charset="0"/>
              </a:rPr>
              <a:t>Từ</a:t>
            </a:r>
            <a:r>
              <a:rPr lang="en-US" sz="2999" dirty="0">
                <a:latin typeface="UTM Androgyne" panose="02040603050506020204" pitchFamily="18" charset="0"/>
              </a:rPr>
              <a:t> </a:t>
            </a:r>
            <a:r>
              <a:rPr lang="en-US" sz="2999" dirty="0" err="1">
                <a:latin typeface="UTM Androgyne" panose="02040603050506020204" pitchFamily="18" charset="0"/>
              </a:rPr>
              <a:t>giữa</a:t>
            </a:r>
            <a:r>
              <a:rPr lang="en-US" sz="2999" dirty="0">
                <a:latin typeface="UTM Androgyne" panose="02040603050506020204" pitchFamily="18" charset="0"/>
              </a:rPr>
              <a:t> </a:t>
            </a:r>
            <a:r>
              <a:rPr lang="en-US" sz="2999" dirty="0" err="1">
                <a:latin typeface="UTM Androgyne" panose="02040603050506020204" pitchFamily="18" charset="0"/>
              </a:rPr>
              <a:t>thế</a:t>
            </a:r>
            <a:r>
              <a:rPr lang="en-US" sz="2999" dirty="0">
                <a:latin typeface="UTM Androgyne" panose="02040603050506020204" pitchFamily="18" charset="0"/>
              </a:rPr>
              <a:t> </a:t>
            </a:r>
            <a:r>
              <a:rPr lang="en-US" sz="2999" dirty="0" err="1">
                <a:latin typeface="UTM Androgyne" panose="02040603050506020204" pitchFamily="18" charset="0"/>
              </a:rPr>
              <a:t>kỉ</a:t>
            </a:r>
            <a:r>
              <a:rPr lang="en-US" sz="2999" dirty="0">
                <a:latin typeface="UTM Androgyne" panose="02040603050506020204" pitchFamily="18" charset="0"/>
              </a:rPr>
              <a:t> XIV, </a:t>
            </a:r>
            <a:r>
              <a:rPr lang="en-US" sz="2999" dirty="0" err="1">
                <a:latin typeface="UTM Androgyne" panose="02040603050506020204" pitchFamily="18" charset="0"/>
              </a:rPr>
              <a:t>nhà</a:t>
            </a:r>
            <a:r>
              <a:rPr lang="en-US" sz="2999" dirty="0">
                <a:latin typeface="UTM Androgyne" panose="02040603050506020204" pitchFamily="18" charset="0"/>
              </a:rPr>
              <a:t> </a:t>
            </a:r>
            <a:r>
              <a:rPr lang="en-US" sz="2999" dirty="0" err="1">
                <a:latin typeface="UTM Androgyne" panose="02040603050506020204" pitchFamily="18" charset="0"/>
              </a:rPr>
              <a:t>Trần</a:t>
            </a:r>
            <a:r>
              <a:rPr lang="en-US" sz="2999" dirty="0">
                <a:latin typeface="UTM Androgyne" panose="02040603050506020204" pitchFamily="18" charset="0"/>
              </a:rPr>
              <a:t> </a:t>
            </a:r>
            <a:r>
              <a:rPr lang="en-US" sz="2999" dirty="0" err="1">
                <a:latin typeface="UTM Androgyne" panose="02040603050506020204" pitchFamily="18" charset="0"/>
              </a:rPr>
              <a:t>bước</a:t>
            </a:r>
            <a:r>
              <a:rPr lang="en-US" sz="2999" dirty="0">
                <a:latin typeface="UTM Androgyne" panose="02040603050506020204" pitchFamily="18" charset="0"/>
              </a:rPr>
              <a:t> </a:t>
            </a:r>
            <a:r>
              <a:rPr lang="en-US" sz="2999" dirty="0" err="1">
                <a:latin typeface="UTM Androgyne" panose="02040603050506020204" pitchFamily="18" charset="0"/>
              </a:rPr>
              <a:t>vào</a:t>
            </a:r>
            <a:r>
              <a:rPr lang="en-US" sz="2999" dirty="0">
                <a:latin typeface="UTM Androgyne" panose="02040603050506020204" pitchFamily="18" charset="0"/>
              </a:rPr>
              <a:t> </a:t>
            </a:r>
            <a:r>
              <a:rPr lang="en-US" sz="2999" dirty="0" err="1">
                <a:latin typeface="UTM Androgyne" panose="02040603050506020204" pitchFamily="18" charset="0"/>
              </a:rPr>
              <a:t>thời</a:t>
            </a:r>
            <a:r>
              <a:rPr lang="en-US" sz="2999" dirty="0">
                <a:latin typeface="UTM Androgyne" panose="02040603050506020204" pitchFamily="18" charset="0"/>
              </a:rPr>
              <a:t> </a:t>
            </a:r>
            <a:r>
              <a:rPr lang="en-US" sz="2999" dirty="0" err="1">
                <a:latin typeface="UTM Androgyne" panose="02040603050506020204" pitchFamily="18" charset="0"/>
              </a:rPr>
              <a:t>kì</a:t>
            </a:r>
            <a:r>
              <a:rPr lang="en-US" sz="2999" dirty="0">
                <a:latin typeface="UTM Androgyne" panose="02040603050506020204" pitchFamily="18" charset="0"/>
              </a:rPr>
              <a:t> </a:t>
            </a:r>
            <a:r>
              <a:rPr lang="en-US" sz="2999" dirty="0" err="1">
                <a:latin typeface="UTM Androgyne" panose="02040603050506020204" pitchFamily="18" charset="0"/>
              </a:rPr>
              <a:t>suy</a:t>
            </a:r>
            <a:r>
              <a:rPr lang="en-US" sz="2999" dirty="0">
                <a:latin typeface="UTM Androgyne" panose="02040603050506020204" pitchFamily="18" charset="0"/>
              </a:rPr>
              <a:t> </a:t>
            </a:r>
            <a:r>
              <a:rPr lang="en-US" sz="2999" dirty="0" err="1">
                <a:latin typeface="UTM Androgyne" panose="02040603050506020204" pitchFamily="18" charset="0"/>
              </a:rPr>
              <a:t>yếu</a:t>
            </a:r>
            <a:r>
              <a:rPr lang="en-US" sz="2999" dirty="0">
                <a:latin typeface="UTM Androgyne" panose="02040603050506020204" pitchFamily="18" charset="0"/>
              </a:rPr>
              <a:t>. </a:t>
            </a:r>
            <a:r>
              <a:rPr lang="en-US" sz="2999" dirty="0" err="1">
                <a:latin typeface="UTM Androgyne" panose="02040603050506020204" pitchFamily="18" charset="0"/>
              </a:rPr>
              <a:t>Vua</a:t>
            </a:r>
            <a:r>
              <a:rPr lang="en-US" sz="2999" dirty="0">
                <a:latin typeface="UTM Androgyne" panose="02040603050506020204" pitchFamily="18" charset="0"/>
              </a:rPr>
              <a:t> </a:t>
            </a:r>
            <a:r>
              <a:rPr lang="en-US" sz="2999" dirty="0" err="1">
                <a:latin typeface="UTM Androgyne" panose="02040603050506020204" pitchFamily="18" charset="0"/>
              </a:rPr>
              <a:t>quan</a:t>
            </a:r>
            <a:r>
              <a:rPr lang="en-US" sz="2999" dirty="0">
                <a:latin typeface="UTM Androgyne" panose="02040603050506020204" pitchFamily="18" charset="0"/>
              </a:rPr>
              <a:t> </a:t>
            </a:r>
            <a:r>
              <a:rPr lang="en-US" sz="2999" dirty="0" err="1">
                <a:latin typeface="UTM Androgyne" panose="02040603050506020204" pitchFamily="18" charset="0"/>
              </a:rPr>
              <a:t>không</a:t>
            </a:r>
            <a:r>
              <a:rPr lang="en-US" sz="2999" dirty="0">
                <a:latin typeface="UTM Androgyne" panose="02040603050506020204" pitchFamily="18" charset="0"/>
              </a:rPr>
              <a:t> </a:t>
            </a:r>
            <a:r>
              <a:rPr lang="en-US" sz="2999" dirty="0" err="1">
                <a:latin typeface="UTM Androgyne" panose="02040603050506020204" pitchFamily="18" charset="0"/>
              </a:rPr>
              <a:t>quan</a:t>
            </a:r>
            <a:r>
              <a:rPr lang="en-US" sz="2999" dirty="0">
                <a:latin typeface="UTM Androgyne" panose="02040603050506020204" pitchFamily="18" charset="0"/>
              </a:rPr>
              <a:t> </a:t>
            </a:r>
            <a:r>
              <a:rPr lang="en-US" sz="2999" dirty="0" err="1">
                <a:latin typeface="UTM Androgyne" panose="02040603050506020204" pitchFamily="18" charset="0"/>
              </a:rPr>
              <a:t>tâm</a:t>
            </a:r>
            <a:r>
              <a:rPr lang="en-US" sz="2999" dirty="0">
                <a:latin typeface="UTM Androgyne" panose="02040603050506020204" pitchFamily="18" charset="0"/>
              </a:rPr>
              <a:t> </a:t>
            </a:r>
            <a:r>
              <a:rPr lang="en-US" sz="2999" dirty="0" err="1">
                <a:latin typeface="UTM Androgyne" panose="02040603050506020204" pitchFamily="18" charset="0"/>
              </a:rPr>
              <a:t>tới</a:t>
            </a:r>
            <a:r>
              <a:rPr lang="en-US" sz="2999" dirty="0">
                <a:latin typeface="UTM Androgyne" panose="02040603050506020204" pitchFamily="18" charset="0"/>
              </a:rPr>
              <a:t> </a:t>
            </a:r>
            <a:r>
              <a:rPr lang="en-US" sz="2999" dirty="0" err="1">
                <a:latin typeface="UTM Androgyne" panose="02040603050506020204" pitchFamily="18" charset="0"/>
              </a:rPr>
              <a:t>dân</a:t>
            </a:r>
            <a:r>
              <a:rPr lang="en-US" sz="2999" dirty="0">
                <a:latin typeface="UTM Androgyne" panose="02040603050506020204" pitchFamily="18" charset="0"/>
              </a:rPr>
              <a:t>. </a:t>
            </a:r>
            <a:r>
              <a:rPr lang="en-US" sz="2999" dirty="0" err="1">
                <a:latin typeface="UTM Androgyne" panose="02040603050506020204" pitchFamily="18" charset="0"/>
              </a:rPr>
              <a:t>Dân</a:t>
            </a:r>
            <a:r>
              <a:rPr lang="en-US" sz="2999" dirty="0">
                <a:latin typeface="UTM Androgyne" panose="02040603050506020204" pitchFamily="18" charset="0"/>
              </a:rPr>
              <a:t> </a:t>
            </a:r>
            <a:r>
              <a:rPr lang="en-US" sz="2999" dirty="0" err="1">
                <a:latin typeface="UTM Androgyne" panose="02040603050506020204" pitchFamily="18" charset="0"/>
              </a:rPr>
              <a:t>oán</a:t>
            </a:r>
            <a:r>
              <a:rPr lang="en-US" sz="2999" dirty="0">
                <a:latin typeface="UTM Androgyne" panose="02040603050506020204" pitchFamily="18" charset="0"/>
              </a:rPr>
              <a:t> </a:t>
            </a:r>
            <a:r>
              <a:rPr lang="en-US" sz="2999" dirty="0" err="1">
                <a:latin typeface="UTM Androgyne" panose="02040603050506020204" pitchFamily="18" charset="0"/>
              </a:rPr>
              <a:t>hận</a:t>
            </a:r>
            <a:r>
              <a:rPr lang="en-US" sz="2999" dirty="0">
                <a:latin typeface="UTM Androgyne" panose="02040603050506020204" pitchFamily="18" charset="0"/>
              </a:rPr>
              <a:t>, </a:t>
            </a:r>
            <a:r>
              <a:rPr lang="en-US" sz="2999" dirty="0" err="1">
                <a:latin typeface="UTM Androgyne" panose="02040603050506020204" pitchFamily="18" charset="0"/>
              </a:rPr>
              <a:t>nổi</a:t>
            </a:r>
            <a:r>
              <a:rPr lang="en-US" sz="2999" dirty="0">
                <a:latin typeface="UTM Androgyne" panose="02040603050506020204" pitchFamily="18" charset="0"/>
              </a:rPr>
              <a:t> </a:t>
            </a:r>
            <a:r>
              <a:rPr lang="en-US" sz="2999" dirty="0" err="1">
                <a:latin typeface="UTM Androgyne" panose="02040603050506020204" pitchFamily="18" charset="0"/>
              </a:rPr>
              <a:t>dậy</a:t>
            </a:r>
            <a:r>
              <a:rPr lang="en-US" sz="2999" dirty="0">
                <a:latin typeface="UTM Androgyne" panose="02040603050506020204" pitchFamily="18" charset="0"/>
              </a:rPr>
              <a:t> </a:t>
            </a:r>
            <a:r>
              <a:rPr lang="en-US" sz="2999" dirty="0" err="1">
                <a:latin typeface="UTM Androgyne" panose="02040603050506020204" pitchFamily="18" charset="0"/>
              </a:rPr>
              <a:t>khởi</a:t>
            </a:r>
            <a:r>
              <a:rPr lang="en-US" sz="2999" dirty="0">
                <a:latin typeface="UTM Androgyne" panose="02040603050506020204" pitchFamily="18" charset="0"/>
              </a:rPr>
              <a:t> </a:t>
            </a:r>
            <a:r>
              <a:rPr lang="en-US" sz="2999" dirty="0" err="1">
                <a:latin typeface="UTM Androgyne" panose="02040603050506020204" pitchFamily="18" charset="0"/>
              </a:rPr>
              <a:t>nghĩa</a:t>
            </a:r>
            <a:r>
              <a:rPr lang="en-US" sz="2999" dirty="0">
                <a:latin typeface="UTM Androgyne" panose="02040603050506020204" pitchFamily="18" charset="0"/>
              </a:rPr>
              <a:t>.</a:t>
            </a:r>
          </a:p>
        </p:txBody>
      </p:sp>
      <p:grpSp>
        <p:nvGrpSpPr>
          <p:cNvPr id="20" name="组合 4"/>
          <p:cNvGrpSpPr/>
          <p:nvPr/>
        </p:nvGrpSpPr>
        <p:grpSpPr>
          <a:xfrm>
            <a:off x="-189432" y="2222921"/>
            <a:ext cx="2427221" cy="2614267"/>
            <a:chOff x="766638" y="2683835"/>
            <a:chExt cx="1671764" cy="1688114"/>
          </a:xfrm>
        </p:grpSpPr>
        <p:pic>
          <p:nvPicPr>
            <p:cNvPr id="21" name="Picture 20" descr="D:\png\0101000028865661_0001_图层-2-副本-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png\0101000028865661_0001_图层-2-副本-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364028" y="2647708"/>
            <a:ext cx="1313327" cy="1938543"/>
          </a:xfrm>
          <a:prstGeom prst="rect">
            <a:avLst/>
          </a:prstGeom>
          <a:noFill/>
        </p:spPr>
        <p:txBody>
          <a:bodyPr wrap="square" rtlCol="0">
            <a:spAutoFit/>
          </a:bodyPr>
          <a:lstStyle/>
          <a:p>
            <a:pPr algn="ctr"/>
            <a:r>
              <a:rPr lang="en-US" sz="3999" b="1" dirty="0">
                <a:solidFill>
                  <a:srgbClr val="002060"/>
                </a:solidFill>
                <a:latin typeface="UTM Ong Do Gia" panose="02040603050506020204" pitchFamily="18" charset="0"/>
              </a:rPr>
              <a:t>EM CẦN NHỚ</a:t>
            </a:r>
          </a:p>
        </p:txBody>
      </p:sp>
      <p:sp>
        <p:nvSpPr>
          <p:cNvPr id="23" name="Flowchart: Terminator 22"/>
          <p:cNvSpPr/>
          <p:nvPr/>
        </p:nvSpPr>
        <p:spPr>
          <a:xfrm>
            <a:off x="1471752" y="1206438"/>
            <a:ext cx="9386392" cy="1844064"/>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8"/>
            <a:endParaRPr lang="en-US" sz="2999" dirty="0">
              <a:solidFill>
                <a:srgbClr val="002060"/>
              </a:solidFill>
              <a:latin typeface="UTM Androgyne" panose="02040603050506020204" pitchFamily="18" charset="0"/>
              <a:cs typeface="Times New Roman" panose="02020603050405020304" pitchFamily="18" charset="0"/>
            </a:endParaRPr>
          </a:p>
        </p:txBody>
      </p:sp>
      <p:sp>
        <p:nvSpPr>
          <p:cNvPr id="24" name="Flowchart: Terminator 23"/>
          <p:cNvSpPr/>
          <p:nvPr/>
        </p:nvSpPr>
        <p:spPr>
          <a:xfrm>
            <a:off x="2763725" y="3460915"/>
            <a:ext cx="9386392" cy="201335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8"/>
            <a:endParaRPr lang="en-US" sz="2999" b="1" dirty="0">
              <a:solidFill>
                <a:srgbClr val="00206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13479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47"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01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 y="0"/>
            <a:ext cx="121859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镂空边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 y="-14812"/>
            <a:ext cx="12185947" cy="110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屋角"/>
          <p:cNvPicPr>
            <a:picLocks noChangeAspect="1" noChangeArrowheads="1"/>
          </p:cNvPicPr>
          <p:nvPr/>
        </p:nvPicPr>
        <p:blipFill>
          <a:blip r:embed="rId4">
            <a:extLst>
              <a:ext uri="{28A0092B-C50C-407E-A947-70E740481C1C}">
                <a14:useLocalDpi xmlns:a14="http://schemas.microsoft.com/office/drawing/2010/main" val="0"/>
              </a:ext>
            </a:extLst>
          </a:blip>
          <a:srcRect l="15999"/>
          <a:stretch>
            <a:fillRect/>
          </a:stretch>
        </p:blipFill>
        <p:spPr bwMode="auto">
          <a:xfrm>
            <a:off x="9346080" y="1"/>
            <a:ext cx="3655150" cy="324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镂空边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 y="5766139"/>
            <a:ext cx="12185947" cy="11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框"/>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721" y="1500255"/>
            <a:ext cx="9613806" cy="380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noChangeArrowheads="1"/>
          </p:cNvSpPr>
          <p:nvPr/>
        </p:nvSpPr>
        <p:spPr bwMode="auto">
          <a:xfrm>
            <a:off x="3304932" y="2558231"/>
            <a:ext cx="6396511" cy="16886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defTabSz="815812" eaLnBrk="1" hangingPunct="1">
              <a:lnSpc>
                <a:spcPct val="120000"/>
              </a:lnSpc>
              <a:defRPr/>
            </a:pPr>
            <a:r>
              <a:rPr kumimoji="1" lang="en-US" altLang="zh-CN" sz="8998" b="1" baseline="0" dirty="0">
                <a:solidFill>
                  <a:prstClr val="black"/>
                </a:solidFill>
                <a:latin typeface="UTM Arruba KT" panose="02040603050506020204" pitchFamily="18" charset="0"/>
                <a:ea typeface="楷体" panose="02010609060101010101" pitchFamily="49" charset="-122"/>
              </a:rPr>
              <a:t>CỦNG CỐ</a:t>
            </a:r>
          </a:p>
        </p:txBody>
      </p:sp>
      <p:pic>
        <p:nvPicPr>
          <p:cNvPr id="19" name="Picture 22" descr="松树枝"/>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824" y="3112656"/>
            <a:ext cx="6094031" cy="296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1829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
          <a:stretch>
            <a:fillRect/>
          </a:stretch>
        </p:blipFill>
        <p:spPr>
          <a:xfrm rot="5400000">
            <a:off x="8571132" y="3906639"/>
            <a:ext cx="980915" cy="381229"/>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5"/>
          <a:stretch>
            <a:fillRect/>
          </a:stretch>
        </p:blipFill>
        <p:spPr>
          <a:xfrm>
            <a:off x="8737268" y="3325504"/>
            <a:ext cx="807127" cy="313686"/>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6"/>
          <a:stretch>
            <a:fillRect/>
          </a:stretch>
        </p:blipFill>
        <p:spPr>
          <a:xfrm rot="16200000">
            <a:off x="8177423" y="3351549"/>
            <a:ext cx="909243" cy="35337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7"/>
          <a:stretch>
            <a:fillRect/>
          </a:stretch>
        </p:blipFill>
        <p:spPr>
          <a:xfrm rot="19650527">
            <a:off x="9121931" y="3583971"/>
            <a:ext cx="844929" cy="328378"/>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013" y="2034208"/>
            <a:ext cx="5941451" cy="922996"/>
          </a:xfrm>
          <a:prstGeom prst="rect">
            <a:avLst/>
          </a:prstGeom>
          <a:noFill/>
        </p:spPr>
        <p:txBody>
          <a:bodyPr wrap="square" rtlCol="0">
            <a:spAutoFit/>
          </a:bodyPr>
          <a:lstStyle/>
          <a:p>
            <a:pPr algn="ctr" defTabSz="914126">
              <a:defRPr/>
            </a:pPr>
            <a:r>
              <a:rPr lang="en-US" sz="5398"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8"/>
          <a:stretch>
            <a:fillRect/>
          </a:stretch>
        </p:blipFill>
        <p:spPr>
          <a:xfrm>
            <a:off x="1678086" y="3344346"/>
            <a:ext cx="1961399" cy="1901211"/>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7041466" y="1183563"/>
            <a:ext cx="4670829" cy="861575"/>
          </a:xfrm>
          <a:prstGeom prst="rect">
            <a:avLst/>
          </a:prstGeom>
          <a:noFill/>
        </p:spPr>
        <p:txBody>
          <a:bodyPr wrap="square" rtlCol="0">
            <a:spAutoFit/>
          </a:bodyPr>
          <a:lstStyle/>
          <a:p>
            <a:pPr defTabSz="914126">
              <a:defRPr/>
            </a:pPr>
            <a:r>
              <a:rPr lang="en-US" sz="4999" b="1" dirty="0">
                <a:ln w="28575">
                  <a:solidFill>
                    <a:srgbClr val="C79668"/>
                  </a:solidFill>
                  <a:prstDash val="solid"/>
                </a:ln>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TRÒ CH</a:t>
            </a:r>
            <a:r>
              <a:rPr lang="vi-VN" sz="4999" b="1" dirty="0">
                <a:ln w="28575">
                  <a:solidFill>
                    <a:srgbClr val="C79668"/>
                  </a:solidFill>
                  <a:prstDash val="solid"/>
                </a:ln>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Ơ</a:t>
            </a:r>
            <a:r>
              <a:rPr lang="en-US" sz="4999" b="1" dirty="0">
                <a:ln w="28575">
                  <a:solidFill>
                    <a:srgbClr val="C79668"/>
                  </a:solidFill>
                  <a:prstDash val="solid"/>
                </a:ln>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673" y="6162045"/>
            <a:ext cx="487187" cy="487187"/>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0330" y="3485041"/>
            <a:ext cx="960827" cy="1901210"/>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1"/>
          <a:stretch>
            <a:fillRect/>
          </a:stretch>
        </p:blipFill>
        <p:spPr>
          <a:xfrm>
            <a:off x="6105487" y="1682912"/>
            <a:ext cx="1956278" cy="1956278"/>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7598" y="2443531"/>
            <a:ext cx="536354" cy="435042"/>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0964" y="2004785"/>
            <a:ext cx="3046898" cy="3046898"/>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4">
            <a:duotone>
              <a:prstClr val="black"/>
              <a:schemeClr val="tx2">
                <a:tint val="45000"/>
                <a:satMod val="400000"/>
              </a:schemeClr>
            </a:duotone>
          </a:blip>
          <a:stretch>
            <a:fillRect/>
          </a:stretch>
        </p:blipFill>
        <p:spPr>
          <a:xfrm>
            <a:off x="10274968" y="3429000"/>
            <a:ext cx="1168295" cy="1168295"/>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25309" y="458275"/>
            <a:ext cx="312473" cy="253492"/>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679170" y="1279155"/>
            <a:ext cx="601661" cy="446232"/>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87" y="140526"/>
            <a:ext cx="184664" cy="369199"/>
          </a:xfrm>
          <a:prstGeom prst="rect">
            <a:avLst/>
          </a:prstGeom>
          <a:noFill/>
        </p:spPr>
        <p:txBody>
          <a:bodyPr wrap="none" rtlCol="0">
            <a:spAutoFit/>
          </a:bodyPr>
          <a:lstStyle/>
          <a:p>
            <a:pPr defTabSz="914126"/>
            <a:endParaRPr lang="en-US">
              <a:solidFill>
                <a:prstClr val="black"/>
              </a:solidFill>
              <a:latin typeface="Calibri"/>
            </a:endParaRPr>
          </a:p>
        </p:txBody>
      </p:sp>
      <p:pic>
        <p:nvPicPr>
          <p:cNvPr id="19" name="Picture 18"/>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0" r="100000">
                        <a14:foregroundMark x1="11094" y1="66719" x2="17344" y2="80000"/>
                        <a14:foregroundMark x1="89844" y1="23281" x2="82031" y2="32031"/>
                      </a14:backgroundRemoval>
                    </a14:imgEffect>
                  </a14:imgLayer>
                </a14:imgProps>
              </a:ext>
              <a:ext uri="{28A0092B-C50C-407E-A947-70E740481C1C}">
                <a14:useLocalDpi xmlns:a14="http://schemas.microsoft.com/office/drawing/2010/main" val="0"/>
              </a:ext>
            </a:extLst>
          </a:blip>
          <a:stretch>
            <a:fillRect/>
          </a:stretch>
        </p:blipFill>
        <p:spPr>
          <a:xfrm rot="20407234">
            <a:off x="99681" y="2062951"/>
            <a:ext cx="1629427" cy="1227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Rounded Rectangle 6"/>
          <p:cNvSpPr/>
          <p:nvPr/>
        </p:nvSpPr>
        <p:spPr>
          <a:xfrm>
            <a:off x="2077789" y="3544068"/>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072524" y="4445842"/>
            <a:ext cx="1448454" cy="3130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2437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13048">
            <a:off x="3037598" y="2443531"/>
            <a:ext cx="536354" cy="435042"/>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571983" y="890791"/>
            <a:ext cx="6182542" cy="892345"/>
          </a:xfrm>
          <a:prstGeom prst="rect">
            <a:avLst/>
          </a:prstGeom>
          <a:noFill/>
        </p:spPr>
        <p:txBody>
          <a:bodyPr wrap="square" rtlCol="0">
            <a:spAutoFit/>
          </a:bodyPr>
          <a:lstStyle/>
          <a:p>
            <a:pPr algn="ctr" defTabSz="914126">
              <a:defRPr/>
            </a:pPr>
            <a:r>
              <a:rPr lang="en-US" sz="25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Câu</a:t>
            </a:r>
            <a:r>
              <a:rPr lang="en-US" sz="2599" b="1" dirty="0">
                <a:solidFill>
                  <a:srgbClr val="002060"/>
                </a:solidFill>
                <a:latin typeface="UTM Androgyne" panose="02040603050506020204" pitchFamily="18" charset="0"/>
                <a:ea typeface="Tahoma" panose="020B0604030504040204" pitchFamily="34" charset="0"/>
                <a:cs typeface="Tahoma" panose="020B0604030504040204" pitchFamily="34" charset="0"/>
              </a:rPr>
              <a:t> 1: </a:t>
            </a:r>
            <a:r>
              <a:rPr lang="en-US" sz="2599" b="1" dirty="0">
                <a:solidFill>
                  <a:srgbClr val="002060"/>
                </a:solidFill>
                <a:latin typeface="UTM Androgyne" panose="02040603050506020204" pitchFamily="18" charset="0"/>
                <a:cs typeface="Times New Roman" pitchFamily="18" charset="0"/>
              </a:rPr>
              <a:t>Ai </a:t>
            </a:r>
            <a:r>
              <a:rPr lang="en-US" sz="2599" b="1" dirty="0" err="1">
                <a:solidFill>
                  <a:srgbClr val="002060"/>
                </a:solidFill>
                <a:latin typeface="UTM Androgyne" panose="02040603050506020204" pitchFamily="18" charset="0"/>
                <a:cs typeface="Times New Roman" pitchFamily="18" charset="0"/>
              </a:rPr>
              <a:t>là</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người</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đã</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dâng</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sớ</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xin</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chém</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bảy</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tên</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quan</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đã</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lấn</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át</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quyền</a:t>
            </a:r>
            <a:r>
              <a:rPr lang="en-US" sz="2599" b="1" dirty="0">
                <a:solidFill>
                  <a:srgbClr val="002060"/>
                </a:solidFill>
                <a:latin typeface="UTM Androgyne" panose="02040603050506020204" pitchFamily="18" charset="0"/>
                <a:cs typeface="Times New Roman" pitchFamily="18" charset="0"/>
              </a:rPr>
              <a:t> </a:t>
            </a:r>
            <a:r>
              <a:rPr lang="en-US" sz="2599" b="1" dirty="0" err="1">
                <a:solidFill>
                  <a:srgbClr val="002060"/>
                </a:solidFill>
                <a:latin typeface="UTM Androgyne" panose="02040603050506020204" pitchFamily="18" charset="0"/>
                <a:cs typeface="Times New Roman" pitchFamily="18" charset="0"/>
              </a:rPr>
              <a:t>vua</a:t>
            </a:r>
            <a:r>
              <a:rPr lang="en-US" sz="2599" b="1" dirty="0">
                <a:solidFill>
                  <a:srgbClr val="002060"/>
                </a:solidFill>
                <a:latin typeface="UTM Androgyne" panose="02040603050506020204" pitchFamily="18" charset="0"/>
                <a:cs typeface="Times New Roman" pitchFamily="18" charset="0"/>
              </a:rPr>
              <a:t> ? </a:t>
            </a:r>
            <a:endParaRPr lang="en-US" sz="2599" b="1" dirty="0">
              <a:solidFill>
                <a:srgbClr val="002060"/>
              </a:solidFill>
              <a:latin typeface="UTM Androgyne" panose="02040603050506020204" pitchFamily="18"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004" y="3110542"/>
            <a:ext cx="1828924" cy="492200"/>
          </a:xfrm>
          <a:prstGeom prst="rect">
            <a:avLst/>
          </a:prstGeom>
          <a:noFill/>
        </p:spPr>
        <p:txBody>
          <a:bodyPr wrap="none" rtlCol="0">
            <a:spAutoFit/>
          </a:bodyPr>
          <a:lstStyle/>
          <a:p>
            <a:pPr defTabSz="914126">
              <a:defRPr/>
            </a:pPr>
            <a:r>
              <a:rPr lang="en-US" sz="2599" dirty="0">
                <a:solidFill>
                  <a:srgbClr val="C00000"/>
                </a:solidFill>
                <a:latin typeface="UTM Androgyne" panose="02040603050506020204" pitchFamily="18" charset="0"/>
              </a:rPr>
              <a:t> Chu </a:t>
            </a:r>
            <a:r>
              <a:rPr lang="en-US" sz="2599" dirty="0" err="1">
                <a:solidFill>
                  <a:srgbClr val="C00000"/>
                </a:solidFill>
                <a:latin typeface="UTM Androgyne" panose="02040603050506020204" pitchFamily="18" charset="0"/>
              </a:rPr>
              <a:t>Văn</a:t>
            </a:r>
            <a:r>
              <a:rPr lang="en-US" sz="2599" dirty="0">
                <a:solidFill>
                  <a:srgbClr val="C00000"/>
                </a:solidFill>
                <a:latin typeface="UTM Androgyne" panose="02040603050506020204" pitchFamily="18" charset="0"/>
              </a:rPr>
              <a:t> An</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004" y="3916759"/>
            <a:ext cx="1843774" cy="492314"/>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Trần</a:t>
            </a:r>
            <a:r>
              <a:rPr lang="en-US" sz="2599" dirty="0">
                <a:solidFill>
                  <a:srgbClr val="C00000"/>
                </a:solidFill>
                <a:latin typeface="UTM Androgyne" panose="02040603050506020204" pitchFamily="18" charset="0"/>
              </a:rPr>
              <a:t> </a:t>
            </a:r>
            <a:r>
              <a:rPr lang="en-US" sz="2599" dirty="0" err="1">
                <a:solidFill>
                  <a:srgbClr val="C00000"/>
                </a:solidFill>
                <a:latin typeface="UTM Androgyne" panose="02040603050506020204" pitchFamily="18" charset="0"/>
              </a:rPr>
              <a:t>Thủ</a:t>
            </a:r>
            <a:r>
              <a:rPr lang="en-US" sz="2599" dirty="0">
                <a:solidFill>
                  <a:srgbClr val="C00000"/>
                </a:solidFill>
                <a:latin typeface="UTM Androgyne" panose="02040603050506020204" pitchFamily="18" charset="0"/>
              </a:rPr>
              <a:t> </a:t>
            </a:r>
            <a:r>
              <a:rPr lang="en-US" sz="2599" dirty="0" err="1">
                <a:solidFill>
                  <a:srgbClr val="C00000"/>
                </a:solidFill>
                <a:latin typeface="UTM Androgyne" panose="02040603050506020204" pitchFamily="18" charset="0"/>
              </a:rPr>
              <a:t>Độ</a:t>
            </a:r>
            <a:endParaRPr lang="en-US" sz="2599" dirty="0">
              <a:solidFill>
                <a:srgbClr val="C00000"/>
              </a:solidFill>
              <a:latin typeface="UTM Androgyne" panose="02040603050506020204" pitchFamily="18"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199413" y="3083262"/>
            <a:ext cx="1288837" cy="492200"/>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Yết</a:t>
            </a:r>
            <a:r>
              <a:rPr lang="en-US" sz="2599" dirty="0">
                <a:solidFill>
                  <a:srgbClr val="C00000"/>
                </a:solidFill>
                <a:latin typeface="UTM Androgyne" panose="02040603050506020204" pitchFamily="18" charset="0"/>
              </a:rPr>
              <a:t> </a:t>
            </a:r>
            <a:r>
              <a:rPr lang="en-US" sz="2599" dirty="0" err="1">
                <a:solidFill>
                  <a:srgbClr val="C00000"/>
                </a:solidFill>
                <a:latin typeface="UTM Androgyne" panose="02040603050506020204" pitchFamily="18" charset="0"/>
              </a:rPr>
              <a:t>Kiêu</a:t>
            </a:r>
            <a:endParaRPr lang="en-US" sz="2599" dirty="0">
              <a:solidFill>
                <a:srgbClr val="C00000"/>
              </a:solidFill>
              <a:latin typeface="UTM Androgyne" panose="02040603050506020204" pitchFamily="18"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6593" y="3916759"/>
            <a:ext cx="1559681" cy="492200"/>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Hồ</a:t>
            </a:r>
            <a:r>
              <a:rPr lang="en-US" sz="2599" dirty="0">
                <a:solidFill>
                  <a:srgbClr val="C00000"/>
                </a:solidFill>
                <a:latin typeface="UTM Androgyne" panose="02040603050506020204" pitchFamily="18" charset="0"/>
              </a:rPr>
              <a:t> </a:t>
            </a:r>
            <a:r>
              <a:rPr lang="en-US" sz="2599" dirty="0" err="1">
                <a:solidFill>
                  <a:srgbClr val="C00000"/>
                </a:solidFill>
                <a:latin typeface="UTM Androgyne" panose="02040603050506020204" pitchFamily="18" charset="0"/>
              </a:rPr>
              <a:t>Quý</a:t>
            </a:r>
            <a:r>
              <a:rPr lang="en-US" sz="2599" dirty="0">
                <a:solidFill>
                  <a:srgbClr val="C00000"/>
                </a:solidFill>
                <a:latin typeface="UTM Androgyne" panose="02040603050506020204" pitchFamily="18" charset="0"/>
              </a:rPr>
              <a:t> Ly</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8087" y="2806200"/>
            <a:ext cx="1968479" cy="2439355"/>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8086" y="3344346"/>
            <a:ext cx="1961399" cy="190121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3"/>
          <a:stretch>
            <a:fillRect/>
          </a:stretch>
        </p:blipFill>
        <p:spPr>
          <a:xfrm>
            <a:off x="4767823" y="5901517"/>
            <a:ext cx="1395600" cy="542394"/>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4"/>
          <a:stretch>
            <a:fillRect/>
          </a:stretch>
        </p:blipFill>
        <p:spPr>
          <a:xfrm>
            <a:off x="3263857" y="5901517"/>
            <a:ext cx="1395600" cy="542394"/>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5"/>
          <a:stretch>
            <a:fillRect/>
          </a:stretch>
        </p:blipFill>
        <p:spPr>
          <a:xfrm>
            <a:off x="1759890" y="5901517"/>
            <a:ext cx="1395600" cy="542394"/>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6"/>
          <a:stretch>
            <a:fillRect/>
          </a:stretch>
        </p:blipFill>
        <p:spPr>
          <a:xfrm>
            <a:off x="655572" y="5154500"/>
            <a:ext cx="914148" cy="914148"/>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7"/>
          <a:stretch>
            <a:fillRect/>
          </a:stretch>
        </p:blipFill>
        <p:spPr>
          <a:xfrm>
            <a:off x="12512183" y="4429645"/>
            <a:ext cx="487187" cy="487187"/>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7955" y="-3206871"/>
            <a:ext cx="4936092" cy="2770256"/>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466653" y="2361042"/>
            <a:ext cx="2358875" cy="2182840"/>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0"/>
          <a:stretch>
            <a:fillRect/>
          </a:stretch>
        </p:blipFill>
        <p:spPr>
          <a:xfrm>
            <a:off x="7005839" y="3045275"/>
            <a:ext cx="536300" cy="499734"/>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1"/>
          <a:stretch>
            <a:fillRect/>
          </a:stretch>
        </p:blipFill>
        <p:spPr>
          <a:xfrm>
            <a:off x="7005839" y="3851492"/>
            <a:ext cx="536300" cy="499734"/>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2"/>
          <a:stretch>
            <a:fillRect/>
          </a:stretch>
        </p:blipFill>
        <p:spPr>
          <a:xfrm>
            <a:off x="9798649" y="3079559"/>
            <a:ext cx="536300" cy="499734"/>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3"/>
          <a:stretch>
            <a:fillRect/>
          </a:stretch>
        </p:blipFill>
        <p:spPr>
          <a:xfrm>
            <a:off x="9687463" y="3873791"/>
            <a:ext cx="536300" cy="499734"/>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4"/>
          <a:stretch>
            <a:fillRect/>
          </a:stretch>
        </p:blipFill>
        <p:spPr>
          <a:xfrm>
            <a:off x="6731382" y="2952831"/>
            <a:ext cx="908055" cy="908055"/>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5"/>
          <a:stretch>
            <a:fillRect/>
          </a:stretch>
        </p:blipFill>
        <p:spPr>
          <a:xfrm>
            <a:off x="255924" y="5901517"/>
            <a:ext cx="1395600" cy="542394"/>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12317" y="4294092"/>
            <a:ext cx="236865" cy="400417"/>
          </a:xfrm>
          <a:prstGeom prst="rect">
            <a:avLst/>
          </a:prstGeom>
        </p:spPr>
      </p:pic>
      <p:pic>
        <p:nvPicPr>
          <p:cNvPr id="27" name="Picture 26"/>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0" r="100000">
                        <a14:foregroundMark x1="11094" y1="66719" x2="17344" y2="80000"/>
                        <a14:foregroundMark x1="89844" y1="23281" x2="82031" y2="32031"/>
                      </a14:backgroundRemoval>
                    </a14:imgEffect>
                  </a14:imgLayer>
                </a14:imgProps>
              </a:ext>
              <a:ext uri="{28A0092B-C50C-407E-A947-70E740481C1C}">
                <a14:useLocalDpi xmlns:a14="http://schemas.microsoft.com/office/drawing/2010/main" val="0"/>
              </a:ext>
            </a:extLst>
          </a:blip>
          <a:stretch>
            <a:fillRect/>
          </a:stretch>
        </p:blipFill>
        <p:spPr>
          <a:xfrm rot="20407234">
            <a:off x="99681" y="2062951"/>
            <a:ext cx="1629427" cy="1227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Rounded Rectangle 28"/>
          <p:cNvSpPr/>
          <p:nvPr/>
        </p:nvSpPr>
        <p:spPr>
          <a:xfrm>
            <a:off x="2077789" y="3544068"/>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077789" y="2928501"/>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B8EDFF5-DC0F-49F4-9C3D-795EAC2AF4B2}"/>
              </a:ext>
            </a:extLst>
          </p:cNvPr>
          <p:cNvGrpSpPr/>
          <p:nvPr/>
        </p:nvGrpSpPr>
        <p:grpSpPr>
          <a:xfrm>
            <a:off x="1863462" y="2735838"/>
            <a:ext cx="1585017" cy="1585015"/>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365"/>
              <a:ext cx="1593167" cy="676323"/>
            </a:xfrm>
            <a:prstGeom prst="rect">
              <a:avLst/>
            </a:prstGeom>
          </p:spPr>
          <p:txBody>
            <a:bodyPr wrap="square" anchor="ctr">
              <a:spAutoFit/>
            </a:bodyPr>
            <a:lstStyle/>
            <a:p>
              <a:pPr algn="ctr" defTabSz="914126">
                <a:defRPr/>
              </a:pP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Dân</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ta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phải</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biết</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sử</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ta</a:t>
              </a:r>
            </a:p>
          </p:txBody>
        </p:sp>
      </p:grpSp>
      <p:sp>
        <p:nvSpPr>
          <p:cNvPr id="32" name="Rounded Rectangle 31"/>
          <p:cNvSpPr/>
          <p:nvPr/>
        </p:nvSpPr>
        <p:spPr>
          <a:xfrm>
            <a:off x="10072524" y="4445842"/>
            <a:ext cx="1448454" cy="3130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3903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par>
                          <p:cTn id="90" fill="hold">
                            <p:stCondLst>
                              <p:cond delay="19000"/>
                            </p:stCondLst>
                            <p:childTnLst>
                              <p:par>
                                <p:cTn id="91" presetID="22" presetClass="entr" presetSubtype="4"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wipe(down)">
                                      <p:cBhvr>
                                        <p:cTn id="93" dur="10"/>
                                        <p:tgtEl>
                                          <p:spTgt spid="30"/>
                                        </p:tgtEl>
                                      </p:cBhvr>
                                    </p:animEffect>
                                  </p:childTnLst>
                                </p:cTn>
                              </p:par>
                              <p:par>
                                <p:cTn id="94" presetID="42" presetClass="entr" presetSubtype="0" fill="hold" nodeType="withEffect">
                                  <p:stCondLst>
                                    <p:cond delay="225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12" presetClass="entr" presetSubtype="4" fill="hold" nodeType="withEffect">
                                  <p:stCondLst>
                                    <p:cond delay="225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p:tgtEl>
                                          <p:spTgt spid="18"/>
                                        </p:tgtEl>
                                        <p:attrNameLst>
                                          <p:attrName>ppt_y</p:attrName>
                                        </p:attrNameLst>
                                      </p:cBhvr>
                                      <p:tavLst>
                                        <p:tav tm="0">
                                          <p:val>
                                            <p:strVal val="#ppt_y+#ppt_h*1.125000"/>
                                          </p:val>
                                        </p:tav>
                                        <p:tav tm="100000">
                                          <p:val>
                                            <p:strVal val="#ppt_y"/>
                                          </p:val>
                                        </p:tav>
                                      </p:tavLst>
                                    </p:anim>
                                    <p:animEffect transition="in" filter="wipe(up)">
                                      <p:cBhvr>
                                        <p:cTn id="102" dur="500"/>
                                        <p:tgtEl>
                                          <p:spTgt spid="18"/>
                                        </p:tgtEl>
                                      </p:cBhvr>
                                    </p:animEffect>
                                  </p:childTnLst>
                                </p:cTn>
                              </p:par>
                              <p:par>
                                <p:cTn id="103" presetID="64" presetClass="path" presetSubtype="0" repeatCount="indefinite" accel="50000" decel="50000" autoRev="1" fill="hold" nodeType="withEffect">
                                  <p:stCondLst>
                                    <p:cond delay="2250"/>
                                  </p:stCondLst>
                                  <p:childTnLst>
                                    <p:animMotion origin="layout" path="M 3.31554E-6 -4.24439E-6 L 3.31554E-6 -0.01944 " pathEditMode="relative" rAng="0" ptsTypes="AA">
                                      <p:cBhvr>
                                        <p:cTn id="104" dur="1000" fill="hold"/>
                                        <p:tgtEl>
                                          <p:spTgt spid="18"/>
                                        </p:tgtEl>
                                        <p:attrNameLst>
                                          <p:attrName>ppt_x</p:attrName>
                                          <p:attrName>ppt_y</p:attrName>
                                        </p:attrNameLst>
                                      </p:cBhvr>
                                      <p:rCtr x="0" y="-972"/>
                                    </p:animMotion>
                                  </p:childTnLst>
                                </p:cTn>
                              </p:par>
                              <p:par>
                                <p:cTn id="105" presetID="1" presetClass="mediacall" presetSubtype="0" fill="hold" nodeType="withEffect">
                                  <p:stCondLst>
                                    <p:cond delay="2250"/>
                                  </p:stCondLst>
                                  <p:childTnLst>
                                    <p:cmd type="call" cmd="playFrom(0.0)">
                                      <p:cBhvr>
                                        <p:cTn id="10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9"/>
                </p:tgtEl>
              </p:cMediaNode>
            </p:audio>
          </p:childTnLst>
        </p:cTn>
      </p:par>
    </p:tnLst>
    <p:bldLst>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13048">
            <a:off x="3037598" y="2443531"/>
            <a:ext cx="536354" cy="435042"/>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711497" y="827292"/>
            <a:ext cx="5941451" cy="1846232"/>
          </a:xfrm>
          <a:prstGeom prst="rect">
            <a:avLst/>
          </a:prstGeom>
          <a:noFill/>
        </p:spPr>
        <p:txBody>
          <a:bodyPr wrap="square" rtlCol="0">
            <a:spAutoFit/>
          </a:bodyPr>
          <a:lstStyle/>
          <a:p>
            <a:pPr algn="ctr" defTabSz="914126">
              <a:defRPr/>
            </a:pPr>
            <a:r>
              <a:rPr lang="en-US" sz="3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Câu</a:t>
            </a:r>
            <a:r>
              <a:rPr lang="en-US" sz="3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2: </a:t>
            </a:r>
            <a:r>
              <a:rPr lang="en-US" sz="3799" b="1" dirty="0" err="1">
                <a:solidFill>
                  <a:srgbClr val="002060"/>
                </a:solidFill>
                <a:latin typeface="UTM Androgyne" panose="02040603050506020204" pitchFamily="18" charset="0"/>
              </a:rPr>
              <a:t>Nhà</a:t>
            </a:r>
            <a:r>
              <a:rPr lang="en-US" sz="3799" b="1" dirty="0">
                <a:solidFill>
                  <a:srgbClr val="002060"/>
                </a:solidFill>
                <a:latin typeface="UTM Androgyne" panose="02040603050506020204" pitchFamily="18" charset="0"/>
              </a:rPr>
              <a:t> </a:t>
            </a:r>
            <a:r>
              <a:rPr lang="en-US" sz="3799" b="1" dirty="0" err="1">
                <a:solidFill>
                  <a:srgbClr val="002060"/>
                </a:solidFill>
                <a:latin typeface="UTM Androgyne" panose="02040603050506020204" pitchFamily="18" charset="0"/>
              </a:rPr>
              <a:t>Hồ</a:t>
            </a:r>
            <a:r>
              <a:rPr lang="en-US" sz="3799" b="1" dirty="0">
                <a:solidFill>
                  <a:srgbClr val="002060"/>
                </a:solidFill>
                <a:latin typeface="UTM Androgyne" panose="02040603050506020204" pitchFamily="18" charset="0"/>
              </a:rPr>
              <a:t> </a:t>
            </a:r>
            <a:r>
              <a:rPr lang="en-US" sz="3799" b="1" dirty="0" err="1">
                <a:solidFill>
                  <a:srgbClr val="002060"/>
                </a:solidFill>
                <a:latin typeface="UTM Androgyne" panose="02040603050506020204" pitchFamily="18" charset="0"/>
              </a:rPr>
              <a:t>ra</a:t>
            </a:r>
            <a:r>
              <a:rPr lang="en-US" sz="3799" b="1" dirty="0">
                <a:solidFill>
                  <a:srgbClr val="002060"/>
                </a:solidFill>
                <a:latin typeface="UTM Androgyne" panose="02040603050506020204" pitchFamily="18" charset="0"/>
              </a:rPr>
              <a:t> </a:t>
            </a:r>
            <a:r>
              <a:rPr lang="en-US" sz="3799" b="1" dirty="0" err="1">
                <a:solidFill>
                  <a:srgbClr val="002060"/>
                </a:solidFill>
                <a:latin typeface="UTM Androgyne" panose="02040603050506020204" pitchFamily="18" charset="0"/>
              </a:rPr>
              <a:t>đời</a:t>
            </a:r>
            <a:r>
              <a:rPr lang="en-US" sz="3799" b="1" dirty="0">
                <a:solidFill>
                  <a:srgbClr val="002060"/>
                </a:solidFill>
                <a:latin typeface="UTM Androgyne" panose="02040603050506020204" pitchFamily="18" charset="0"/>
              </a:rPr>
              <a:t> </a:t>
            </a:r>
            <a:r>
              <a:rPr lang="en-US" sz="3799" b="1" dirty="0" err="1">
                <a:solidFill>
                  <a:srgbClr val="002060"/>
                </a:solidFill>
                <a:latin typeface="UTM Androgyne" panose="02040603050506020204" pitchFamily="18" charset="0"/>
              </a:rPr>
              <a:t>vào</a:t>
            </a:r>
            <a:r>
              <a:rPr lang="en-US" sz="3799" b="1" dirty="0">
                <a:solidFill>
                  <a:srgbClr val="002060"/>
                </a:solidFill>
                <a:latin typeface="UTM Androgyne" panose="02040603050506020204" pitchFamily="18" charset="0"/>
              </a:rPr>
              <a:t> </a:t>
            </a:r>
            <a:r>
              <a:rPr lang="en-US" sz="3799" b="1" dirty="0" err="1">
                <a:solidFill>
                  <a:srgbClr val="002060"/>
                </a:solidFill>
                <a:latin typeface="UTM Androgyne" panose="02040603050506020204" pitchFamily="18" charset="0"/>
              </a:rPr>
              <a:t>năm</a:t>
            </a:r>
            <a:r>
              <a:rPr lang="en-US" sz="3799" b="1" dirty="0">
                <a:solidFill>
                  <a:srgbClr val="002060"/>
                </a:solidFill>
                <a:latin typeface="UTM Androgyne" panose="02040603050506020204" pitchFamily="18" charset="0"/>
              </a:rPr>
              <a:t> </a:t>
            </a:r>
            <a:r>
              <a:rPr lang="en-US" sz="3799" b="1" dirty="0" err="1">
                <a:solidFill>
                  <a:srgbClr val="002060"/>
                </a:solidFill>
                <a:latin typeface="UTM Androgyne" panose="02040603050506020204" pitchFamily="18" charset="0"/>
              </a:rPr>
              <a:t>nào</a:t>
            </a:r>
            <a:r>
              <a:rPr lang="en-US" sz="3799" b="1" dirty="0">
                <a:solidFill>
                  <a:srgbClr val="002060"/>
                </a:solidFill>
                <a:latin typeface="UTM Androgyne" panose="02040603050506020204" pitchFamily="18" charset="0"/>
              </a:rPr>
              <a:t>?</a:t>
            </a:r>
          </a:p>
          <a:p>
            <a:pPr algn="ctr" defTabSz="914126">
              <a:defRPr/>
            </a:pPr>
            <a:r>
              <a:rPr lang="en-US" sz="3799"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004" y="3110542"/>
            <a:ext cx="1574106" cy="492200"/>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Năm</a:t>
            </a:r>
            <a:r>
              <a:rPr lang="en-US" sz="2599" dirty="0">
                <a:solidFill>
                  <a:srgbClr val="C00000"/>
                </a:solidFill>
                <a:latin typeface="UTM Androgyne" panose="02040603050506020204" pitchFamily="18" charset="0"/>
              </a:rPr>
              <a:t> 1406</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004" y="3916759"/>
            <a:ext cx="1649429" cy="492200"/>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Năm</a:t>
            </a:r>
            <a:r>
              <a:rPr lang="en-US" sz="2599" dirty="0">
                <a:solidFill>
                  <a:srgbClr val="C00000"/>
                </a:solidFill>
                <a:latin typeface="UTM Androgyne" panose="02040603050506020204" pitchFamily="18" charset="0"/>
              </a:rPr>
              <a:t> 1400 </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044248" y="3112721"/>
            <a:ext cx="1574106" cy="492200"/>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Năm</a:t>
            </a:r>
            <a:r>
              <a:rPr lang="en-US" sz="2599" dirty="0">
                <a:solidFill>
                  <a:srgbClr val="C00000"/>
                </a:solidFill>
                <a:latin typeface="UTM Androgyne" panose="02040603050506020204" pitchFamily="18" charset="0"/>
              </a:rPr>
              <a:t> 1370</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046596" y="3883467"/>
            <a:ext cx="1574106" cy="492200"/>
          </a:xfrm>
          <a:prstGeom prst="rect">
            <a:avLst/>
          </a:prstGeom>
          <a:noFill/>
        </p:spPr>
        <p:txBody>
          <a:bodyPr wrap="none" rtlCol="0">
            <a:spAutoFit/>
          </a:bodyPr>
          <a:lstStyle/>
          <a:p>
            <a:pPr defTabSz="914126">
              <a:defRPr/>
            </a:pPr>
            <a:r>
              <a:rPr lang="en-US" sz="2599" dirty="0" err="1">
                <a:solidFill>
                  <a:srgbClr val="C00000"/>
                </a:solidFill>
                <a:latin typeface="UTM Androgyne" panose="02040603050506020204" pitchFamily="18" charset="0"/>
              </a:rPr>
              <a:t>Năm</a:t>
            </a:r>
            <a:r>
              <a:rPr lang="en-US" sz="2599" dirty="0">
                <a:solidFill>
                  <a:srgbClr val="C00000"/>
                </a:solidFill>
                <a:latin typeface="UTM Androgyne" panose="02040603050506020204" pitchFamily="18" charset="0"/>
              </a:rPr>
              <a:t> 1336</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8087" y="2806200"/>
            <a:ext cx="1968479" cy="2439355"/>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8086" y="3344346"/>
            <a:ext cx="1961399" cy="1901211"/>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3"/>
          <a:stretch>
            <a:fillRect/>
          </a:stretch>
        </p:blipFill>
        <p:spPr>
          <a:xfrm>
            <a:off x="12512183" y="4429645"/>
            <a:ext cx="487187" cy="487187"/>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955" y="-3206871"/>
            <a:ext cx="4936092" cy="2770256"/>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466653" y="2361042"/>
            <a:ext cx="2358875" cy="2182840"/>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6"/>
          <a:stretch>
            <a:fillRect/>
          </a:stretch>
        </p:blipFill>
        <p:spPr>
          <a:xfrm>
            <a:off x="7005839" y="3045275"/>
            <a:ext cx="536300" cy="499734"/>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7"/>
          <a:stretch>
            <a:fillRect/>
          </a:stretch>
        </p:blipFill>
        <p:spPr>
          <a:xfrm>
            <a:off x="7005839" y="3851492"/>
            <a:ext cx="536300" cy="499734"/>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18"/>
          <a:stretch>
            <a:fillRect/>
          </a:stretch>
        </p:blipFill>
        <p:spPr>
          <a:xfrm>
            <a:off x="9660293" y="3054526"/>
            <a:ext cx="536300" cy="499734"/>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19"/>
          <a:stretch>
            <a:fillRect/>
          </a:stretch>
        </p:blipFill>
        <p:spPr>
          <a:xfrm>
            <a:off x="9660293" y="3851492"/>
            <a:ext cx="536300" cy="499734"/>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0"/>
          <a:stretch>
            <a:fillRect/>
          </a:stretch>
        </p:blipFill>
        <p:spPr>
          <a:xfrm>
            <a:off x="6708531" y="3783110"/>
            <a:ext cx="908055" cy="908055"/>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8437" y="5901517"/>
            <a:ext cx="1389506" cy="54239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2"/>
          <a:stretch>
            <a:fillRect/>
          </a:stretch>
        </p:blipFill>
        <p:spPr>
          <a:xfrm>
            <a:off x="4767823" y="5901517"/>
            <a:ext cx="1395600" cy="542394"/>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3"/>
          <a:stretch>
            <a:fillRect/>
          </a:stretch>
        </p:blipFill>
        <p:spPr>
          <a:xfrm>
            <a:off x="3263857" y="5901517"/>
            <a:ext cx="1395600" cy="542394"/>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62937" y="5901517"/>
            <a:ext cx="1389506" cy="542394"/>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5"/>
          <a:stretch>
            <a:fillRect/>
          </a:stretch>
        </p:blipFill>
        <p:spPr>
          <a:xfrm>
            <a:off x="2173674" y="5199841"/>
            <a:ext cx="914148" cy="914148"/>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12317" y="4294092"/>
            <a:ext cx="236865" cy="400417"/>
          </a:xfrm>
          <a:prstGeom prst="rect">
            <a:avLst/>
          </a:prstGeom>
        </p:spPr>
      </p:pic>
      <p:sp>
        <p:nvSpPr>
          <p:cNvPr id="29" name="Rounded Rectangle 28"/>
          <p:cNvSpPr/>
          <p:nvPr/>
        </p:nvSpPr>
        <p:spPr>
          <a:xfrm>
            <a:off x="2047904" y="3029520"/>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060781" y="3534852"/>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B8EDFF5-DC0F-49F4-9C3D-795EAC2AF4B2}"/>
              </a:ext>
            </a:extLst>
          </p:cNvPr>
          <p:cNvGrpSpPr/>
          <p:nvPr/>
        </p:nvGrpSpPr>
        <p:grpSpPr>
          <a:xfrm>
            <a:off x="1818478" y="2828824"/>
            <a:ext cx="1585017" cy="1585015"/>
            <a:chOff x="2378490" y="257484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78490" y="257484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2467909" y="3100574"/>
              <a:ext cx="1593167" cy="854303"/>
            </a:xfrm>
            <a:prstGeom prst="rect">
              <a:avLst/>
            </a:prstGeom>
          </p:spPr>
          <p:txBody>
            <a:bodyPr wrap="square" anchor="ctr">
              <a:spAutoFit/>
            </a:bodyPr>
            <a:lstStyle/>
            <a:p>
              <a:pPr algn="ctr" defTabSz="914126">
                <a:defRPr/>
              </a:pP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Tri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thức</a:t>
              </a: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kho</a:t>
              </a: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báu</a:t>
              </a: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quý</a:t>
              </a: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giá</a:t>
              </a:r>
              <a:r>
                <a:rPr lang="en-US"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prstClr val="white"/>
                  </a:solidFill>
                  <a:latin typeface="Tahoma" panose="020B0604030504040204" pitchFamily="34" charset="0"/>
                  <a:ea typeface="Tahoma" panose="020B0604030504040204" pitchFamily="34" charset="0"/>
                  <a:cs typeface="Tahoma" panose="020B0604030504040204" pitchFamily="34" charset="0"/>
                </a:rPr>
                <a:t>nhất</a:t>
              </a:r>
              <a:endParaRPr lang="en-US"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Rounded Rectangle 32"/>
          <p:cNvSpPr/>
          <p:nvPr/>
        </p:nvSpPr>
        <p:spPr>
          <a:xfrm>
            <a:off x="10072524" y="4445842"/>
            <a:ext cx="1448454" cy="3130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6150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par>
                          <p:cTn id="90" fill="hold">
                            <p:stCondLst>
                              <p:cond delay="19000"/>
                            </p:stCondLst>
                            <p:childTnLst>
                              <p:par>
                                <p:cTn id="91" presetID="22" presetClass="entr" presetSubtype="4"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10"/>
                                        <p:tgtEl>
                                          <p:spTgt spid="29"/>
                                        </p:tgtEl>
                                      </p:cBhvr>
                                    </p:animEffect>
                                  </p:childTnLst>
                                </p:cTn>
                              </p:par>
                              <p:par>
                                <p:cTn id="94" presetID="42" presetClass="entr" presetSubtype="0" fill="hold" nodeType="withEffect">
                                  <p:stCondLst>
                                    <p:cond delay="225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12" presetClass="entr" presetSubtype="4" fill="hold" nodeType="withEffect">
                                  <p:stCondLst>
                                    <p:cond delay="225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p:tgtEl>
                                          <p:spTgt spid="18"/>
                                        </p:tgtEl>
                                        <p:attrNameLst>
                                          <p:attrName>ppt_y</p:attrName>
                                        </p:attrNameLst>
                                      </p:cBhvr>
                                      <p:tavLst>
                                        <p:tav tm="0">
                                          <p:val>
                                            <p:strVal val="#ppt_y+#ppt_h*1.125000"/>
                                          </p:val>
                                        </p:tav>
                                        <p:tav tm="100000">
                                          <p:val>
                                            <p:strVal val="#ppt_y"/>
                                          </p:val>
                                        </p:tav>
                                      </p:tavLst>
                                    </p:anim>
                                    <p:animEffect transition="in" filter="wipe(up)">
                                      <p:cBhvr>
                                        <p:cTn id="102" dur="500"/>
                                        <p:tgtEl>
                                          <p:spTgt spid="18"/>
                                        </p:tgtEl>
                                      </p:cBhvr>
                                    </p:animEffect>
                                  </p:childTnLst>
                                </p:cTn>
                              </p:par>
                              <p:par>
                                <p:cTn id="103" presetID="64" presetClass="path" presetSubtype="0" repeatCount="indefinite" accel="50000" decel="50000" autoRev="1" fill="hold" nodeType="withEffect">
                                  <p:stCondLst>
                                    <p:cond delay="2250"/>
                                  </p:stCondLst>
                                  <p:childTnLst>
                                    <p:animMotion origin="layout" path="M -1.51061E-7 2.93682E-6 L -1.51061E-7 -0.01944 " pathEditMode="relative" rAng="0" ptsTypes="AA">
                                      <p:cBhvr>
                                        <p:cTn id="104" dur="1000" fill="hold"/>
                                        <p:tgtEl>
                                          <p:spTgt spid="18"/>
                                        </p:tgtEl>
                                        <p:attrNameLst>
                                          <p:attrName>ppt_x</p:attrName>
                                          <p:attrName>ppt_y</p:attrName>
                                        </p:attrNameLst>
                                      </p:cBhvr>
                                      <p:rCtr x="0" y="-972"/>
                                    </p:animMotion>
                                  </p:childTnLst>
                                </p:cTn>
                              </p:par>
                              <p:par>
                                <p:cTn id="105" presetID="1" presetClass="mediacall" presetSubtype="0" fill="hold" nodeType="withEffect">
                                  <p:stCondLst>
                                    <p:cond delay="2250"/>
                                  </p:stCondLst>
                                  <p:childTnLst>
                                    <p:cmd type="call" cmd="playFrom(0.0)">
                                      <p:cBhvr>
                                        <p:cTn id="10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9"/>
                </p:tgtEl>
              </p:cMediaNode>
            </p:audio>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13048">
            <a:off x="3037598" y="2443531"/>
            <a:ext cx="536354" cy="435042"/>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6932548" y="3184496"/>
            <a:ext cx="1203897" cy="400017"/>
          </a:xfrm>
          <a:prstGeom prst="rect">
            <a:avLst/>
          </a:prstGeom>
          <a:noFill/>
        </p:spPr>
        <p:txBody>
          <a:bodyPr wrap="none" rtlCol="0">
            <a:spAutoFit/>
          </a:bodyPr>
          <a:lstStyle/>
          <a:p>
            <a:pPr defTabSz="914126">
              <a:defRPr/>
            </a:pPr>
            <a:r>
              <a:rPr lang="en-US" sz="2000" dirty="0" err="1">
                <a:solidFill>
                  <a:srgbClr val="C00000"/>
                </a:solidFill>
                <a:latin typeface="UTM Androgyne" panose="02040603050506020204" pitchFamily="18" charset="0"/>
              </a:rPr>
              <a:t>Ninh</a:t>
            </a:r>
            <a:r>
              <a:rPr lang="en-US" sz="2000" dirty="0">
                <a:solidFill>
                  <a:srgbClr val="C00000"/>
                </a:solidFill>
                <a:latin typeface="UTM Androgyne" panose="02040603050506020204" pitchFamily="18" charset="0"/>
              </a:rPr>
              <a:t> </a:t>
            </a:r>
            <a:r>
              <a:rPr lang="en-US" sz="2000" dirty="0" err="1">
                <a:solidFill>
                  <a:srgbClr val="C00000"/>
                </a:solidFill>
                <a:latin typeface="UTM Androgyne" panose="02040603050506020204" pitchFamily="18" charset="0"/>
              </a:rPr>
              <a:t>Bình</a:t>
            </a:r>
            <a:endParaRPr lang="en-US" sz="2000" dirty="0">
              <a:solidFill>
                <a:srgbClr val="C00000"/>
              </a:solidFill>
              <a:latin typeface="UTM Androgyne" panose="02040603050506020204" pitchFamily="18"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167146" y="3863695"/>
            <a:ext cx="1617377" cy="461558"/>
          </a:xfrm>
          <a:prstGeom prst="rect">
            <a:avLst/>
          </a:prstGeom>
          <a:noFill/>
        </p:spPr>
        <p:txBody>
          <a:bodyPr wrap="none" rtlCol="0">
            <a:spAutoFit/>
          </a:bodyPr>
          <a:lstStyle/>
          <a:p>
            <a:pPr defTabSz="914126">
              <a:defRPr/>
            </a:pPr>
            <a:r>
              <a:rPr lang="en-US" sz="2400" dirty="0" err="1">
                <a:solidFill>
                  <a:srgbClr val="C00000"/>
                </a:solidFill>
                <a:latin typeface="UTM Androgyne" panose="02040603050506020204" pitchFamily="18" charset="0"/>
              </a:rPr>
              <a:t>Thăng</a:t>
            </a:r>
            <a:r>
              <a:rPr lang="en-US" sz="2400" dirty="0">
                <a:solidFill>
                  <a:srgbClr val="C00000"/>
                </a:solidFill>
                <a:latin typeface="UTM Androgyne" panose="02040603050506020204" pitchFamily="18" charset="0"/>
              </a:rPr>
              <a:t> Long</a:t>
            </a:r>
          </a:p>
        </p:txBody>
      </p:sp>
      <p:sp>
        <p:nvSpPr>
          <p:cNvPr id="50" name="TextBox 49">
            <a:extLst>
              <a:ext uri="{FF2B5EF4-FFF2-40B4-BE49-F238E27FC236}">
                <a16:creationId xmlns:a16="http://schemas.microsoft.com/office/drawing/2014/main" id="{301BFAFA-D38F-44D0-AA98-393BAFBBEA3F}"/>
              </a:ext>
            </a:extLst>
          </p:cNvPr>
          <p:cNvSpPr txBox="1"/>
          <p:nvPr/>
        </p:nvSpPr>
        <p:spPr>
          <a:xfrm>
            <a:off x="9928321" y="3110519"/>
            <a:ext cx="1423458" cy="430787"/>
          </a:xfrm>
          <a:prstGeom prst="rect">
            <a:avLst/>
          </a:prstGeom>
          <a:noFill/>
        </p:spPr>
        <p:txBody>
          <a:bodyPr wrap="none" rtlCol="0">
            <a:spAutoFit/>
          </a:bodyPr>
          <a:lstStyle/>
          <a:p>
            <a:pPr defTabSz="914126">
              <a:defRPr/>
            </a:pPr>
            <a:r>
              <a:rPr lang="en-US" sz="2200" dirty="0" err="1">
                <a:solidFill>
                  <a:srgbClr val="C00000"/>
                </a:solidFill>
                <a:latin typeface="UTM Androgyne" panose="02040603050506020204" pitchFamily="18" charset="0"/>
              </a:rPr>
              <a:t>Thanh</a:t>
            </a:r>
            <a:r>
              <a:rPr lang="en-US" sz="2200" dirty="0">
                <a:solidFill>
                  <a:srgbClr val="C00000"/>
                </a:solidFill>
                <a:latin typeface="UTM Androgyne" panose="02040603050506020204" pitchFamily="18" charset="0"/>
              </a:rPr>
              <a:t> </a:t>
            </a:r>
            <a:r>
              <a:rPr lang="en-US" sz="2200" dirty="0" err="1">
                <a:solidFill>
                  <a:srgbClr val="C00000"/>
                </a:solidFill>
                <a:latin typeface="UTM Androgyne" panose="02040603050506020204" pitchFamily="18" charset="0"/>
              </a:rPr>
              <a:t>Hóa</a:t>
            </a:r>
            <a:endParaRPr lang="en-US" sz="2200" dirty="0">
              <a:solidFill>
                <a:srgbClr val="C00000"/>
              </a:solidFill>
              <a:latin typeface="UTM Androgyne" panose="02040603050506020204" pitchFamily="18"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011524" y="3916760"/>
            <a:ext cx="1138190" cy="461558"/>
          </a:xfrm>
          <a:prstGeom prst="rect">
            <a:avLst/>
          </a:prstGeom>
          <a:noFill/>
        </p:spPr>
        <p:txBody>
          <a:bodyPr wrap="none" rtlCol="0">
            <a:spAutoFit/>
          </a:bodyPr>
          <a:lstStyle/>
          <a:p>
            <a:pPr defTabSz="914126">
              <a:defRPr/>
            </a:pPr>
            <a:r>
              <a:rPr lang="en-US" sz="2400" dirty="0" err="1">
                <a:solidFill>
                  <a:srgbClr val="C00000"/>
                </a:solidFill>
                <a:latin typeface="UTM Androgyne" panose="02040603050506020204" pitchFamily="18" charset="0"/>
              </a:rPr>
              <a:t>Hà</a:t>
            </a:r>
            <a:r>
              <a:rPr lang="en-US" sz="2400" dirty="0">
                <a:solidFill>
                  <a:srgbClr val="C00000"/>
                </a:solidFill>
                <a:latin typeface="UTM Androgyne" panose="02040603050506020204" pitchFamily="18" charset="0"/>
              </a:rPr>
              <a:t> </a:t>
            </a:r>
            <a:r>
              <a:rPr lang="en-US" sz="2400" dirty="0" err="1">
                <a:solidFill>
                  <a:srgbClr val="C00000"/>
                </a:solidFill>
                <a:latin typeface="UTM Androgyne" panose="02040603050506020204" pitchFamily="18" charset="0"/>
              </a:rPr>
              <a:t>Tĩnh</a:t>
            </a:r>
            <a:endParaRPr lang="en-US" sz="2400" dirty="0">
              <a:solidFill>
                <a:srgbClr val="C00000"/>
              </a:solidFill>
              <a:latin typeface="UTM Androgyne" panose="02040603050506020204" pitchFamily="18"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8087" y="2806200"/>
            <a:ext cx="1968479" cy="2439355"/>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8086" y="3344346"/>
            <a:ext cx="1961399" cy="190121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3"/>
          <a:stretch>
            <a:fillRect/>
          </a:stretch>
        </p:blipFill>
        <p:spPr>
          <a:xfrm>
            <a:off x="4767823" y="5901517"/>
            <a:ext cx="1395600" cy="542394"/>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971" y="5901517"/>
            <a:ext cx="1389506" cy="542394"/>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5"/>
          <a:stretch>
            <a:fillRect/>
          </a:stretch>
        </p:blipFill>
        <p:spPr>
          <a:xfrm>
            <a:off x="1759890" y="5901517"/>
            <a:ext cx="1395600" cy="542394"/>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6"/>
          <a:stretch>
            <a:fillRect/>
          </a:stretch>
        </p:blipFill>
        <p:spPr>
          <a:xfrm>
            <a:off x="3646566" y="5228301"/>
            <a:ext cx="914148" cy="914148"/>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7"/>
          <a:stretch>
            <a:fillRect/>
          </a:stretch>
        </p:blipFill>
        <p:spPr>
          <a:xfrm>
            <a:off x="12512183" y="4429645"/>
            <a:ext cx="487187" cy="487187"/>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7955" y="-3206871"/>
            <a:ext cx="4936092" cy="2770256"/>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466653" y="2361042"/>
            <a:ext cx="2358875" cy="2182840"/>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0"/>
          <a:stretch>
            <a:fillRect/>
          </a:stretch>
        </p:blipFill>
        <p:spPr>
          <a:xfrm>
            <a:off x="6597238" y="3163250"/>
            <a:ext cx="536300" cy="499734"/>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1"/>
          <a:stretch>
            <a:fillRect/>
          </a:stretch>
        </p:blipFill>
        <p:spPr>
          <a:xfrm>
            <a:off x="6738316" y="3866095"/>
            <a:ext cx="536300" cy="499734"/>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2"/>
          <a:stretch>
            <a:fillRect/>
          </a:stretch>
        </p:blipFill>
        <p:spPr>
          <a:xfrm>
            <a:off x="9315686" y="3110542"/>
            <a:ext cx="536300" cy="499734"/>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3"/>
          <a:stretch>
            <a:fillRect/>
          </a:stretch>
        </p:blipFill>
        <p:spPr>
          <a:xfrm>
            <a:off x="9315686" y="3878583"/>
            <a:ext cx="536300" cy="499734"/>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4"/>
          <a:stretch>
            <a:fillRect/>
          </a:stretch>
        </p:blipFill>
        <p:spPr>
          <a:xfrm>
            <a:off x="9020266" y="3025761"/>
            <a:ext cx="908055" cy="908055"/>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66903" y="5901516"/>
            <a:ext cx="1389506" cy="542394"/>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12317" y="4294092"/>
            <a:ext cx="236865" cy="400417"/>
          </a:xfrm>
          <a:prstGeom prst="rect">
            <a:avLst/>
          </a:prstGeom>
        </p:spPr>
      </p:pic>
      <p:sp>
        <p:nvSpPr>
          <p:cNvPr id="26" name="TextBox 25">
            <a:extLst>
              <a:ext uri="{FF2B5EF4-FFF2-40B4-BE49-F238E27FC236}">
                <a16:creationId xmlns:a16="http://schemas.microsoft.com/office/drawing/2014/main" id="{C8624134-3E86-45B2-8853-06D14D26D64B}"/>
              </a:ext>
            </a:extLst>
          </p:cNvPr>
          <p:cNvSpPr txBox="1"/>
          <p:nvPr/>
        </p:nvSpPr>
        <p:spPr>
          <a:xfrm>
            <a:off x="5705687" y="1089442"/>
            <a:ext cx="5941451" cy="1076969"/>
          </a:xfrm>
          <a:prstGeom prst="rect">
            <a:avLst/>
          </a:prstGeom>
          <a:noFill/>
        </p:spPr>
        <p:txBody>
          <a:bodyPr wrap="square" rtlCol="0">
            <a:spAutoFit/>
          </a:bodyPr>
          <a:lstStyle/>
          <a:p>
            <a:pPr algn="ctr" defTabSz="914126">
              <a:defRPr/>
            </a:pPr>
            <a:r>
              <a:rPr lang="en-US" sz="31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Câu</a:t>
            </a:r>
            <a:r>
              <a:rPr lang="en-US" sz="3199" b="1" dirty="0">
                <a:solidFill>
                  <a:srgbClr val="002060"/>
                </a:solidFill>
                <a:latin typeface="UTM Androgyne" panose="02040603050506020204" pitchFamily="18" charset="0"/>
                <a:ea typeface="Tahoma" panose="020B0604030504040204" pitchFamily="34" charset="0"/>
                <a:cs typeface="Tahoma" panose="020B0604030504040204" pitchFamily="34" charset="0"/>
              </a:rPr>
              <a:t> 3: </a:t>
            </a:r>
            <a:r>
              <a:rPr lang="en-US" sz="3199" b="1" dirty="0" err="1">
                <a:solidFill>
                  <a:srgbClr val="002060"/>
                </a:solidFill>
                <a:latin typeface="UTM Androgyne" panose="02040603050506020204" pitchFamily="18" charset="0"/>
                <a:cs typeface="Times New Roman" pitchFamily="18" charset="0"/>
              </a:rPr>
              <a:t>Thành</a:t>
            </a:r>
            <a:r>
              <a:rPr lang="en-US" sz="3199" b="1" dirty="0">
                <a:solidFill>
                  <a:srgbClr val="002060"/>
                </a:solidFill>
                <a:latin typeface="UTM Androgyne" panose="02040603050506020204" pitchFamily="18" charset="0"/>
                <a:cs typeface="Times New Roman" pitchFamily="18" charset="0"/>
              </a:rPr>
              <a:t> </a:t>
            </a:r>
            <a:r>
              <a:rPr lang="en-US" sz="3199" b="1" dirty="0" err="1">
                <a:solidFill>
                  <a:srgbClr val="002060"/>
                </a:solidFill>
                <a:latin typeface="UTM Androgyne" panose="02040603050506020204" pitchFamily="18" charset="0"/>
                <a:cs typeface="Times New Roman" pitchFamily="18" charset="0"/>
              </a:rPr>
              <a:t>Tây</a:t>
            </a:r>
            <a:r>
              <a:rPr lang="en-US" sz="3199" b="1" dirty="0">
                <a:solidFill>
                  <a:srgbClr val="002060"/>
                </a:solidFill>
                <a:latin typeface="UTM Androgyne" panose="02040603050506020204" pitchFamily="18" charset="0"/>
                <a:cs typeface="Times New Roman" pitchFamily="18" charset="0"/>
              </a:rPr>
              <a:t> </a:t>
            </a:r>
            <a:r>
              <a:rPr lang="en-US" sz="3199" b="1" dirty="0" err="1">
                <a:solidFill>
                  <a:srgbClr val="002060"/>
                </a:solidFill>
                <a:latin typeface="UTM Androgyne" panose="02040603050506020204" pitchFamily="18" charset="0"/>
                <a:cs typeface="Times New Roman" pitchFamily="18" charset="0"/>
              </a:rPr>
              <a:t>Đô</a:t>
            </a:r>
            <a:r>
              <a:rPr lang="en-US" sz="3199" b="1" dirty="0">
                <a:solidFill>
                  <a:srgbClr val="002060"/>
                </a:solidFill>
                <a:latin typeface="UTM Androgyne" panose="02040603050506020204" pitchFamily="18" charset="0"/>
                <a:cs typeface="Times New Roman" pitchFamily="18" charset="0"/>
              </a:rPr>
              <a:t> </a:t>
            </a:r>
            <a:r>
              <a:rPr lang="en-US" sz="3199" b="1" dirty="0" err="1">
                <a:solidFill>
                  <a:srgbClr val="002060"/>
                </a:solidFill>
                <a:latin typeface="UTM Androgyne" panose="02040603050506020204" pitchFamily="18" charset="0"/>
                <a:cs typeface="Times New Roman" pitchFamily="18" charset="0"/>
              </a:rPr>
              <a:t>được</a:t>
            </a:r>
            <a:r>
              <a:rPr lang="en-US" sz="3199" b="1" dirty="0">
                <a:solidFill>
                  <a:srgbClr val="002060"/>
                </a:solidFill>
                <a:latin typeface="UTM Androgyne" panose="02040603050506020204" pitchFamily="18" charset="0"/>
                <a:cs typeface="Times New Roman" pitchFamily="18" charset="0"/>
              </a:rPr>
              <a:t> </a:t>
            </a:r>
            <a:r>
              <a:rPr lang="en-US" sz="3199" b="1" dirty="0" err="1">
                <a:solidFill>
                  <a:srgbClr val="002060"/>
                </a:solidFill>
                <a:latin typeface="UTM Androgyne" panose="02040603050506020204" pitchFamily="18" charset="0"/>
                <a:cs typeface="Times New Roman" pitchFamily="18" charset="0"/>
              </a:rPr>
              <a:t>xây</a:t>
            </a:r>
            <a:r>
              <a:rPr lang="en-US" sz="3199" b="1" dirty="0">
                <a:solidFill>
                  <a:srgbClr val="002060"/>
                </a:solidFill>
                <a:latin typeface="UTM Androgyne" panose="02040603050506020204" pitchFamily="18" charset="0"/>
                <a:cs typeface="Times New Roman" pitchFamily="18" charset="0"/>
              </a:rPr>
              <a:t> </a:t>
            </a:r>
            <a:r>
              <a:rPr lang="en-US" sz="3199" b="1" dirty="0" err="1">
                <a:solidFill>
                  <a:srgbClr val="002060"/>
                </a:solidFill>
                <a:latin typeface="UTM Androgyne" panose="02040603050506020204" pitchFamily="18" charset="0"/>
                <a:cs typeface="Times New Roman" pitchFamily="18" charset="0"/>
              </a:rPr>
              <a:t>dựng</a:t>
            </a:r>
            <a:r>
              <a:rPr lang="en-US" sz="3199" b="1" dirty="0">
                <a:solidFill>
                  <a:srgbClr val="002060"/>
                </a:solidFill>
                <a:latin typeface="UTM Androgyne" panose="02040603050506020204" pitchFamily="18" charset="0"/>
                <a:cs typeface="Times New Roman" pitchFamily="18" charset="0"/>
              </a:rPr>
              <a:t> ở </a:t>
            </a:r>
            <a:r>
              <a:rPr lang="en-US" sz="3199" b="1" dirty="0" err="1">
                <a:solidFill>
                  <a:srgbClr val="002060"/>
                </a:solidFill>
                <a:latin typeface="UTM Androgyne" panose="02040603050506020204" pitchFamily="18" charset="0"/>
                <a:cs typeface="Times New Roman" pitchFamily="18" charset="0"/>
              </a:rPr>
              <a:t>đâu</a:t>
            </a:r>
            <a:r>
              <a:rPr lang="en-US" sz="3199" b="1" dirty="0">
                <a:solidFill>
                  <a:srgbClr val="002060"/>
                </a:solidFill>
                <a:latin typeface="UTM Androgyne" panose="02040603050506020204" pitchFamily="18" charset="0"/>
                <a:cs typeface="Times New Roman" pitchFamily="18" charset="0"/>
              </a:rPr>
              <a:t>? </a:t>
            </a:r>
            <a:endParaRPr lang="en-US" sz="3199" b="1" dirty="0">
              <a:solidFill>
                <a:srgbClr val="002060"/>
              </a:solidFill>
              <a:latin typeface="UTM Androgyne" panose="02040603050506020204" pitchFamily="18" charset="0"/>
              <a:ea typeface="Tahoma" panose="020B0604030504040204" pitchFamily="34" charset="0"/>
              <a:cs typeface="Tahoma" panose="020B0604030504040204" pitchFamily="34" charset="0"/>
            </a:endParaRPr>
          </a:p>
        </p:txBody>
      </p:sp>
      <p:sp>
        <p:nvSpPr>
          <p:cNvPr id="2" name="TextBox 1"/>
          <p:cNvSpPr txBox="1"/>
          <p:nvPr/>
        </p:nvSpPr>
        <p:spPr>
          <a:xfrm>
            <a:off x="6058703" y="1718336"/>
            <a:ext cx="5421645" cy="646181"/>
          </a:xfrm>
          <a:prstGeom prst="rect">
            <a:avLst/>
          </a:prstGeom>
          <a:noFill/>
        </p:spPr>
        <p:txBody>
          <a:bodyPr wrap="square" rtlCol="0">
            <a:spAutoFit/>
          </a:bodyPr>
          <a:lstStyle/>
          <a:p>
            <a:endParaRPr lang="nl-NL" dirty="0">
              <a:latin typeface="UTM Androgyne" panose="02040603050506020204" pitchFamily="18" charset="0"/>
            </a:endParaRPr>
          </a:p>
          <a:p>
            <a:endParaRPr lang="en-US" dirty="0"/>
          </a:p>
        </p:txBody>
      </p:sp>
      <p:pic>
        <p:nvPicPr>
          <p:cNvPr id="30" name="Picture 29"/>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0" r="100000">
                        <a14:foregroundMark x1="11094" y1="66719" x2="17344" y2="80000"/>
                        <a14:foregroundMark x1="89844" y1="23281" x2="82031" y2="32031"/>
                      </a14:backgroundRemoval>
                    </a14:imgEffect>
                  </a14:imgLayer>
                </a14:imgProps>
              </a:ext>
              <a:ext uri="{28A0092B-C50C-407E-A947-70E740481C1C}">
                <a14:useLocalDpi xmlns:a14="http://schemas.microsoft.com/office/drawing/2010/main" val="0"/>
              </a:ext>
            </a:extLst>
          </a:blip>
          <a:stretch>
            <a:fillRect/>
          </a:stretch>
        </p:blipFill>
        <p:spPr>
          <a:xfrm rot="20407234">
            <a:off x="99681" y="2062951"/>
            <a:ext cx="1629427" cy="1227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3" name="Rounded Rectangle 32"/>
          <p:cNvSpPr/>
          <p:nvPr/>
        </p:nvSpPr>
        <p:spPr>
          <a:xfrm>
            <a:off x="2060781" y="3534852"/>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B8EDFF5-DC0F-49F4-9C3D-795EAC2AF4B2}"/>
              </a:ext>
            </a:extLst>
          </p:cNvPr>
          <p:cNvGrpSpPr/>
          <p:nvPr/>
        </p:nvGrpSpPr>
        <p:grpSpPr>
          <a:xfrm>
            <a:off x="1866549" y="2806199"/>
            <a:ext cx="1585017" cy="1585015"/>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algn="ctr" defTabSz="914126">
                <a:defRPr/>
              </a:pP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8" name="Rectangle 27">
            <a:extLst>
              <a:ext uri="{FF2B5EF4-FFF2-40B4-BE49-F238E27FC236}">
                <a16:creationId xmlns:a16="http://schemas.microsoft.com/office/drawing/2014/main" id="{07BE3BC8-6F94-4508-B5F3-94435B1CCB90}"/>
              </a:ext>
            </a:extLst>
          </p:cNvPr>
          <p:cNvSpPr/>
          <p:nvPr/>
        </p:nvSpPr>
        <p:spPr>
          <a:xfrm>
            <a:off x="1922388" y="3248986"/>
            <a:ext cx="1377197" cy="584640"/>
          </a:xfrm>
          <a:prstGeom prst="rect">
            <a:avLst/>
          </a:prstGeom>
        </p:spPr>
        <p:txBody>
          <a:bodyPr wrap="square" anchor="ctr">
            <a:spAutoFit/>
          </a:bodyPr>
          <a:lstStyle/>
          <a:p>
            <a:pPr algn="ctr" defTabSz="914126">
              <a:defRPr/>
            </a:pP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Học</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học</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nữa</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học</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mãi</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sp>
        <p:nvSpPr>
          <p:cNvPr id="34" name="Rounded Rectangle 33"/>
          <p:cNvSpPr/>
          <p:nvPr/>
        </p:nvSpPr>
        <p:spPr>
          <a:xfrm>
            <a:off x="10072524" y="4445842"/>
            <a:ext cx="1448454" cy="3130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195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2.86496E-6 2.92756E-6 L 2.86496E-6 -0.01944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par>
                          <p:cTn id="103" fill="hold">
                            <p:stCondLst>
                              <p:cond delay="66851"/>
                            </p:stCondLst>
                            <p:childTnLst>
                              <p:par>
                                <p:cTn id="104" presetID="22" presetClass="entr" presetSubtype="4" fill="hold" nodeType="afterEffect">
                                  <p:stCondLst>
                                    <p:cond delay="0"/>
                                  </p:stCondLst>
                                  <p:childTnLst>
                                    <p:set>
                                      <p:cBhvr>
                                        <p:cTn id="105" dur="1" fill="hold">
                                          <p:stCondLst>
                                            <p:cond delay="0"/>
                                          </p:stCondLst>
                                        </p:cTn>
                                        <p:tgtEl>
                                          <p:spTgt spid="28">
                                            <p:txEl>
                                              <p:pRg st="0" end="0"/>
                                            </p:txEl>
                                          </p:spTgt>
                                        </p:tgtEl>
                                        <p:attrNameLst>
                                          <p:attrName>style.visibility</p:attrName>
                                        </p:attrNameLst>
                                      </p:cBhvr>
                                      <p:to>
                                        <p:strVal val="visible"/>
                                      </p:to>
                                    </p:set>
                                    <p:animEffect transition="in" filter="wipe(down)">
                                      <p:cBhvr>
                                        <p:cTn id="10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01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 y="0"/>
            <a:ext cx="121859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镂空边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 y="-14812"/>
            <a:ext cx="12185947" cy="110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屋角"/>
          <p:cNvPicPr>
            <a:picLocks noChangeAspect="1" noChangeArrowheads="1"/>
          </p:cNvPicPr>
          <p:nvPr/>
        </p:nvPicPr>
        <p:blipFill>
          <a:blip r:embed="rId4">
            <a:extLst>
              <a:ext uri="{28A0092B-C50C-407E-A947-70E740481C1C}">
                <a14:useLocalDpi xmlns:a14="http://schemas.microsoft.com/office/drawing/2010/main" val="0"/>
              </a:ext>
            </a:extLst>
          </a:blip>
          <a:srcRect l="15999"/>
          <a:stretch>
            <a:fillRect/>
          </a:stretch>
        </p:blipFill>
        <p:spPr bwMode="auto">
          <a:xfrm>
            <a:off x="9346080" y="1"/>
            <a:ext cx="3655150" cy="324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镂空边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 y="5766139"/>
            <a:ext cx="12185947" cy="11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框"/>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4445" y="1258849"/>
            <a:ext cx="9613806" cy="380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0"/>
          <p:cNvSpPr txBox="1">
            <a:spLocks noChangeArrowheads="1"/>
          </p:cNvSpPr>
          <p:nvPr/>
        </p:nvSpPr>
        <p:spPr bwMode="ltGray">
          <a:xfrm>
            <a:off x="3988457" y="2525732"/>
            <a:ext cx="6225427" cy="134067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5" rIns="108792" bIns="54395">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r>
              <a:rPr lang="en-US" altLang="zh-CN" sz="7998" baseline="0" dirty="0">
                <a:solidFill>
                  <a:srgbClr val="000000"/>
                </a:solidFill>
                <a:latin typeface="UTM Arruba KT" panose="02040603050506020204" pitchFamily="18" charset="0"/>
                <a:ea typeface="汉仪颜楷繁" pitchFamily="49" charset="-122"/>
              </a:rPr>
              <a:t>KHỞI ĐỘNG</a:t>
            </a:r>
          </a:p>
        </p:txBody>
      </p:sp>
      <p:pic>
        <p:nvPicPr>
          <p:cNvPr id="19" name="Picture 22" descr="松树枝"/>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50" y="3080128"/>
            <a:ext cx="6670645" cy="324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9156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47"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7"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3500"/>
                            </p:stCondLst>
                            <p:childTnLst>
                              <p:par>
                                <p:cTn id="25" presetID="23" presetClass="entr" presetSubtype="36"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strVal val="(6*min(max(#ppt_w*#ppt_h,.3),1)-7.4)/-.7*#ppt_w"/>
                                          </p:val>
                                        </p:tav>
                                        <p:tav tm="100000">
                                          <p:val>
                                            <p:strVal val="#ppt_w"/>
                                          </p:val>
                                        </p:tav>
                                      </p:tavLst>
                                    </p:anim>
                                    <p:anim calcmode="lin" valueType="num">
                                      <p:cBhvr>
                                        <p:cTn id="28" dur="500" fill="hold"/>
                                        <p:tgtEl>
                                          <p:spTgt spid="17"/>
                                        </p:tgtEl>
                                        <p:attrNameLst>
                                          <p:attrName>ppt_h</p:attrName>
                                        </p:attrNameLst>
                                      </p:cBhvr>
                                      <p:tavLst>
                                        <p:tav tm="0">
                                          <p:val>
                                            <p:strVal val="(6*min(max(#ppt_w*#ppt_h,.3),1)-7.4)/-.7*#ppt_h"/>
                                          </p:val>
                                        </p:tav>
                                        <p:tav tm="100000">
                                          <p:val>
                                            <p:strVal val="#ppt_h"/>
                                          </p:val>
                                        </p:tav>
                                      </p:tavLst>
                                    </p:anim>
                                    <p:anim calcmode="lin" valueType="num">
                                      <p:cBhvr>
                                        <p:cTn id="29" dur="500" fill="hold"/>
                                        <p:tgtEl>
                                          <p:spTgt spid="17"/>
                                        </p:tgtEl>
                                        <p:attrNameLst>
                                          <p:attrName>ppt_x</p:attrName>
                                        </p:attrNameLst>
                                      </p:cBhvr>
                                      <p:tavLst>
                                        <p:tav tm="0">
                                          <p:val>
                                            <p:fltVal val="0.5"/>
                                          </p:val>
                                        </p:tav>
                                        <p:tav tm="100000">
                                          <p:val>
                                            <p:strVal val="#ppt_x"/>
                                          </p:val>
                                        </p:tav>
                                      </p:tavLst>
                                    </p:anim>
                                    <p:anim calcmode="lin" valueType="num">
                                      <p:cBhvr>
                                        <p:cTn id="3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4350"/>
                            </p:stCondLst>
                            <p:childTnLst>
                              <p:par>
                                <p:cTn id="32" presetID="27" presetClass="entr" presetSubtype="0" fill="hold" grpId="1" nodeType="afterEffect">
                                  <p:stCondLst>
                                    <p:cond delay="0"/>
                                  </p:stCondLst>
                                  <p:iterate type="lt">
                                    <p:tmPct val="50000"/>
                                  </p:iterate>
                                  <p:childTnLst>
                                    <p:set>
                                      <p:cBhvr>
                                        <p:cTn id="33" dur="1" fill="hold">
                                          <p:stCondLst>
                                            <p:cond delay="0"/>
                                          </p:stCondLst>
                                        </p:cTn>
                                        <p:tgtEl>
                                          <p:spTgt spid="17"/>
                                        </p:tgtEl>
                                        <p:attrNameLst>
                                          <p:attrName>style.visibility</p:attrName>
                                        </p:attrNameLst>
                                      </p:cBhvr>
                                      <p:to>
                                        <p:strVal val="visible"/>
                                      </p:to>
                                    </p:set>
                                    <p:anim calcmode="discrete" valueType="clr">
                                      <p:cBhvr override="childStyle">
                                        <p:cTn id="3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7"/>
                                        </p:tgtEl>
                                        <p:attrNameLst>
                                          <p:attrName>fillcolor</p:attrName>
                                        </p:attrNameLst>
                                      </p:cBhvr>
                                      <p:tavLst>
                                        <p:tav tm="0">
                                          <p:val>
                                            <p:clrVal>
                                              <a:schemeClr val="accent2"/>
                                            </p:clrVal>
                                          </p:val>
                                        </p:tav>
                                        <p:tav tm="50000">
                                          <p:val>
                                            <p:clrVal>
                                              <a:schemeClr val="hlink"/>
                                            </p:clrVal>
                                          </p:val>
                                        </p:tav>
                                      </p:tavLst>
                                    </p:anim>
                                    <p:set>
                                      <p:cBhvr>
                                        <p:cTn id="36"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13048">
            <a:off x="3037598" y="2443531"/>
            <a:ext cx="536354" cy="435042"/>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53288" y="3171343"/>
            <a:ext cx="1280824" cy="830805"/>
          </a:xfrm>
          <a:prstGeom prst="rect">
            <a:avLst/>
          </a:prstGeom>
          <a:noFill/>
        </p:spPr>
        <p:txBody>
          <a:bodyPr wrap="none" rtlCol="0">
            <a:spAutoFit/>
          </a:bodyPr>
          <a:lstStyle/>
          <a:p>
            <a:pPr defTabSz="914126">
              <a:defRPr/>
            </a:pPr>
            <a:r>
              <a:rPr lang="en-US" sz="2400" dirty="0" err="1">
                <a:solidFill>
                  <a:srgbClr val="C00000"/>
                </a:solidFill>
                <a:latin typeface="UTM Androgyne" panose="02040603050506020204" pitchFamily="18" charset="0"/>
              </a:rPr>
              <a:t>Đáp</a:t>
            </a:r>
            <a:r>
              <a:rPr lang="en-US" sz="2400" dirty="0">
                <a:solidFill>
                  <a:srgbClr val="C00000"/>
                </a:solidFill>
                <a:latin typeface="UTM Androgyne" panose="02040603050506020204" pitchFamily="18" charset="0"/>
              </a:rPr>
              <a:t> </a:t>
            </a:r>
            <a:r>
              <a:rPr lang="en-US" sz="2400" dirty="0" err="1">
                <a:solidFill>
                  <a:srgbClr val="C00000"/>
                </a:solidFill>
                <a:latin typeface="UTM Androgyne" panose="02040603050506020204" pitchFamily="18" charset="0"/>
              </a:rPr>
              <a:t>án</a:t>
            </a:r>
            <a:r>
              <a:rPr lang="en-US" sz="2400" dirty="0">
                <a:solidFill>
                  <a:srgbClr val="C00000"/>
                </a:solidFill>
                <a:latin typeface="UTM Androgyne" panose="02040603050506020204" pitchFamily="18" charset="0"/>
              </a:rPr>
              <a:t> a</a:t>
            </a:r>
          </a:p>
          <a:p>
            <a:pPr defTabSz="914126">
              <a:defRPr/>
            </a:pPr>
            <a:endParaRPr lang="en-US" sz="2400"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328309" y="3897699"/>
            <a:ext cx="1295247" cy="830805"/>
          </a:xfrm>
          <a:prstGeom prst="rect">
            <a:avLst/>
          </a:prstGeom>
          <a:noFill/>
        </p:spPr>
        <p:txBody>
          <a:bodyPr wrap="none" rtlCol="0">
            <a:spAutoFit/>
          </a:bodyPr>
          <a:lstStyle/>
          <a:p>
            <a:pPr defTabSz="914126">
              <a:defRPr/>
            </a:pPr>
            <a:r>
              <a:rPr lang="en-US" sz="2400" dirty="0" err="1">
                <a:solidFill>
                  <a:srgbClr val="C00000"/>
                </a:solidFill>
                <a:latin typeface="UTM Androgyne" panose="02040603050506020204" pitchFamily="18" charset="0"/>
              </a:rPr>
              <a:t>Đáp</a:t>
            </a:r>
            <a:r>
              <a:rPr lang="en-US" sz="2400" dirty="0">
                <a:solidFill>
                  <a:srgbClr val="C00000"/>
                </a:solidFill>
                <a:latin typeface="UTM Androgyne" panose="02040603050506020204" pitchFamily="18" charset="0"/>
              </a:rPr>
              <a:t> </a:t>
            </a:r>
            <a:r>
              <a:rPr lang="en-US" sz="2400" dirty="0" err="1">
                <a:solidFill>
                  <a:srgbClr val="C00000"/>
                </a:solidFill>
                <a:latin typeface="UTM Androgyne" panose="02040603050506020204" pitchFamily="18" charset="0"/>
              </a:rPr>
              <a:t>án</a:t>
            </a:r>
            <a:r>
              <a:rPr lang="en-US" sz="2400" dirty="0">
                <a:solidFill>
                  <a:srgbClr val="C00000"/>
                </a:solidFill>
                <a:latin typeface="UTM Androgyne" panose="02040603050506020204" pitchFamily="18" charset="0"/>
              </a:rPr>
              <a:t> b</a:t>
            </a:r>
          </a:p>
          <a:p>
            <a:pPr defTabSz="914126">
              <a:defRPr/>
            </a:pPr>
            <a:endParaRPr lang="en-US" sz="2400"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756792" y="3156690"/>
            <a:ext cx="1263195" cy="830805"/>
          </a:xfrm>
          <a:prstGeom prst="rect">
            <a:avLst/>
          </a:prstGeom>
          <a:noFill/>
        </p:spPr>
        <p:txBody>
          <a:bodyPr wrap="none" rtlCol="0">
            <a:spAutoFit/>
          </a:bodyPr>
          <a:lstStyle/>
          <a:p>
            <a:pPr defTabSz="914126">
              <a:defRPr/>
            </a:pPr>
            <a:r>
              <a:rPr lang="en-US" sz="2400" dirty="0" err="1">
                <a:solidFill>
                  <a:srgbClr val="C00000"/>
                </a:solidFill>
                <a:latin typeface="UTM Androgyne" panose="02040603050506020204" pitchFamily="18" charset="0"/>
              </a:rPr>
              <a:t>Đáp</a:t>
            </a:r>
            <a:r>
              <a:rPr lang="en-US" sz="2400" dirty="0">
                <a:solidFill>
                  <a:srgbClr val="C00000"/>
                </a:solidFill>
                <a:latin typeface="UTM Androgyne" panose="02040603050506020204" pitchFamily="18" charset="0"/>
              </a:rPr>
              <a:t> </a:t>
            </a:r>
            <a:r>
              <a:rPr lang="en-US" sz="2400" dirty="0" err="1">
                <a:solidFill>
                  <a:srgbClr val="C00000"/>
                </a:solidFill>
                <a:latin typeface="UTM Androgyne" panose="02040603050506020204" pitchFamily="18" charset="0"/>
              </a:rPr>
              <a:t>án</a:t>
            </a:r>
            <a:r>
              <a:rPr lang="en-US" sz="2400" dirty="0">
                <a:solidFill>
                  <a:srgbClr val="C00000"/>
                </a:solidFill>
                <a:latin typeface="UTM Androgyne" panose="02040603050506020204" pitchFamily="18" charset="0"/>
              </a:rPr>
              <a:t> c</a:t>
            </a:r>
          </a:p>
          <a:p>
            <a:pPr defTabSz="914126">
              <a:defRPr/>
            </a:pPr>
            <a:endParaRPr lang="en-US" sz="2400"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821535" y="3935713"/>
            <a:ext cx="1867387" cy="830805"/>
          </a:xfrm>
          <a:prstGeom prst="rect">
            <a:avLst/>
          </a:prstGeom>
          <a:noFill/>
        </p:spPr>
        <p:txBody>
          <a:bodyPr wrap="none" rtlCol="0">
            <a:spAutoFit/>
          </a:bodyPr>
          <a:lstStyle/>
          <a:p>
            <a:pPr defTabSz="914126">
              <a:defRPr/>
            </a:pPr>
            <a:r>
              <a:rPr lang="en-US" sz="2400" dirty="0" err="1">
                <a:solidFill>
                  <a:srgbClr val="C00000"/>
                </a:solidFill>
                <a:latin typeface="UTM Androgyne" panose="02040603050506020204" pitchFamily="18" charset="0"/>
              </a:rPr>
              <a:t>Đáp</a:t>
            </a:r>
            <a:r>
              <a:rPr lang="en-US" sz="2400" dirty="0">
                <a:solidFill>
                  <a:srgbClr val="C00000"/>
                </a:solidFill>
                <a:latin typeface="UTM Androgyne" panose="02040603050506020204" pitchFamily="18" charset="0"/>
              </a:rPr>
              <a:t> </a:t>
            </a:r>
            <a:r>
              <a:rPr lang="en-US" sz="2400" dirty="0" err="1">
                <a:solidFill>
                  <a:srgbClr val="C00000"/>
                </a:solidFill>
                <a:latin typeface="UTM Androgyne" panose="02040603050506020204" pitchFamily="18" charset="0"/>
              </a:rPr>
              <a:t>án</a:t>
            </a:r>
            <a:r>
              <a:rPr lang="en-US" sz="2400" dirty="0">
                <a:solidFill>
                  <a:srgbClr val="C00000"/>
                </a:solidFill>
                <a:latin typeface="UTM Androgyne" panose="02040603050506020204" pitchFamily="18" charset="0"/>
              </a:rPr>
              <a:t> a </a:t>
            </a:r>
            <a:r>
              <a:rPr lang="en-US" sz="2400" dirty="0" err="1">
                <a:solidFill>
                  <a:srgbClr val="C00000"/>
                </a:solidFill>
                <a:latin typeface="UTM Androgyne" panose="02040603050506020204" pitchFamily="18" charset="0"/>
              </a:rPr>
              <a:t>và</a:t>
            </a:r>
            <a:r>
              <a:rPr lang="en-US" sz="2400" dirty="0">
                <a:solidFill>
                  <a:srgbClr val="C00000"/>
                </a:solidFill>
                <a:latin typeface="UTM Androgyne" panose="02040603050506020204" pitchFamily="18" charset="0"/>
              </a:rPr>
              <a:t> b</a:t>
            </a:r>
          </a:p>
          <a:p>
            <a:pPr defTabSz="914126">
              <a:defRPr/>
            </a:pPr>
            <a:endParaRPr lang="en-US" sz="2400"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8087" y="2806200"/>
            <a:ext cx="1968479" cy="2439355"/>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8086" y="3344346"/>
            <a:ext cx="1961399" cy="1901211"/>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902" y="5901516"/>
            <a:ext cx="1389506" cy="542394"/>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971" y="5901517"/>
            <a:ext cx="1389506" cy="542394"/>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5"/>
          <a:stretch>
            <a:fillRect/>
          </a:stretch>
        </p:blipFill>
        <p:spPr>
          <a:xfrm>
            <a:off x="1759890" y="5901517"/>
            <a:ext cx="1395600" cy="542394"/>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6"/>
          <a:stretch>
            <a:fillRect/>
          </a:stretch>
        </p:blipFill>
        <p:spPr>
          <a:xfrm>
            <a:off x="4970020" y="5245557"/>
            <a:ext cx="914148" cy="914148"/>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7"/>
          <a:stretch>
            <a:fillRect/>
          </a:stretch>
        </p:blipFill>
        <p:spPr>
          <a:xfrm>
            <a:off x="12512183" y="4429645"/>
            <a:ext cx="487187" cy="487187"/>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7955" y="-3206871"/>
            <a:ext cx="4936092" cy="2770256"/>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466653" y="2361042"/>
            <a:ext cx="2358875" cy="2182840"/>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0"/>
          <a:stretch>
            <a:fillRect/>
          </a:stretch>
        </p:blipFill>
        <p:spPr>
          <a:xfrm>
            <a:off x="6701147" y="3094479"/>
            <a:ext cx="536300" cy="499734"/>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1"/>
          <a:stretch>
            <a:fillRect/>
          </a:stretch>
        </p:blipFill>
        <p:spPr>
          <a:xfrm>
            <a:off x="6776861" y="3877447"/>
            <a:ext cx="536300" cy="499734"/>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2"/>
          <a:stretch>
            <a:fillRect/>
          </a:stretch>
        </p:blipFill>
        <p:spPr>
          <a:xfrm>
            <a:off x="9178722" y="3103729"/>
            <a:ext cx="536300" cy="499734"/>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3"/>
          <a:stretch>
            <a:fillRect/>
          </a:stretch>
        </p:blipFill>
        <p:spPr>
          <a:xfrm>
            <a:off x="9220492" y="3877447"/>
            <a:ext cx="536300" cy="499734"/>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4"/>
          <a:stretch>
            <a:fillRect/>
          </a:stretch>
        </p:blipFill>
        <p:spPr>
          <a:xfrm>
            <a:off x="8913480" y="3781663"/>
            <a:ext cx="908055" cy="908055"/>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73915" y="5901516"/>
            <a:ext cx="1383413" cy="542394"/>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12317" y="4294092"/>
            <a:ext cx="236865" cy="400417"/>
          </a:xfrm>
          <a:prstGeom prst="rect">
            <a:avLst/>
          </a:prstGeom>
        </p:spPr>
      </p:pic>
      <p:sp>
        <p:nvSpPr>
          <p:cNvPr id="2" name="Rectangle 1"/>
          <p:cNvSpPr/>
          <p:nvPr/>
        </p:nvSpPr>
        <p:spPr>
          <a:xfrm>
            <a:off x="5693663" y="642678"/>
            <a:ext cx="6091415" cy="953886"/>
          </a:xfrm>
          <a:prstGeom prst="rect">
            <a:avLst/>
          </a:prstGeom>
        </p:spPr>
        <p:txBody>
          <a:bodyPr>
            <a:spAutoFit/>
          </a:bodyPr>
          <a:lstStyle/>
          <a:p>
            <a:pPr algn="ctr" defTabSz="914126">
              <a:defRPr/>
            </a:pP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Câu</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4: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Cuộc</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kháng</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chiến</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chống</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quân</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Minh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xâm</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lược</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bị</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thất</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bại</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 </a:t>
            </a:r>
            <a:r>
              <a:rPr lang="en-US" sz="2799" b="1" dirty="0" err="1">
                <a:solidFill>
                  <a:srgbClr val="002060"/>
                </a:solidFill>
                <a:latin typeface="UTM Androgyne" panose="02040603050506020204" pitchFamily="18" charset="0"/>
                <a:ea typeface="Tahoma" panose="020B0604030504040204" pitchFamily="34" charset="0"/>
                <a:cs typeface="Tahoma" panose="020B0604030504040204" pitchFamily="34" charset="0"/>
              </a:rPr>
              <a:t>vì</a:t>
            </a:r>
            <a:r>
              <a:rPr lang="en-US" sz="2799" b="1" dirty="0">
                <a:solidFill>
                  <a:srgbClr val="002060"/>
                </a:solidFill>
                <a:latin typeface="UTM Androgyne" panose="02040603050506020204" pitchFamily="18" charset="0"/>
                <a:ea typeface="Tahoma" panose="020B0604030504040204" pitchFamily="34" charset="0"/>
                <a:cs typeface="Tahoma" panose="020B0604030504040204" pitchFamily="34" charset="0"/>
              </a:rPr>
              <a:t>:</a:t>
            </a:r>
          </a:p>
        </p:txBody>
      </p:sp>
      <p:sp>
        <p:nvSpPr>
          <p:cNvPr id="39" name="TextBox 38"/>
          <p:cNvSpPr txBox="1"/>
          <p:nvPr/>
        </p:nvSpPr>
        <p:spPr>
          <a:xfrm>
            <a:off x="6363432" y="1583919"/>
            <a:ext cx="5421645" cy="1476986"/>
          </a:xfrm>
          <a:prstGeom prst="rect">
            <a:avLst/>
          </a:prstGeom>
          <a:noFill/>
        </p:spPr>
        <p:txBody>
          <a:bodyPr wrap="square" rtlCol="0">
            <a:spAutoFit/>
          </a:bodyPr>
          <a:lstStyle/>
          <a:p>
            <a:pPr marL="342831" indent="-342831">
              <a:buAutoNum type="alphaLcParenR"/>
            </a:pPr>
            <a:r>
              <a:rPr lang="en-US" altLang="zh-CN" dirty="0" err="1">
                <a:solidFill>
                  <a:srgbClr val="000000"/>
                </a:solidFill>
                <a:latin typeface="UTM Androgyne" panose="02040603050506020204" pitchFamily="18" charset="0"/>
                <a:ea typeface="方正行楷简体" pitchFamily="65" charset="-122"/>
              </a:rPr>
              <a:t>Hồ</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Quý</a:t>
            </a:r>
            <a:r>
              <a:rPr lang="en-US" altLang="zh-CN" dirty="0">
                <a:solidFill>
                  <a:srgbClr val="000000"/>
                </a:solidFill>
                <a:latin typeface="UTM Androgyne" panose="02040603050506020204" pitchFamily="18" charset="0"/>
                <a:ea typeface="方正行楷简体" pitchFamily="65" charset="-122"/>
              </a:rPr>
              <a:t> Ly </a:t>
            </a:r>
            <a:r>
              <a:rPr lang="en-US" altLang="zh-CN" dirty="0" err="1">
                <a:solidFill>
                  <a:srgbClr val="000000"/>
                </a:solidFill>
                <a:latin typeface="UTM Androgyne" panose="02040603050506020204" pitchFamily="18" charset="0"/>
                <a:ea typeface="方正行楷简体" pitchFamily="65" charset="-122"/>
              </a:rPr>
              <a:t>không</a:t>
            </a:r>
            <a:r>
              <a:rPr lang="nl-NL" i="1" dirty="0">
                <a:latin typeface="UTM Androgyne" panose="02040603050506020204" pitchFamily="18" charset="0"/>
              </a:rPr>
              <a:t> </a:t>
            </a:r>
            <a:r>
              <a:rPr lang="nl-NL" dirty="0">
                <a:latin typeface="UTM Androgyne" panose="02040603050506020204" pitchFamily="18" charset="0"/>
              </a:rPr>
              <a:t>đoàn kết được toàn dân</a:t>
            </a:r>
          </a:p>
          <a:p>
            <a:r>
              <a:rPr lang="nl-NL" dirty="0">
                <a:latin typeface="UTM Androgyne" panose="02040603050506020204" pitchFamily="18" charset="0"/>
              </a:rPr>
              <a:t>b) Vì Hồ Quy Ly mải ăn chơi sa đọa</a:t>
            </a:r>
          </a:p>
          <a:p>
            <a:pPr marL="342831" indent="-342831">
              <a:buFontTx/>
              <a:buAutoNum type="alphaLcParenR"/>
            </a:pPr>
            <a:r>
              <a:rPr lang="en-US" altLang="zh-CN" dirty="0" err="1">
                <a:solidFill>
                  <a:srgbClr val="000000"/>
                </a:solidFill>
                <a:latin typeface="UTM Androgyne" panose="02040603050506020204" pitchFamily="18" charset="0"/>
                <a:ea typeface="方正行楷简体" pitchFamily="65" charset="-122"/>
              </a:rPr>
              <a:t>Chỉ</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dựa</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vào</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sức</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mạnh</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của</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quân</a:t>
            </a:r>
            <a:r>
              <a:rPr lang="en-US" altLang="zh-CN" dirty="0">
                <a:solidFill>
                  <a:srgbClr val="000000"/>
                </a:solidFill>
                <a:latin typeface="UTM Androgyne" panose="02040603050506020204" pitchFamily="18" charset="0"/>
                <a:ea typeface="方正行楷简体" pitchFamily="65" charset="-122"/>
              </a:rPr>
              <a:t> </a:t>
            </a:r>
            <a:r>
              <a:rPr lang="en-US" altLang="zh-CN" dirty="0" err="1">
                <a:solidFill>
                  <a:srgbClr val="000000"/>
                </a:solidFill>
                <a:latin typeface="UTM Androgyne" panose="02040603050506020204" pitchFamily="18" charset="0"/>
                <a:ea typeface="方正行楷简体" pitchFamily="65" charset="-122"/>
              </a:rPr>
              <a:t>đội</a:t>
            </a:r>
            <a:endParaRPr lang="zh-CN" altLang="en-US" dirty="0">
              <a:solidFill>
                <a:srgbClr val="000000"/>
              </a:solidFill>
              <a:latin typeface="UTM Androgyne" panose="02040603050506020204" pitchFamily="18" charset="0"/>
              <a:ea typeface="方正行楷简体" pitchFamily="65" charset="-122"/>
            </a:endParaRPr>
          </a:p>
          <a:p>
            <a:endParaRPr lang="nl-NL" dirty="0">
              <a:latin typeface="UTM Androgyne" panose="02040603050506020204" pitchFamily="18" charset="0"/>
            </a:endParaRPr>
          </a:p>
          <a:p>
            <a:endParaRPr lang="en-US" dirty="0"/>
          </a:p>
        </p:txBody>
      </p:sp>
      <p:sp>
        <p:nvSpPr>
          <p:cNvPr id="44" name="Rounded Rectangle 43"/>
          <p:cNvSpPr/>
          <p:nvPr/>
        </p:nvSpPr>
        <p:spPr>
          <a:xfrm>
            <a:off x="2060781" y="3534852"/>
            <a:ext cx="1100411" cy="4517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B8EDFF5-DC0F-49F4-9C3D-795EAC2AF4B2}"/>
              </a:ext>
            </a:extLst>
          </p:cNvPr>
          <p:cNvGrpSpPr/>
          <p:nvPr/>
        </p:nvGrpSpPr>
        <p:grpSpPr>
          <a:xfrm>
            <a:off x="1914029" y="2762703"/>
            <a:ext cx="1585017" cy="1585015"/>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algn="ctr" defTabSz="914126">
                <a:defRPr/>
              </a:pP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Chúc</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các</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em</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học</a:t>
              </a:r>
              <a:r>
                <a:rPr lang="en-US" sz="16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white"/>
                  </a:solidFill>
                  <a:latin typeface="Tahoma" panose="020B0604030504040204" pitchFamily="34" charset="0"/>
                  <a:ea typeface="Tahoma" panose="020B0604030504040204" pitchFamily="34" charset="0"/>
                  <a:cs typeface="Tahoma" panose="020B0604030504040204" pitchFamily="34" charset="0"/>
                </a:rPr>
                <a:t>tốt</a:t>
              </a: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Picture 28"/>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0" r="100000">
                        <a14:foregroundMark x1="11094" y1="66719" x2="17344" y2="80000"/>
                        <a14:foregroundMark x1="89844" y1="23281" x2="82031" y2="32031"/>
                      </a14:backgroundRemoval>
                    </a14:imgEffect>
                  </a14:imgLayer>
                </a14:imgProps>
              </a:ext>
              <a:ext uri="{28A0092B-C50C-407E-A947-70E740481C1C}">
                <a14:useLocalDpi xmlns:a14="http://schemas.microsoft.com/office/drawing/2010/main" val="0"/>
              </a:ext>
            </a:extLst>
          </a:blip>
          <a:stretch>
            <a:fillRect/>
          </a:stretch>
        </p:blipFill>
        <p:spPr>
          <a:xfrm rot="20407234">
            <a:off x="99681" y="2062951"/>
            <a:ext cx="1629427" cy="1227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2" name="Rounded Rectangle 31"/>
          <p:cNvSpPr/>
          <p:nvPr/>
        </p:nvSpPr>
        <p:spPr>
          <a:xfrm>
            <a:off x="10072524" y="4445842"/>
            <a:ext cx="1448454" cy="3130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0492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3.89374E-6 1.48114E-6 L -3.89374E-6 -0.01944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Thinkpad\Desktop\e.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463" t="9674" r="10063" b="8206"/>
          <a:stretch/>
        </p:blipFill>
        <p:spPr bwMode="auto">
          <a:xfrm>
            <a:off x="2589249" y="660248"/>
            <a:ext cx="3979779" cy="3938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Thinkpad\Desktop\e.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0463" t="9674" r="10063" b="8206"/>
          <a:stretch/>
        </p:blipFill>
        <p:spPr bwMode="auto">
          <a:xfrm>
            <a:off x="5118006" y="0"/>
            <a:ext cx="4291546" cy="4247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Thinkpad\Desktop\e.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0463" t="9674" r="10063" b="8206"/>
          <a:stretch/>
        </p:blipFill>
        <p:spPr bwMode="auto">
          <a:xfrm>
            <a:off x="3522378" y="2123634"/>
            <a:ext cx="3960117" cy="39192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43540" y="3267843"/>
            <a:ext cx="3741401" cy="1630838"/>
          </a:xfrm>
          <a:prstGeom prst="rect">
            <a:avLst/>
          </a:prstGeom>
          <a:noFill/>
        </p:spPr>
        <p:txBody>
          <a:bodyPr wrap="square" rtlCol="0">
            <a:spAutoFit/>
          </a:bodyPr>
          <a:lstStyle/>
          <a:p>
            <a:pPr algn="ctr"/>
            <a:r>
              <a:rPr lang="en-US" sz="4999" dirty="0">
                <a:solidFill>
                  <a:srgbClr val="002060"/>
                </a:solidFill>
                <a:latin typeface="UTM Androgyne" panose="02040603050506020204" pitchFamily="18" charset="0"/>
              </a:rPr>
              <a:t>TẠM BIỆT CÁC EM</a:t>
            </a:r>
          </a:p>
        </p:txBody>
      </p:sp>
      <p:pic>
        <p:nvPicPr>
          <p:cNvPr id="20" name="图片 15" descr="8.png"/>
          <p:cNvPicPr>
            <a:picLocks noChangeAspect="1"/>
          </p:cNvPicPr>
          <p:nvPr/>
        </p:nvPicPr>
        <p:blipFill>
          <a:blip r:embed="rId8">
            <a:extLst>
              <a:ext uri="{28A0092B-C50C-407E-A947-70E740481C1C}">
                <a14:useLocalDpi xmlns:a14="http://schemas.microsoft.com/office/drawing/2010/main" val="0"/>
              </a:ext>
            </a:extLst>
          </a:blip>
          <a:srcRect t="15810" r="45433" b="15787"/>
          <a:stretch>
            <a:fillRect/>
          </a:stretch>
        </p:blipFill>
        <p:spPr bwMode="auto">
          <a:xfrm>
            <a:off x="-1450778" y="-2911583"/>
            <a:ext cx="6648227" cy="625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4992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circle(in)">
                                      <p:cBhvr>
                                        <p:cTn id="18" dur="2000"/>
                                        <p:tgtEl>
                                          <p:spTgt spid="19">
                                            <p:txEl>
                                              <p:pRg st="0" end="0"/>
                                            </p:txEl>
                                          </p:spTgt>
                                        </p:tgtEl>
                                      </p:cBhvr>
                                    </p:animEffect>
                                  </p:childTnLst>
                                </p:cTn>
                              </p:par>
                            </p:childTnLst>
                          </p:cTn>
                        </p:par>
                        <p:par>
                          <p:cTn id="19" fill="hold">
                            <p:stCondLst>
                              <p:cond delay="2000"/>
                            </p:stCondLst>
                            <p:childTnLst>
                              <p:par>
                                <p:cTn id="20" presetID="55"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419" y="916655"/>
            <a:ext cx="10046449" cy="2215094"/>
          </a:xfrm>
          <a:prstGeom prst="rect">
            <a:avLst/>
          </a:prstGeom>
        </p:spPr>
        <p:txBody>
          <a:bodyPr wrap="square">
            <a:spAutoFit/>
          </a:bodyPr>
          <a:lstStyle/>
          <a:p>
            <a:pPr algn="ctr"/>
            <a:r>
              <a:rPr lang="en-US" sz="4599" dirty="0" err="1">
                <a:solidFill>
                  <a:srgbClr val="002060"/>
                </a:solidFill>
                <a:latin typeface="UVN Bui Doi" panose="03060902040502090204" pitchFamily="66" charset="0"/>
              </a:rPr>
              <a:t>Khi</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giặc</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Mông</a:t>
            </a:r>
            <a:r>
              <a:rPr lang="en-US" sz="4599" dirty="0">
                <a:solidFill>
                  <a:srgbClr val="002060"/>
                </a:solidFill>
                <a:latin typeface="UVN Bui Doi" panose="03060902040502090204" pitchFamily="66" charset="0"/>
              </a:rPr>
              <a:t> – </a:t>
            </a:r>
            <a:r>
              <a:rPr lang="en-US" sz="4599" dirty="0" err="1">
                <a:solidFill>
                  <a:srgbClr val="002060"/>
                </a:solidFill>
                <a:latin typeface="UVN Bui Doi" panose="03060902040502090204" pitchFamily="66" charset="0"/>
              </a:rPr>
              <a:t>Nguyên</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tiến</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vào</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Thăng</a:t>
            </a:r>
            <a:r>
              <a:rPr lang="en-US" sz="4599" dirty="0">
                <a:solidFill>
                  <a:srgbClr val="002060"/>
                </a:solidFill>
                <a:latin typeface="UVN Bui Doi" panose="03060902040502090204" pitchFamily="66" charset="0"/>
              </a:rPr>
              <a:t> Long, </a:t>
            </a:r>
            <a:r>
              <a:rPr lang="en-US" sz="4599" dirty="0" err="1">
                <a:solidFill>
                  <a:srgbClr val="002060"/>
                </a:solidFill>
                <a:latin typeface="UVN Bui Doi" panose="03060902040502090204" pitchFamily="66" charset="0"/>
              </a:rPr>
              <a:t>vua</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tôi</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nhà</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Trần</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đã</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dùng</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kế</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gì</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để</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đánh</a:t>
            </a:r>
            <a:r>
              <a:rPr lang="en-US" sz="4599" dirty="0">
                <a:solidFill>
                  <a:srgbClr val="002060"/>
                </a:solidFill>
                <a:latin typeface="UVN Bui Doi" panose="03060902040502090204" pitchFamily="66" charset="0"/>
              </a:rPr>
              <a:t> </a:t>
            </a:r>
            <a:r>
              <a:rPr lang="en-US" sz="4599" dirty="0" err="1">
                <a:solidFill>
                  <a:srgbClr val="002060"/>
                </a:solidFill>
                <a:latin typeface="UVN Bui Doi" panose="03060902040502090204" pitchFamily="66" charset="0"/>
              </a:rPr>
              <a:t>giặc</a:t>
            </a:r>
            <a:r>
              <a:rPr lang="en-US" sz="4599" dirty="0">
                <a:solidFill>
                  <a:srgbClr val="002060"/>
                </a:solidFill>
                <a:latin typeface="UVN Bui Doi" panose="03060902040502090204" pitchFamily="66" charset="0"/>
              </a:rPr>
              <a:t> ?</a:t>
            </a:r>
            <a:endParaRPr lang="en-US" sz="4599" dirty="0"/>
          </a:p>
        </p:txBody>
      </p:sp>
      <p:sp>
        <p:nvSpPr>
          <p:cNvPr id="15" name="TextBox 14"/>
          <p:cNvSpPr txBox="1"/>
          <p:nvPr/>
        </p:nvSpPr>
        <p:spPr>
          <a:xfrm>
            <a:off x="69566" y="3061436"/>
            <a:ext cx="8073727" cy="1938543"/>
          </a:xfrm>
          <a:prstGeom prst="rect">
            <a:avLst/>
          </a:prstGeom>
          <a:noFill/>
        </p:spPr>
        <p:txBody>
          <a:bodyPr wrap="square" rtlCol="0">
            <a:spAutoFit/>
          </a:bodyPr>
          <a:lstStyle/>
          <a:p>
            <a:pPr algn="ctr"/>
            <a:r>
              <a:rPr lang="nl-NL" altLang="en-US" sz="2999" dirty="0">
                <a:latin typeface="UTM Androgyne" panose="02040603050506020204" pitchFamily="18" charset="0"/>
              </a:rPr>
              <a:t>Khi giặc mạnh vua tôi nhà Trần chủ động rút lui để bảo toàn lực lượng. Khi giặc yếu,vua tôi nhà Trần tấn công quyết liệt buộc chúng phải rút lui khỏi bờ cõi nước ta.</a:t>
            </a:r>
            <a:endParaRPr lang="en-US" sz="2999" dirty="0">
              <a:latin typeface="UTM Androgyne" panose="02040603050506020204" pitchFamily="18" charset="0"/>
            </a:endParaRPr>
          </a:p>
        </p:txBody>
      </p:sp>
      <p:pic>
        <p:nvPicPr>
          <p:cNvPr id="4" name="Picture 8" descr="C:\Users\MANH TUONG\Desktop\1.PNG"/>
          <p:cNvPicPr>
            <a:picLocks noChangeAspect="1" noChangeArrowheads="1"/>
          </p:cNvPicPr>
          <p:nvPr/>
        </p:nvPicPr>
        <p:blipFill rotWithShape="1">
          <a:blip r:embed="rId2">
            <a:extLst>
              <a:ext uri="{28A0092B-C50C-407E-A947-70E740481C1C}">
                <a14:useLocalDpi xmlns:a14="http://schemas.microsoft.com/office/drawing/2010/main" val="0"/>
              </a:ext>
            </a:extLst>
          </a:blip>
          <a:srcRect l="2062" t="5582" r="1914"/>
          <a:stretch/>
        </p:blipFill>
        <p:spPr bwMode="auto">
          <a:xfrm>
            <a:off x="8072498" y="3705240"/>
            <a:ext cx="3906078" cy="2589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1078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down)">
                                      <p:cBhvr>
                                        <p:cTn id="1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01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 y="0"/>
            <a:ext cx="121859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镂空边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 y="-14812"/>
            <a:ext cx="12185947" cy="110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屋角"/>
          <p:cNvPicPr>
            <a:picLocks noChangeAspect="1" noChangeArrowheads="1"/>
          </p:cNvPicPr>
          <p:nvPr/>
        </p:nvPicPr>
        <p:blipFill>
          <a:blip r:embed="rId4">
            <a:extLst>
              <a:ext uri="{28A0092B-C50C-407E-A947-70E740481C1C}">
                <a14:useLocalDpi xmlns:a14="http://schemas.microsoft.com/office/drawing/2010/main" val="0"/>
              </a:ext>
            </a:extLst>
          </a:blip>
          <a:srcRect l="15999"/>
          <a:stretch>
            <a:fillRect/>
          </a:stretch>
        </p:blipFill>
        <p:spPr bwMode="auto">
          <a:xfrm>
            <a:off x="9346080" y="1"/>
            <a:ext cx="3655150" cy="324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镂空边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 y="5766139"/>
            <a:ext cx="12185947" cy="11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框"/>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721" y="1500255"/>
            <a:ext cx="9613806" cy="380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noChangeArrowheads="1"/>
          </p:cNvSpPr>
          <p:nvPr/>
        </p:nvSpPr>
        <p:spPr bwMode="auto">
          <a:xfrm>
            <a:off x="3304932" y="2558231"/>
            <a:ext cx="6396511" cy="16886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792" tIns="54395" rIns="108792" bIns="54395"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8998" b="1" baseline="0" dirty="0">
                <a:latin typeface="UTM Arruba KT" panose="02040603050506020204" pitchFamily="18" charset="0"/>
                <a:ea typeface="楷体" panose="02010609060101010101" pitchFamily="49" charset="-122"/>
              </a:rPr>
              <a:t>KHÁM PHÁ</a:t>
            </a:r>
            <a:endParaRPr kumimoji="1" lang="en-US" altLang="zh-CN" sz="8998" b="1" baseline="0" dirty="0">
              <a:latin typeface="UTM Arruba KT" panose="02040603050506020204" pitchFamily="18" charset="0"/>
              <a:ea typeface="楷体" panose="02010609060101010101" pitchFamily="49" charset="-122"/>
            </a:endParaRPr>
          </a:p>
        </p:txBody>
      </p:sp>
      <p:pic>
        <p:nvPicPr>
          <p:cNvPr id="19" name="Picture 22" descr="松树枝"/>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824" y="3112656"/>
            <a:ext cx="6094031" cy="296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500052"/>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47"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7"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2205" y="138113"/>
            <a:ext cx="6617481" cy="949325"/>
            <a:chOff x="-2" y="0"/>
            <a:chExt cx="6619368" cy="950731"/>
          </a:xfrm>
        </p:grpSpPr>
        <p:pic>
          <p:nvPicPr>
            <p:cNvPr id="3" name="Picture 9" descr="F:\ppt素材\图标\我收集的图标\字体\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34316" y="-2834318"/>
              <a:ext cx="950731" cy="661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707820" y="253263"/>
              <a:ext cx="3966918" cy="5546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999" b="1" dirty="0">
                  <a:solidFill>
                    <a:srgbClr val="FFFFFF"/>
                  </a:solidFill>
                  <a:latin typeface="UTM Showcard" panose="02040603050506020204" pitchFamily="18" charset="0"/>
                  <a:ea typeface="微软雅黑" panose="020B0503020204020204" pitchFamily="34" charset="-122"/>
                </a:rPr>
                <a:t>KHÁM PHÁ</a:t>
              </a:r>
              <a:endParaRPr lang="zh-CN" altLang="en-US" sz="2999" b="1" dirty="0">
                <a:solidFill>
                  <a:srgbClr val="FFFFFF"/>
                </a:solidFill>
                <a:latin typeface="UTM Showcard" panose="02040603050506020204" pitchFamily="18" charset="0"/>
                <a:ea typeface="微软雅黑" panose="020B0503020204020204" pitchFamily="34" charset="-122"/>
              </a:endParaRPr>
            </a:p>
          </p:txBody>
        </p:sp>
      </p:grpSp>
      <p:pic>
        <p:nvPicPr>
          <p:cNvPr id="6" name="Picture 26" descr="笔刷最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002" y="320914"/>
            <a:ext cx="4224872" cy="42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兰花水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91" y="1686444"/>
            <a:ext cx="6601691" cy="494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水墨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408" y="3023786"/>
            <a:ext cx="1827575" cy="143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金鱼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8128" y="5563002"/>
            <a:ext cx="1626625" cy="58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金鱼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2723" y="6375550"/>
            <a:ext cx="1116850" cy="40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0"/>
          <p:cNvSpPr>
            <a:spLocks noChangeArrowheads="1"/>
          </p:cNvSpPr>
          <p:nvPr/>
        </p:nvSpPr>
        <p:spPr bwMode="auto">
          <a:xfrm>
            <a:off x="3601220" y="4730116"/>
            <a:ext cx="8588577" cy="25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37" tIns="50768" rIns="101537" bIns="50768">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5000"/>
              </a:lnSpc>
            </a:pPr>
            <a:r>
              <a:rPr lang="en-US" altLang="zh-CN" sz="6499" b="1" baseline="0" dirty="0" err="1">
                <a:latin typeface="UTM Ong Do Gia" panose="02040603050506020204" pitchFamily="18" charset="0"/>
                <a:ea typeface="楷体" panose="02010609060101010101" pitchFamily="49" charset="-122"/>
              </a:rPr>
              <a:t>Tình</a:t>
            </a:r>
            <a:r>
              <a:rPr lang="en-US" altLang="zh-CN" sz="6499" b="1" baseline="0" dirty="0">
                <a:latin typeface="UTM Ong Do Gia" panose="02040603050506020204" pitchFamily="18" charset="0"/>
                <a:ea typeface="楷体" panose="02010609060101010101" pitchFamily="49" charset="-122"/>
              </a:rPr>
              <a:t> </a:t>
            </a:r>
            <a:r>
              <a:rPr lang="en-US" altLang="zh-CN" sz="6499" b="1" baseline="0" dirty="0" err="1">
                <a:latin typeface="UTM Ong Do Gia" panose="02040603050506020204" pitchFamily="18" charset="0"/>
                <a:ea typeface="楷体" panose="02010609060101010101" pitchFamily="49" charset="-122"/>
              </a:rPr>
              <a:t>hình</a:t>
            </a:r>
            <a:r>
              <a:rPr lang="en-US" altLang="zh-CN" sz="6499" b="1" baseline="0" dirty="0">
                <a:latin typeface="UTM Ong Do Gia" panose="02040603050506020204" pitchFamily="18" charset="0"/>
                <a:ea typeface="楷体" panose="02010609060101010101" pitchFamily="49" charset="-122"/>
              </a:rPr>
              <a:t> </a:t>
            </a:r>
            <a:r>
              <a:rPr lang="en-US" altLang="zh-CN" sz="6499" b="1" baseline="0" dirty="0" err="1">
                <a:latin typeface="UTM Ong Do Gia" panose="02040603050506020204" pitchFamily="18" charset="0"/>
                <a:ea typeface="楷体" panose="02010609060101010101" pitchFamily="49" charset="-122"/>
              </a:rPr>
              <a:t>đất</a:t>
            </a:r>
            <a:r>
              <a:rPr lang="en-US" altLang="zh-CN" sz="6499" b="1" baseline="0" dirty="0">
                <a:latin typeface="UTM Ong Do Gia" panose="02040603050506020204" pitchFamily="18" charset="0"/>
                <a:ea typeface="楷体" panose="02010609060101010101" pitchFamily="49" charset="-122"/>
              </a:rPr>
              <a:t> </a:t>
            </a:r>
            <a:r>
              <a:rPr lang="en-US" altLang="zh-CN" sz="6499" b="1" baseline="0" dirty="0" err="1">
                <a:latin typeface="UTM Ong Do Gia" panose="02040603050506020204" pitchFamily="18" charset="0"/>
                <a:ea typeface="楷体" panose="02010609060101010101" pitchFamily="49" charset="-122"/>
              </a:rPr>
              <a:t>nước</a:t>
            </a:r>
            <a:r>
              <a:rPr lang="en-US" altLang="zh-CN" sz="6499" b="1" baseline="0" dirty="0">
                <a:latin typeface="UTM Ong Do Gia" panose="02040603050506020204" pitchFamily="18" charset="0"/>
                <a:ea typeface="楷体" panose="02010609060101010101" pitchFamily="49" charset="-122"/>
              </a:rPr>
              <a:t> </a:t>
            </a:r>
            <a:r>
              <a:rPr lang="en-US" altLang="zh-CN" sz="6499" b="1" baseline="0" dirty="0" err="1">
                <a:latin typeface="UTM Ong Do Gia" panose="02040603050506020204" pitchFamily="18" charset="0"/>
                <a:ea typeface="楷体" panose="02010609060101010101" pitchFamily="49" charset="-122"/>
              </a:rPr>
              <a:t>cuối</a:t>
            </a:r>
            <a:r>
              <a:rPr lang="en-US" altLang="zh-CN" sz="6499" b="1" baseline="0" dirty="0">
                <a:latin typeface="UTM Ong Do Gia" panose="02040603050506020204" pitchFamily="18" charset="0"/>
                <a:ea typeface="楷体" panose="02010609060101010101" pitchFamily="49" charset="-122"/>
              </a:rPr>
              <a:t> </a:t>
            </a:r>
            <a:r>
              <a:rPr lang="en-US" altLang="zh-CN" sz="6499" b="1" baseline="0" dirty="0" err="1">
                <a:latin typeface="UTM Ong Do Gia" panose="02040603050506020204" pitchFamily="18" charset="0"/>
                <a:ea typeface="楷体" panose="02010609060101010101" pitchFamily="49" charset="-122"/>
              </a:rPr>
              <a:t>thời</a:t>
            </a:r>
            <a:r>
              <a:rPr lang="en-US" altLang="zh-CN" sz="6499" b="1" baseline="0" dirty="0">
                <a:latin typeface="UTM Ong Do Gia" panose="02040603050506020204" pitchFamily="18" charset="0"/>
                <a:ea typeface="楷体" panose="02010609060101010101" pitchFamily="49" charset="-122"/>
              </a:rPr>
              <a:t> </a:t>
            </a:r>
            <a:r>
              <a:rPr lang="en-US" altLang="zh-CN" sz="6499" b="1" baseline="0" dirty="0" err="1">
                <a:latin typeface="UTM Ong Do Gia" panose="02040603050506020204" pitchFamily="18" charset="0"/>
                <a:ea typeface="楷体" panose="02010609060101010101" pitchFamily="49" charset="-122"/>
              </a:rPr>
              <a:t>Trần</a:t>
            </a:r>
            <a:endParaRPr lang="zh-CN" altLang="en-US" sz="6499" b="1" baseline="0" dirty="0">
              <a:latin typeface="UTM Ong Do Gia" panose="02040603050506020204" pitchFamily="18" charset="0"/>
              <a:ea typeface="楷体" panose="02010609060101010101" pitchFamily="49" charset="-122"/>
            </a:endParaRPr>
          </a:p>
        </p:txBody>
      </p:sp>
      <p:sp>
        <p:nvSpPr>
          <p:cNvPr id="16" name="TextBox 15"/>
          <p:cNvSpPr txBox="1"/>
          <p:nvPr/>
        </p:nvSpPr>
        <p:spPr>
          <a:xfrm>
            <a:off x="5670173" y="2078576"/>
            <a:ext cx="2646334" cy="1322877"/>
          </a:xfrm>
          <a:prstGeom prst="rect">
            <a:avLst/>
          </a:prstGeom>
          <a:noFill/>
        </p:spPr>
        <p:txBody>
          <a:bodyPr wrap="square" rtlCol="0">
            <a:spAutoFit/>
          </a:bodyPr>
          <a:lstStyle/>
          <a:p>
            <a:r>
              <a:rPr lang="en-US" sz="3999" dirty="0" err="1">
                <a:latin typeface="UTM ThuPhap Thien An" panose="02040603050506020204" pitchFamily="18" charset="0"/>
              </a:rPr>
              <a:t>Hoạt</a:t>
            </a:r>
            <a:r>
              <a:rPr lang="en-US" sz="3999" dirty="0">
                <a:latin typeface="UTM ThuPhap Thien An" panose="02040603050506020204" pitchFamily="18" charset="0"/>
              </a:rPr>
              <a:t> </a:t>
            </a:r>
            <a:r>
              <a:rPr lang="en-US" sz="3999" dirty="0" err="1">
                <a:latin typeface="UTM ThuPhap Thien An" panose="02040603050506020204" pitchFamily="18" charset="0"/>
              </a:rPr>
              <a:t>động</a:t>
            </a:r>
            <a:r>
              <a:rPr lang="en-US" sz="3999" dirty="0">
                <a:latin typeface="UTM ThuPhap Thien An" panose="02040603050506020204" pitchFamily="18" charset="0"/>
              </a:rPr>
              <a:t> </a:t>
            </a:r>
            <a:r>
              <a:rPr lang="en-US" sz="3999" dirty="0">
                <a:latin typeface=".VnArabiaH" panose="020B7200000000000000" pitchFamily="34" charset="0"/>
              </a:rPr>
              <a:t>1</a:t>
            </a:r>
          </a:p>
        </p:txBody>
      </p:sp>
    </p:spTree>
    <p:extLst>
      <p:ext uri="{BB962C8B-B14F-4D97-AF65-F5344CB8AC3E}">
        <p14:creationId xmlns:p14="http://schemas.microsoft.com/office/powerpoint/2010/main" val="240515436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8" presetClass="emph" presetSubtype="0" fill="hold" nodeType="withEffect">
                                  <p:stCondLst>
                                    <p:cond delay="0"/>
                                  </p:stCondLst>
                                  <p:childTnLst>
                                    <p:animRot by="-43200000">
                                      <p:cBhvr>
                                        <p:cTn id="14" dur="76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par>
                                <p:cTn id="20" presetID="42" presetClass="entr" presetSubtype="0" fill="hold"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500"/>
                                        <p:tgtEl>
                                          <p:spTgt spid="9"/>
                                        </p:tgtEl>
                                      </p:cBhvr>
                                    </p:animEffect>
                                    <p:anim calcmode="lin" valueType="num">
                                      <p:cBhvr>
                                        <p:cTn id="23" dur="1500" fill="hold"/>
                                        <p:tgtEl>
                                          <p:spTgt spid="9"/>
                                        </p:tgtEl>
                                        <p:attrNameLst>
                                          <p:attrName>ppt_x</p:attrName>
                                        </p:attrNameLst>
                                      </p:cBhvr>
                                      <p:tavLst>
                                        <p:tav tm="0">
                                          <p:val>
                                            <p:strVal val="#ppt_x"/>
                                          </p:val>
                                        </p:tav>
                                        <p:tav tm="100000">
                                          <p:val>
                                            <p:strVal val="#ppt_x"/>
                                          </p:val>
                                        </p:tav>
                                      </p:tavLst>
                                    </p:anim>
                                    <p:anim calcmode="lin" valueType="num">
                                      <p:cBhvr>
                                        <p:cTn id="24" dur="1500" fill="hold"/>
                                        <p:tgtEl>
                                          <p:spTgt spid="9"/>
                                        </p:tgtEl>
                                        <p:attrNameLst>
                                          <p:attrName>ppt_y</p:attrName>
                                        </p:attrNameLst>
                                      </p:cBhvr>
                                      <p:tavLst>
                                        <p:tav tm="0">
                                          <p:val>
                                            <p:strVal val="#ppt_y+.1"/>
                                          </p:val>
                                        </p:tav>
                                        <p:tav tm="100000">
                                          <p:val>
                                            <p:strVal val="#ppt_y"/>
                                          </p:val>
                                        </p:tav>
                                      </p:tavLst>
                                    </p:anim>
                                  </p:childTnLst>
                                </p:cTn>
                              </p:par>
                              <p:par>
                                <p:cTn id="25" presetID="0" presetClass="path" presetSubtype="0" fill="hold" nodeType="withEffect">
                                  <p:stCondLst>
                                    <p:cond delay="0"/>
                                  </p:stCondLst>
                                  <p:childTnLst>
                                    <p:animMotion origin="layout" path="M -3.33333E-6 2.22222E-6 C -0.03507 -0.00301 -0.13507 -0.02338 -0.21041 -0.01806 C -0.28576 -0.01273 -0.37291 0.02315 -0.45208 0.03194 C -0.53125 0.04074 -0.59722 0.01389 -0.68541 0.03472 C -0.77361 0.05555 -0.8868 0.13796 -0.98125 0.15694 C -1.07569 0.17592 -1.19566 0.15046 -1.25208 0.14861 " pathEditMode="relative" rAng="0" ptsTypes="aaaaaa">
                                      <p:cBhvr>
                                        <p:cTn id="26" dur="5700" fill="hold"/>
                                        <p:tgtEl>
                                          <p:spTgt spid="10"/>
                                        </p:tgtEl>
                                        <p:attrNameLst>
                                          <p:attrName>ppt_x</p:attrName>
                                          <p:attrName>ppt_y</p:attrName>
                                        </p:attrNameLst>
                                      </p:cBhvr>
                                      <p:rCtr x="-62604" y="7616"/>
                                    </p:animMotion>
                                  </p:childTnLst>
                                </p:cTn>
                              </p:par>
                              <p:par>
                                <p:cTn id="27" presetID="0" presetClass="path" presetSubtype="0" fill="hold" nodeType="withEffect">
                                  <p:stCondLst>
                                    <p:cond delay="1300"/>
                                  </p:stCondLst>
                                  <p:childTnLst>
                                    <p:animMotion origin="layout" path="M 0 1.48148E-6 C -0.05868 -0.00093 -0.24896 0.00069 -0.35208 -0.00533 C -0.45521 -0.01134 -0.53663 -0.03333 -0.61875 -0.03611 C -0.70104 -0.03889 -0.75278 -0.02454 -0.84601 -0.02222 C -0.93889 -0.01991 -1.05799 -0.02107 -1.17708 -0.02222 " pathEditMode="relative" rAng="0" ptsTypes="aaaaa">
                                      <p:cBhvr>
                                        <p:cTn id="28" dur="5400" fill="hold"/>
                                        <p:tgtEl>
                                          <p:spTgt spid="11"/>
                                        </p:tgtEl>
                                        <p:attrNameLst>
                                          <p:attrName>ppt_x</p:attrName>
                                          <p:attrName>ppt_y</p:attrName>
                                        </p:attrNameLst>
                                      </p:cBhvr>
                                      <p:rCtr x="-58854" y="-1921"/>
                                    </p:animMotion>
                                  </p:childTnLst>
                                </p:cTn>
                              </p:par>
                              <p:par>
                                <p:cTn id="29" presetID="27" presetClass="entr" presetSubtype="0" fill="hold" grpId="0" nodeType="withEffect">
                                  <p:stCondLst>
                                    <p:cond delay="4600"/>
                                  </p:stCondLst>
                                  <p:iterate type="lt">
                                    <p:tmPct val="50000"/>
                                  </p:iterate>
                                  <p:childTnLst>
                                    <p:set>
                                      <p:cBhvr>
                                        <p:cTn id="30" dur="1" fill="hold">
                                          <p:stCondLst>
                                            <p:cond delay="0"/>
                                          </p:stCondLst>
                                        </p:cTn>
                                        <p:tgtEl>
                                          <p:spTgt spid="14"/>
                                        </p:tgtEl>
                                        <p:attrNameLst>
                                          <p:attrName>style.visibility</p:attrName>
                                        </p:attrNameLst>
                                      </p:cBhvr>
                                      <p:to>
                                        <p:strVal val="visible"/>
                                      </p:to>
                                    </p:set>
                                    <p:anim calcmode="discrete" valueType="clr">
                                      <p:cBhvr override="childStyle">
                                        <p:cTn id="31"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4"/>
                                        </p:tgtEl>
                                        <p:attrNameLst>
                                          <p:attrName>fillcolor</p:attrName>
                                        </p:attrNameLst>
                                      </p:cBhvr>
                                      <p:tavLst>
                                        <p:tav tm="0">
                                          <p:val>
                                            <p:clrVal>
                                              <a:schemeClr val="accent2"/>
                                            </p:clrVal>
                                          </p:val>
                                        </p:tav>
                                        <p:tav tm="50000">
                                          <p:val>
                                            <p:clrVal>
                                              <a:schemeClr val="hlink"/>
                                            </p:clrVal>
                                          </p:val>
                                        </p:tav>
                                      </p:tavLst>
                                    </p:anim>
                                    <p:set>
                                      <p:cBhvr>
                                        <p:cTn id="33"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C:\Users\HP\Desktop\imager_29_425_7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67" b="90000" l="2656" r="90000"/>
                    </a14:imgEffect>
                  </a14:imgLayer>
                </a14:imgProps>
              </a:ext>
              <a:ext uri="{28A0092B-C50C-407E-A947-70E740481C1C}">
                <a14:useLocalDpi xmlns:a14="http://schemas.microsoft.com/office/drawing/2010/main" val="0"/>
              </a:ext>
            </a:extLst>
          </a:blip>
          <a:srcRect/>
          <a:stretch>
            <a:fillRect/>
          </a:stretch>
        </p:blipFill>
        <p:spPr bwMode="auto">
          <a:xfrm>
            <a:off x="-1687658" y="135794"/>
            <a:ext cx="12244584" cy="1739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p:cNvSpPr txBox="1">
            <a:spLocks noChangeArrowheads="1"/>
          </p:cNvSpPr>
          <p:nvPr/>
        </p:nvSpPr>
        <p:spPr bwMode="auto">
          <a:xfrm>
            <a:off x="2133053" y="2471705"/>
            <a:ext cx="6032425" cy="36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6" name="Picture 2" descr="C:\Users\Thinkpad\Desktop\PNG\1_0005s_0001_图层-13-副本-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2260" y="2848543"/>
            <a:ext cx="1026081" cy="12164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Thinkpad\Desktop\PNG\1_0005s_0000_图层-13-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79732">
            <a:off x="1557314" y="4826567"/>
            <a:ext cx="1151476" cy="13748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Thinkpad\Desktop\PNG\1_0005s_0002_图层-13-副本-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 y="4062988"/>
            <a:ext cx="1646284" cy="16336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任意多边形 13"/>
          <p:cNvSpPr/>
          <p:nvPr/>
        </p:nvSpPr>
        <p:spPr>
          <a:xfrm>
            <a:off x="1366222" y="4072427"/>
            <a:ext cx="1994423" cy="165749"/>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lIns="121889" tIns="60944" rIns="121889" bIns="60944" anchor="ctr"/>
          <a:lstStyle/>
          <a:p>
            <a:pPr algn="ctr" defTabSz="1218926" fontAlgn="base">
              <a:spcBef>
                <a:spcPct val="0"/>
              </a:spcBef>
              <a:spcAft>
                <a:spcPct val="0"/>
              </a:spcAft>
              <a:defRPr/>
            </a:pPr>
            <a:endParaRPr lang="zh-CN" altLang="en-US" sz="2400" kern="0" dirty="0">
              <a:solidFill>
                <a:prstClr val="black"/>
              </a:solidFill>
            </a:endParaRPr>
          </a:p>
        </p:txBody>
      </p:sp>
      <p:sp>
        <p:nvSpPr>
          <p:cNvPr id="16" name="任意多边形 15"/>
          <p:cNvSpPr/>
          <p:nvPr/>
        </p:nvSpPr>
        <p:spPr>
          <a:xfrm flipV="1">
            <a:off x="2860495" y="5513999"/>
            <a:ext cx="1760767" cy="356052"/>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lIns="121889" tIns="60944" rIns="121889" bIns="60944" anchor="ctr"/>
          <a:lstStyle/>
          <a:p>
            <a:pPr algn="ctr" defTabSz="1218926" fontAlgn="base">
              <a:spcBef>
                <a:spcPct val="0"/>
              </a:spcBef>
              <a:spcAft>
                <a:spcPct val="0"/>
              </a:spcAft>
              <a:defRPr/>
            </a:pPr>
            <a:endParaRPr lang="zh-CN" altLang="en-US" sz="2400" kern="0" dirty="0">
              <a:solidFill>
                <a:prstClr val="black"/>
              </a:solidFill>
            </a:endParaRPr>
          </a:p>
        </p:txBody>
      </p:sp>
      <p:sp>
        <p:nvSpPr>
          <p:cNvPr id="19" name="任意多边形 18"/>
          <p:cNvSpPr/>
          <p:nvPr/>
        </p:nvSpPr>
        <p:spPr>
          <a:xfrm>
            <a:off x="2243378" y="2547490"/>
            <a:ext cx="1694649" cy="44525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lIns="121889" tIns="60944" rIns="121889" bIns="60944" anchor="ctr"/>
          <a:lstStyle/>
          <a:p>
            <a:pPr algn="ctr" defTabSz="1218926" fontAlgn="base">
              <a:spcBef>
                <a:spcPct val="0"/>
              </a:spcBef>
              <a:spcAft>
                <a:spcPct val="0"/>
              </a:spcAft>
              <a:defRPr/>
            </a:pPr>
            <a:endParaRPr lang="zh-CN" altLang="en-US" sz="2400" kern="0" dirty="0">
              <a:solidFill>
                <a:prstClr val="black"/>
              </a:solidFill>
            </a:endParaRPr>
          </a:p>
        </p:txBody>
      </p:sp>
      <p:sp>
        <p:nvSpPr>
          <p:cNvPr id="20" name="TextBox 19"/>
          <p:cNvSpPr txBox="1"/>
          <p:nvPr/>
        </p:nvSpPr>
        <p:spPr>
          <a:xfrm>
            <a:off x="869336" y="413878"/>
            <a:ext cx="7503850" cy="1169280"/>
          </a:xfrm>
          <a:prstGeom prst="rect">
            <a:avLst/>
          </a:prstGeom>
          <a:noFill/>
        </p:spPr>
        <p:txBody>
          <a:bodyPr wrap="square" rtlCol="0">
            <a:spAutoFit/>
          </a:bodyPr>
          <a:lstStyle/>
          <a:p>
            <a:pPr algn="ctr"/>
            <a:r>
              <a:rPr lang="en-US" sz="3499" dirty="0" err="1">
                <a:latin typeface="UTM Androgyne" panose="02040603050506020204" pitchFamily="18" charset="0"/>
              </a:rPr>
              <a:t>Đọc</a:t>
            </a:r>
            <a:r>
              <a:rPr lang="en-US" sz="3499" dirty="0">
                <a:latin typeface="UTM Androgyne" panose="02040603050506020204" pitchFamily="18" charset="0"/>
              </a:rPr>
              <a:t> SGK: “ </a:t>
            </a:r>
            <a:r>
              <a:rPr lang="en-US" sz="3499" dirty="0" err="1">
                <a:latin typeface="UTM Androgyne" panose="02040603050506020204" pitchFamily="18" charset="0"/>
              </a:rPr>
              <a:t>từ</a:t>
            </a:r>
            <a:r>
              <a:rPr lang="en-US" sz="3499" dirty="0">
                <a:latin typeface="UTM Androgyne" panose="02040603050506020204" pitchFamily="18" charset="0"/>
              </a:rPr>
              <a:t> </a:t>
            </a:r>
            <a:r>
              <a:rPr lang="en-US" sz="3499" dirty="0" err="1">
                <a:latin typeface="UTM Androgyne" panose="02040603050506020204" pitchFamily="18" charset="0"/>
              </a:rPr>
              <a:t>giữa</a:t>
            </a:r>
            <a:r>
              <a:rPr lang="en-US" sz="3499" dirty="0">
                <a:latin typeface="UTM Androgyne" panose="02040603050506020204" pitchFamily="18" charset="0"/>
              </a:rPr>
              <a:t> </a:t>
            </a:r>
            <a:r>
              <a:rPr lang="en-US" sz="3499" dirty="0" err="1">
                <a:latin typeface="UTM Androgyne" panose="02040603050506020204" pitchFamily="18" charset="0"/>
              </a:rPr>
              <a:t>thế</a:t>
            </a:r>
            <a:r>
              <a:rPr lang="en-US" sz="3499" dirty="0">
                <a:latin typeface="UTM Androgyne" panose="02040603050506020204" pitchFamily="18" charset="0"/>
              </a:rPr>
              <a:t> </a:t>
            </a:r>
            <a:r>
              <a:rPr lang="en-US" sz="3499" dirty="0" err="1">
                <a:latin typeface="UTM Androgyne" panose="02040603050506020204" pitchFamily="18" charset="0"/>
              </a:rPr>
              <a:t>kỉ</a:t>
            </a:r>
            <a:r>
              <a:rPr lang="en-US" sz="3499" dirty="0">
                <a:latin typeface="UTM Androgyne" panose="02040603050506020204" pitchFamily="18" charset="0"/>
              </a:rPr>
              <a:t> XIV… </a:t>
            </a:r>
            <a:r>
              <a:rPr lang="en-US" sz="3499" dirty="0" err="1">
                <a:latin typeface="UTM Androgyne" panose="02040603050506020204" pitchFamily="18" charset="0"/>
              </a:rPr>
              <a:t>ông</a:t>
            </a:r>
            <a:r>
              <a:rPr lang="en-US" sz="3499" dirty="0">
                <a:latin typeface="UTM Androgyne" panose="02040603050506020204" pitchFamily="18" charset="0"/>
              </a:rPr>
              <a:t> </a:t>
            </a:r>
            <a:r>
              <a:rPr lang="en-US" sz="3499" dirty="0" err="1">
                <a:latin typeface="UTM Androgyne" panose="02040603050506020204" pitchFamily="18" charset="0"/>
              </a:rPr>
              <a:t>xin</a:t>
            </a:r>
            <a:r>
              <a:rPr lang="en-US" sz="3499" dirty="0">
                <a:latin typeface="UTM Androgyne" panose="02040603050506020204" pitchFamily="18" charset="0"/>
              </a:rPr>
              <a:t> </a:t>
            </a:r>
            <a:r>
              <a:rPr lang="en-US" sz="3499" dirty="0" err="1">
                <a:latin typeface="UTM Androgyne" panose="02040603050506020204" pitchFamily="18" charset="0"/>
              </a:rPr>
              <a:t>từ</a:t>
            </a:r>
            <a:r>
              <a:rPr lang="en-US" sz="3499" dirty="0">
                <a:latin typeface="UTM Androgyne" panose="02040603050506020204" pitchFamily="18" charset="0"/>
              </a:rPr>
              <a:t> </a:t>
            </a:r>
            <a:r>
              <a:rPr lang="en-US" sz="3499" dirty="0" err="1">
                <a:latin typeface="UTM Androgyne" panose="02040603050506020204" pitchFamily="18" charset="0"/>
              </a:rPr>
              <a:t>quan</a:t>
            </a:r>
            <a:r>
              <a:rPr lang="en-US" sz="3499" dirty="0">
                <a:latin typeface="UTM Androgyne" panose="02040603050506020204" pitchFamily="18" charset="0"/>
              </a:rPr>
              <a:t>” </a:t>
            </a:r>
            <a:r>
              <a:rPr lang="en-US" sz="3499" dirty="0" err="1">
                <a:latin typeface="UTM Androgyne" panose="02040603050506020204" pitchFamily="18" charset="0"/>
              </a:rPr>
              <a:t>và</a:t>
            </a:r>
            <a:r>
              <a:rPr lang="en-US" sz="3499" dirty="0">
                <a:latin typeface="UTM Androgyne" panose="02040603050506020204" pitchFamily="18" charset="0"/>
              </a:rPr>
              <a:t> </a:t>
            </a:r>
            <a:r>
              <a:rPr lang="en-US" sz="3499" dirty="0" err="1">
                <a:latin typeface="UTM Androgyne" panose="02040603050506020204" pitchFamily="18" charset="0"/>
              </a:rPr>
              <a:t>trả</a:t>
            </a:r>
            <a:r>
              <a:rPr lang="en-US" sz="3499" dirty="0">
                <a:latin typeface="UTM Androgyne" panose="02040603050506020204" pitchFamily="18" charset="0"/>
              </a:rPr>
              <a:t> </a:t>
            </a:r>
            <a:r>
              <a:rPr lang="en-US" sz="3499" dirty="0" err="1">
                <a:latin typeface="UTM Androgyne" panose="02040603050506020204" pitchFamily="18" charset="0"/>
              </a:rPr>
              <a:t>lời</a:t>
            </a:r>
            <a:r>
              <a:rPr lang="en-US" sz="3499" dirty="0">
                <a:latin typeface="UTM Androgyne" panose="02040603050506020204" pitchFamily="18" charset="0"/>
              </a:rPr>
              <a:t> </a:t>
            </a:r>
            <a:r>
              <a:rPr lang="en-US" sz="3499" dirty="0" err="1">
                <a:latin typeface="UTM Androgyne" panose="02040603050506020204" pitchFamily="18" charset="0"/>
              </a:rPr>
              <a:t>câu</a:t>
            </a:r>
            <a:r>
              <a:rPr lang="en-US" sz="3499" dirty="0">
                <a:latin typeface="UTM Androgyne" panose="02040603050506020204" pitchFamily="18" charset="0"/>
              </a:rPr>
              <a:t> </a:t>
            </a:r>
            <a:r>
              <a:rPr lang="en-US" sz="3499" dirty="0" err="1">
                <a:latin typeface="UTM Androgyne" panose="02040603050506020204" pitchFamily="18" charset="0"/>
              </a:rPr>
              <a:t>hỏi</a:t>
            </a:r>
            <a:r>
              <a:rPr lang="en-US" sz="3499" dirty="0">
                <a:latin typeface="UTM Androgyne" panose="02040603050506020204" pitchFamily="18" charset="0"/>
              </a:rPr>
              <a:t>:</a:t>
            </a:r>
          </a:p>
        </p:txBody>
      </p:sp>
      <p:sp>
        <p:nvSpPr>
          <p:cNvPr id="22" name="Rectangle 21"/>
          <p:cNvSpPr/>
          <p:nvPr/>
        </p:nvSpPr>
        <p:spPr>
          <a:xfrm>
            <a:off x="3938027" y="2152221"/>
            <a:ext cx="7961346" cy="1015428"/>
          </a:xfrm>
          <a:prstGeom prst="rect">
            <a:avLst/>
          </a:prstGeom>
        </p:spPr>
        <p:txBody>
          <a:bodyPr wrap="square">
            <a:spAutoFit/>
          </a:bodyPr>
          <a:lstStyle/>
          <a:p>
            <a:pPr algn="ctr">
              <a:spcBef>
                <a:spcPct val="50000"/>
              </a:spcBef>
            </a:pPr>
            <a:r>
              <a:rPr lang="en-US" altLang="en-US" sz="2999" dirty="0">
                <a:latin typeface="UTM American Sans" panose="02040603050506020204" pitchFamily="18" charset="0"/>
              </a:rPr>
              <a:t>1. </a:t>
            </a:r>
            <a:r>
              <a:rPr lang="en-US" altLang="en-US" sz="2999" dirty="0" err="1">
                <a:latin typeface="UTM American Sans" panose="02040603050506020204" pitchFamily="18" charset="0"/>
              </a:rPr>
              <a:t>Tình</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hình</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nước</a:t>
            </a:r>
            <a:r>
              <a:rPr lang="en-US" altLang="en-US" sz="2999" dirty="0">
                <a:latin typeface="UTM American Sans" panose="02040603050506020204" pitchFamily="18" charset="0"/>
              </a:rPr>
              <a:t> ta </a:t>
            </a:r>
            <a:r>
              <a:rPr lang="en-US" altLang="en-US" sz="2999" dirty="0" err="1">
                <a:latin typeface="UTM American Sans" panose="02040603050506020204" pitchFamily="18" charset="0"/>
              </a:rPr>
              <a:t>vào</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cuối</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thời</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Trần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như</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thế</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nào</a:t>
            </a:r>
            <a:r>
              <a:rPr lang="en-US" altLang="en-US" sz="2999" dirty="0">
                <a:latin typeface="UTM American Sans" panose="02040603050506020204" pitchFamily="18" charset="0"/>
              </a:rPr>
              <a:t>?</a:t>
            </a:r>
          </a:p>
        </p:txBody>
      </p:sp>
      <p:sp>
        <p:nvSpPr>
          <p:cNvPr id="23" name="TextBox 22"/>
          <p:cNvSpPr txBox="1"/>
          <p:nvPr/>
        </p:nvSpPr>
        <p:spPr>
          <a:xfrm>
            <a:off x="4534162" y="5381014"/>
            <a:ext cx="7678047" cy="1476986"/>
          </a:xfrm>
          <a:prstGeom prst="rect">
            <a:avLst/>
          </a:prstGeom>
          <a:noFill/>
        </p:spPr>
        <p:txBody>
          <a:bodyPr wrap="square" rtlCol="0">
            <a:spAutoFit/>
          </a:bodyPr>
          <a:lstStyle/>
          <a:p>
            <a:pPr algn="ctr"/>
            <a:r>
              <a:rPr lang="en-US" altLang="en-US" sz="2999" dirty="0">
                <a:latin typeface="UTM American Sans" panose="02040603050506020204" pitchFamily="18" charset="0"/>
              </a:rPr>
              <a:t>3. Ai </a:t>
            </a:r>
            <a:r>
              <a:rPr lang="en-US" altLang="en-US" sz="2999" dirty="0" err="1">
                <a:latin typeface="UTM American Sans" panose="02040603050506020204" pitchFamily="18" charset="0"/>
              </a:rPr>
              <a:t>là</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người</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đã</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dâng</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sớ</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xin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chém</a:t>
            </a:r>
            <a:r>
              <a:rPr lang="en-US" altLang="en-US" sz="2999" dirty="0">
                <a:latin typeface="UTM American Sans" panose="02040603050506020204" pitchFamily="18" charset="0"/>
              </a:rPr>
              <a:t> 7 </a:t>
            </a:r>
            <a:r>
              <a:rPr lang="en-US" altLang="en-US" sz="2999" dirty="0" err="1">
                <a:latin typeface="UTM American Sans" panose="02040603050506020204" pitchFamily="18" charset="0"/>
              </a:rPr>
              <a:t>tên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quan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đã</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lấn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át</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quyền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vua</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coi</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thường</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phép</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nước</a:t>
            </a:r>
            <a:r>
              <a:rPr lang="en-US" altLang="en-US" sz="2999" dirty="0">
                <a:latin typeface="UTM American Sans" panose="02040603050506020204" pitchFamily="18" charset="0"/>
              </a:rPr>
              <a:t>?</a:t>
            </a:r>
          </a:p>
          <a:p>
            <a:endParaRPr lang="en-US" sz="2999" dirty="0">
              <a:latin typeface="UTM American Sans" panose="02040603050506020204" pitchFamily="18" charset="0"/>
            </a:endParaRPr>
          </a:p>
        </p:txBody>
      </p:sp>
      <p:sp>
        <p:nvSpPr>
          <p:cNvPr id="24" name="TextBox 23"/>
          <p:cNvSpPr txBox="1"/>
          <p:nvPr/>
        </p:nvSpPr>
        <p:spPr>
          <a:xfrm>
            <a:off x="3012505" y="3627248"/>
            <a:ext cx="8666823" cy="1476986"/>
          </a:xfrm>
          <a:prstGeom prst="rect">
            <a:avLst/>
          </a:prstGeom>
          <a:noFill/>
        </p:spPr>
        <p:txBody>
          <a:bodyPr wrap="square" rtlCol="0">
            <a:spAutoFit/>
          </a:bodyPr>
          <a:lstStyle/>
          <a:p>
            <a:pPr algn="ctr"/>
            <a:r>
              <a:rPr lang="en-US" altLang="en-US" sz="2999" dirty="0">
                <a:latin typeface="UTM American Sans" panose="02040603050506020204" pitchFamily="18" charset="0"/>
              </a:rPr>
              <a:t>2. </a:t>
            </a:r>
            <a:r>
              <a:rPr lang="en-US" altLang="en-US" sz="2999" dirty="0" err="1">
                <a:latin typeface="UTM American Sans" panose="02040603050506020204" pitchFamily="18" charset="0"/>
              </a:rPr>
              <a:t>Trước</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tình</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hình</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đó</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nhân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dân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và</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quan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lại</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đã</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có</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phản</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ứng</a:t>
            </a:r>
            <a:r>
              <a:rPr lang="en-US" altLang="en-US" sz="2999" dirty="0">
                <a:latin typeface="UTM American Sans" panose="02040603050506020204" pitchFamily="18" charset="0"/>
              </a:rPr>
              <a:t> </a:t>
            </a:r>
            <a:r>
              <a:rPr lang="en-US" altLang="en-US" sz="2999" dirty="0" err="1">
                <a:latin typeface="UTM American Sans" panose="02040603050506020204" pitchFamily="18" charset="0"/>
              </a:rPr>
              <a:t>gì</a:t>
            </a:r>
            <a:r>
              <a:rPr lang="en-US" altLang="en-US" sz="2999" dirty="0">
                <a:latin typeface="UTM American Sans" panose="02040603050506020204" pitchFamily="18" charset="0"/>
              </a:rPr>
              <a:t>?</a:t>
            </a:r>
          </a:p>
          <a:p>
            <a:endParaRPr lang="en-US" sz="2999" dirty="0">
              <a:latin typeface="UTM American Sans" panose="02040603050506020204" pitchFamily="18" charset="0"/>
            </a:endParaRPr>
          </a:p>
        </p:txBody>
      </p:sp>
    </p:spTree>
    <p:extLst>
      <p:ext uri="{BB962C8B-B14F-4D97-AF65-F5344CB8AC3E}">
        <p14:creationId xmlns:p14="http://schemas.microsoft.com/office/powerpoint/2010/main" val="625996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 presetClass="entr" presetSubtype="3" decel="5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2"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6" decel="5000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6" presetClass="emph" presetSubtype="0" fill="hold" nodeType="withEffect">
                                  <p:stCondLst>
                                    <p:cond delay="25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par>
                                <p:cTn id="26" presetID="26" presetClass="emph" presetSubtype="0" fill="hold" nodeType="withEffect">
                                  <p:stCondLst>
                                    <p:cond delay="50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26" presetClass="emph" presetSubtype="0" fill="hold" nodeType="withEffect">
                                  <p:stCondLst>
                                    <p:cond delay="75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250"/>
                                        <p:tgtEl>
                                          <p:spTgt spid="14"/>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250"/>
                                        <p:tgtEl>
                                          <p:spTgt spid="16"/>
                                        </p:tgtEl>
                                      </p:cBhvr>
                                    </p:animEffect>
                                  </p:childTnLst>
                                </p:cTn>
                              </p:par>
                              <p:par>
                                <p:cTn id="39" presetID="22" presetClass="entr" presetSubtype="8"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25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wipe(down)">
                                      <p:cBhvr>
                                        <p:cTn id="46" dur="500"/>
                                        <p:tgtEl>
                                          <p:spTgt spid="2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animEffect transition="in" filter="barn(inVertical)">
                                      <p:cBhvr>
                                        <p:cTn id="51" dur="500"/>
                                        <p:tgtEl>
                                          <p:spTgt spid="2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wipe(down)">
                                      <p:cBhvr>
                                        <p:cTn id="5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descr="F:\ppt素材\图标\我收集的图标\字体\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75975" y="-5221789"/>
            <a:ext cx="1635935" cy="11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1905908" y="3565196"/>
            <a:ext cx="5880989" cy="501301"/>
            <a:chOff x="2227579" y="2336572"/>
            <a:chExt cx="4412337" cy="375976"/>
          </a:xfrm>
        </p:grpSpPr>
        <p:cxnSp>
          <p:nvCxnSpPr>
            <p:cNvPr id="6" name="AutoShape 18"/>
            <p:cNvCxnSpPr>
              <a:cxnSpLocks noChangeShapeType="1"/>
            </p:cNvCxnSpPr>
            <p:nvPr/>
          </p:nvCxnSpPr>
          <p:spPr bwMode="auto">
            <a:xfrm>
              <a:off x="4423380" y="2336572"/>
              <a:ext cx="0" cy="37597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 name="AutoShape 19"/>
            <p:cNvCxnSpPr>
              <a:cxnSpLocks noChangeShapeType="1"/>
            </p:cNvCxnSpPr>
            <p:nvPr/>
          </p:nvCxnSpPr>
          <p:spPr bwMode="auto">
            <a:xfrm rot="5400000">
              <a:off x="3137493" y="1426658"/>
              <a:ext cx="375974" cy="219580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8" name="AutoShape 19"/>
            <p:cNvCxnSpPr>
              <a:cxnSpLocks noChangeShapeType="1"/>
            </p:cNvCxnSpPr>
            <p:nvPr/>
          </p:nvCxnSpPr>
          <p:spPr bwMode="auto">
            <a:xfrm rot="16200000" flipH="1">
              <a:off x="5354029" y="1426660"/>
              <a:ext cx="375974" cy="219580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grpSp>
      <p:pic>
        <p:nvPicPr>
          <p:cNvPr id="9" name="Picture 2" descr="C:\Users\Thinkpad\Desktop\PNG\1_0004_图层-1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6" r="5288" b="6991"/>
          <a:stretch/>
        </p:blipFill>
        <p:spPr bwMode="auto">
          <a:xfrm>
            <a:off x="9437062" y="4063164"/>
            <a:ext cx="2925093" cy="2694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Thinkpad\Desktop\PNG\1_0004_图层-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 y="3963187"/>
            <a:ext cx="3529683" cy="3183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Thinkpad\Desktop\PNG\1_0004_图层-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104" y="4165580"/>
            <a:ext cx="3080863" cy="27786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Thinkpad\Desktop\PNG\1_0004_图层-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312" y="4090100"/>
            <a:ext cx="3433567" cy="30967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F:\360安全浏览器下载\水墨\1402\chinaz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884537" flipH="1">
            <a:off x="949789" y="2120437"/>
            <a:ext cx="1574611" cy="15751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24812" y="4413076"/>
            <a:ext cx="2217316" cy="1569297"/>
          </a:xfrm>
          <a:prstGeom prst="rect">
            <a:avLst/>
          </a:prstGeom>
          <a:noFill/>
        </p:spPr>
        <p:txBody>
          <a:bodyPr wrap="square" rtlCol="0">
            <a:spAutoFit/>
          </a:bodyPr>
          <a:lstStyle/>
          <a:p>
            <a:pPr algn="ctr"/>
            <a:r>
              <a:rPr lang="en-US" sz="2400" b="1" dirty="0" err="1">
                <a:latin typeface="UTM Androgyne" panose="02040603050506020204" pitchFamily="18" charset="0"/>
                <a:ea typeface="Tahoma" panose="020B0604030504040204" pitchFamily="34" charset="0"/>
                <a:cs typeface="Arial" panose="020B0604020202020204" pitchFamily="34" charset="0"/>
              </a:rPr>
              <a:t>Bắt</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dân</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đào</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hồ</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chất</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đá</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làm</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núi</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chở</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nước</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mặn</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nuôi</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hải</a:t>
            </a:r>
            <a:r>
              <a:rPr lang="en-US" sz="2400" b="1" dirty="0">
                <a:latin typeface="UTM Androgyne" panose="02040603050506020204" pitchFamily="18" charset="0"/>
                <a:ea typeface="Tahoma" panose="020B0604030504040204" pitchFamily="34" charset="0"/>
                <a:cs typeface="Arial" panose="020B0604020202020204" pitchFamily="34" charset="0"/>
              </a:rPr>
              <a:t> </a:t>
            </a:r>
            <a:r>
              <a:rPr lang="en-US" sz="2400" b="1" dirty="0" err="1">
                <a:latin typeface="UTM Androgyne" panose="02040603050506020204" pitchFamily="18" charset="0"/>
                <a:ea typeface="Tahoma" panose="020B0604030504040204" pitchFamily="34" charset="0"/>
                <a:cs typeface="Arial" panose="020B0604020202020204" pitchFamily="34" charset="0"/>
              </a:rPr>
              <a:t>sản</a:t>
            </a:r>
            <a:endParaRPr lang="en-US" sz="2400" b="1" dirty="0">
              <a:latin typeface="UTM Androgyne" panose="02040603050506020204" pitchFamily="18" charset="0"/>
              <a:ea typeface="Tahoma" panose="020B0604030504040204" pitchFamily="34" charset="0"/>
              <a:cs typeface="Arial" panose="020B0604020202020204" pitchFamily="34" charset="0"/>
            </a:endParaRPr>
          </a:p>
        </p:txBody>
      </p:sp>
      <p:sp>
        <p:nvSpPr>
          <p:cNvPr id="23" name="TextBox 22"/>
          <p:cNvSpPr txBox="1"/>
          <p:nvPr/>
        </p:nvSpPr>
        <p:spPr>
          <a:xfrm>
            <a:off x="6724064" y="4592260"/>
            <a:ext cx="1913154" cy="2092397"/>
          </a:xfrm>
          <a:prstGeom prst="rect">
            <a:avLst/>
          </a:prstGeom>
          <a:noFill/>
        </p:spPr>
        <p:txBody>
          <a:bodyPr wrap="square" rtlCol="0">
            <a:spAutoFit/>
          </a:bodyPr>
          <a:lstStyle/>
          <a:p>
            <a:pPr algn="ctr"/>
            <a:r>
              <a:rPr lang="en-US" sz="2599" b="1" dirty="0" err="1">
                <a:latin typeface="UTM Androgyne" panose="02040603050506020204" pitchFamily="18" charset="0"/>
                <a:ea typeface="Tahoma" panose="020B0604030504040204" pitchFamily="34" charset="0"/>
                <a:cs typeface="Arial" panose="020B0604020202020204" pitchFamily="34" charset="0"/>
              </a:rPr>
              <a:t>Vơ</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vét</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của</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dân</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nhân</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dân</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khổ</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cực</a:t>
            </a:r>
            <a:endParaRPr lang="en-US" sz="2599" b="1" dirty="0">
              <a:latin typeface="UTM Androgyne" panose="02040603050506020204" pitchFamily="18" charset="0"/>
              <a:ea typeface="Tahoma" panose="020B0604030504040204" pitchFamily="34" charset="0"/>
              <a:cs typeface="Arial" panose="020B0604020202020204" pitchFamily="34" charset="0"/>
            </a:endParaRPr>
          </a:p>
          <a:p>
            <a:pPr algn="ctr"/>
            <a:r>
              <a:rPr lang="en-US" sz="2599" b="1" dirty="0">
                <a:latin typeface="UTM Androgyne" panose="02040603050506020204" pitchFamily="18" charset="0"/>
                <a:ea typeface="Tahoma" panose="020B0604030504040204" pitchFamily="34" charset="0"/>
                <a:cs typeface="Arial" panose="020B0604020202020204" pitchFamily="34" charset="0"/>
              </a:rPr>
              <a:t> </a:t>
            </a:r>
          </a:p>
        </p:txBody>
      </p:sp>
      <p:sp>
        <p:nvSpPr>
          <p:cNvPr id="24" name="TextBox 23"/>
          <p:cNvSpPr txBox="1"/>
          <p:nvPr/>
        </p:nvSpPr>
        <p:spPr>
          <a:xfrm>
            <a:off x="3715079" y="4555055"/>
            <a:ext cx="2152239" cy="1692379"/>
          </a:xfrm>
          <a:prstGeom prst="rect">
            <a:avLst/>
          </a:prstGeom>
          <a:noFill/>
        </p:spPr>
        <p:txBody>
          <a:bodyPr wrap="square" rtlCol="0">
            <a:spAutoFit/>
          </a:bodyPr>
          <a:lstStyle/>
          <a:p>
            <a:pPr algn="ctr"/>
            <a:r>
              <a:rPr lang="en-US" sz="2599" b="1" dirty="0" err="1">
                <a:latin typeface="UTM Androgyne" panose="02040603050506020204" pitchFamily="18" charset="0"/>
                <a:ea typeface="Tahoma" panose="020B0604030504040204" pitchFamily="34" charset="0"/>
                <a:cs typeface="Arial" panose="020B0604020202020204" pitchFamily="34" charset="0"/>
              </a:rPr>
              <a:t>Đê</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điều</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không</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quan</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tâm</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lũ</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lụt</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mất</a:t>
            </a:r>
            <a:r>
              <a:rPr lang="en-US" sz="2599" b="1" dirty="0">
                <a:latin typeface="UTM Androgyne" panose="02040603050506020204" pitchFamily="18" charset="0"/>
                <a:ea typeface="Tahoma" panose="020B0604030504040204" pitchFamily="34" charset="0"/>
                <a:cs typeface="Arial" panose="020B0604020202020204" pitchFamily="34" charset="0"/>
              </a:rPr>
              <a:t>  </a:t>
            </a:r>
            <a:r>
              <a:rPr lang="en-US" sz="2599" b="1" dirty="0" err="1">
                <a:latin typeface="UTM Androgyne" panose="02040603050506020204" pitchFamily="18" charset="0"/>
                <a:ea typeface="Tahoma" panose="020B0604030504040204" pitchFamily="34" charset="0"/>
                <a:cs typeface="Arial" panose="020B0604020202020204" pitchFamily="34" charset="0"/>
              </a:rPr>
              <a:t>mùa</a:t>
            </a:r>
            <a:endParaRPr lang="en-US" sz="2599" b="1" dirty="0">
              <a:latin typeface="UTM Androgyne" panose="02040603050506020204" pitchFamily="18" charset="0"/>
              <a:ea typeface="Tahoma" panose="020B0604030504040204" pitchFamily="34" charset="0"/>
              <a:cs typeface="Arial" panose="020B0604020202020204" pitchFamily="34" charset="0"/>
            </a:endParaRPr>
          </a:p>
        </p:txBody>
      </p:sp>
      <p:sp>
        <p:nvSpPr>
          <p:cNvPr id="25" name="TextBox 24"/>
          <p:cNvSpPr txBox="1"/>
          <p:nvPr/>
        </p:nvSpPr>
        <p:spPr>
          <a:xfrm>
            <a:off x="10023190" y="4887221"/>
            <a:ext cx="1752836" cy="492329"/>
          </a:xfrm>
          <a:prstGeom prst="rect">
            <a:avLst/>
          </a:prstGeom>
          <a:noFill/>
        </p:spPr>
        <p:txBody>
          <a:bodyPr wrap="square" rtlCol="0">
            <a:spAutoFit/>
          </a:bodyPr>
          <a:lstStyle/>
          <a:p>
            <a:pPr algn="ctr"/>
            <a:endParaRPr lang="en-US" sz="2599" b="1" dirty="0">
              <a:latin typeface="Arial" panose="020B0604020202020204" pitchFamily="34" charset="0"/>
              <a:ea typeface="Tahoma" panose="020B0604030504040204" pitchFamily="34" charset="0"/>
              <a:cs typeface="Arial" panose="020B0604020202020204" pitchFamily="34" charset="0"/>
            </a:endParaRPr>
          </a:p>
        </p:txBody>
      </p:sp>
      <p:sp>
        <p:nvSpPr>
          <p:cNvPr id="27" name="Rectangle 26"/>
          <p:cNvSpPr/>
          <p:nvPr/>
        </p:nvSpPr>
        <p:spPr>
          <a:xfrm>
            <a:off x="419208" y="357861"/>
            <a:ext cx="7031226" cy="1199794"/>
          </a:xfrm>
          <a:prstGeom prst="rect">
            <a:avLst/>
          </a:prstGeom>
        </p:spPr>
        <p:txBody>
          <a:bodyPr wrap="square">
            <a:spAutoFit/>
          </a:bodyPr>
          <a:lstStyle/>
          <a:p>
            <a:pPr algn="ctr">
              <a:spcBef>
                <a:spcPct val="50000"/>
              </a:spcBef>
            </a:pPr>
            <a:r>
              <a:rPr lang="nl-NL" sz="3599" i="1" dirty="0">
                <a:solidFill>
                  <a:schemeClr val="bg1"/>
                </a:solidFill>
                <a:latin typeface="UTM Ong Do Gia" panose="02040603050506020204" pitchFamily="18" charset="0"/>
              </a:rPr>
              <a:t>Tình hình nước ta vào cuối thời Trần như thế nào?</a:t>
            </a:r>
            <a:endParaRPr lang="en-US" sz="3599" dirty="0">
              <a:solidFill>
                <a:schemeClr val="bg1"/>
              </a:solidFill>
              <a:latin typeface="UTM Ong Do Gia" panose="02040603050506020204" pitchFamily="18" charset="0"/>
            </a:endParaRPr>
          </a:p>
        </p:txBody>
      </p:sp>
      <p:sp>
        <p:nvSpPr>
          <p:cNvPr id="28" name="Flowchart: Terminator 27"/>
          <p:cNvSpPr/>
          <p:nvPr/>
        </p:nvSpPr>
        <p:spPr>
          <a:xfrm>
            <a:off x="1471752" y="1206438"/>
            <a:ext cx="8674062" cy="213641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8"/>
            <a:r>
              <a:rPr lang="nl-NL" altLang="en-US" sz="2999" b="1" dirty="0">
                <a:solidFill>
                  <a:srgbClr val="002060"/>
                </a:solidFill>
                <a:latin typeface="UTM Androgyne" panose="02040603050506020204" pitchFamily="18" charset="0"/>
                <a:cs typeface="Times New Roman" panose="02020603050405020304" pitchFamily="18" charset="0"/>
              </a:rPr>
              <a:t>Vua quan nhà Trần chỉ mải ăn chơi, vơ vét, bóc lột của dân để làm giàu, không còn quan tâm đến  tình hình đất nước.</a:t>
            </a:r>
            <a:endParaRPr lang="en-US" sz="2999" b="1" dirty="0">
              <a:solidFill>
                <a:srgbClr val="002060"/>
              </a:solidFill>
              <a:latin typeface="UTM Androgyne" panose="02040603050506020204" pitchFamily="18" charset="0"/>
              <a:cs typeface="Times New Roman" panose="02020603050405020304" pitchFamily="18" charset="0"/>
            </a:endParaRPr>
          </a:p>
        </p:txBody>
      </p:sp>
      <p:cxnSp>
        <p:nvCxnSpPr>
          <p:cNvPr id="33" name="Straight Connector 32"/>
          <p:cNvCxnSpPr/>
          <p:nvPr/>
        </p:nvCxnSpPr>
        <p:spPr>
          <a:xfrm>
            <a:off x="7786898" y="3815843"/>
            <a:ext cx="3166522"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a:off x="10943897" y="3815843"/>
            <a:ext cx="0" cy="274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5"/>
          <a:stretch>
            <a:fillRect/>
          </a:stretch>
        </p:blipFill>
        <p:spPr>
          <a:xfrm>
            <a:off x="9826451" y="1843120"/>
            <a:ext cx="2288892" cy="3323039"/>
          </a:xfrm>
          <a:prstGeom prst="rect">
            <a:avLst/>
          </a:prstGeom>
        </p:spPr>
      </p:pic>
      <p:sp>
        <p:nvSpPr>
          <p:cNvPr id="2" name="TextBox 1"/>
          <p:cNvSpPr txBox="1"/>
          <p:nvPr/>
        </p:nvSpPr>
        <p:spPr>
          <a:xfrm>
            <a:off x="9933975" y="4413076"/>
            <a:ext cx="1647851" cy="1938159"/>
          </a:xfrm>
          <a:prstGeom prst="rect">
            <a:avLst/>
          </a:prstGeom>
          <a:noFill/>
        </p:spPr>
        <p:txBody>
          <a:bodyPr wrap="square" rtlCol="0">
            <a:spAutoFit/>
          </a:bodyPr>
          <a:lstStyle/>
          <a:p>
            <a:pPr algn="ctr"/>
            <a:r>
              <a:rPr lang="nl-NL" sz="2599" b="1" dirty="0">
                <a:latin typeface="UTM Androgyne" panose="02040603050506020204" pitchFamily="18" charset="0"/>
              </a:rPr>
              <a:t>Giặc ngoại xâm lăm le bờ cõi.</a:t>
            </a:r>
            <a:endParaRPr lang="en-US" sz="2599" b="1" dirty="0">
              <a:latin typeface="UTM Androgyne" panose="02040603050506020204" pitchFamily="18" charset="0"/>
            </a:endParaRPr>
          </a:p>
          <a:p>
            <a:pPr algn="ctr"/>
            <a:r>
              <a:rPr lang="nl-NL" sz="2400" b="1" dirty="0">
                <a:latin typeface="UTM Androgyne" panose="02040603050506020204" pitchFamily="18" charset="0"/>
              </a:rPr>
              <a:t> </a:t>
            </a:r>
            <a:endParaRPr lang="en-US" sz="2400" b="1" dirty="0">
              <a:latin typeface="UTM Androgyne" panose="02040603050506020204" pitchFamily="18" charset="0"/>
            </a:endParaRPr>
          </a:p>
          <a:p>
            <a:endParaRPr lang="en-US" dirty="0">
              <a:latin typeface="UTM Androgyne" panose="02040603050506020204" pitchFamily="18" charset="0"/>
            </a:endParaRPr>
          </a:p>
        </p:txBody>
      </p:sp>
    </p:spTree>
    <p:extLst>
      <p:ext uri="{BB962C8B-B14F-4D97-AF65-F5344CB8AC3E}">
        <p14:creationId xmlns:p14="http://schemas.microsoft.com/office/powerpoint/2010/main" val="51899103"/>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style.rotation</p:attrName>
                                        </p:attrNameLst>
                                      </p:cBhvr>
                                      <p:tavLst>
                                        <p:tav tm="0">
                                          <p:val>
                                            <p:fltVal val="90"/>
                                          </p:val>
                                        </p:tav>
                                        <p:tav tm="100000">
                                          <p:val>
                                            <p:fltVal val="0"/>
                                          </p:val>
                                        </p:tav>
                                      </p:tavLst>
                                    </p:anim>
                                    <p:animEffect transition="in" filter="fade">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par>
                                <p:cTn id="30" presetID="6"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par>
                                <p:cTn id="33" presetID="6"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par>
                                <p:cTn id="36" presetID="6"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par>
                                <p:cTn id="42" presetID="6"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nodePh="1">
                                  <p:stCondLst>
                                    <p:cond delay="0"/>
                                  </p:stCondLst>
                                  <p:endCondLst>
                                    <p:cond evt="begin" delay="0">
                                      <p:tn val="63"/>
                                    </p:cond>
                                  </p:endCondLst>
                                  <p:childTnLst>
                                    <p:set>
                                      <p:cBhvr>
                                        <p:cTn id="64" dur="1" fill="hold">
                                          <p:stCondLst>
                                            <p:cond delay="0"/>
                                          </p:stCondLst>
                                        </p:cTn>
                                        <p:tgtEl>
                                          <p:spTgt spid="25"/>
                                        </p:tgtEl>
                                        <p:attrNameLst>
                                          <p:attrName>style.visibility</p:attrName>
                                        </p:attrNameLst>
                                      </p:cBhvr>
                                      <p:to>
                                        <p:strVal val="visible"/>
                                      </p:to>
                                    </p:set>
                                    <p:animEffect transition="in" filter="circle(in)">
                                      <p:cBhvr>
                                        <p:cTn id="65" dur="20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circle(in)">
                                      <p:cBhvr>
                                        <p:cTn id="7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P spid="2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399353" y="-798254"/>
            <a:ext cx="12079760" cy="2765825"/>
            <a:chOff x="-2" y="0"/>
            <a:chExt cx="6619368" cy="950731"/>
          </a:xfrm>
        </p:grpSpPr>
        <p:pic>
          <p:nvPicPr>
            <p:cNvPr id="3" name="Picture 9" descr="F:\ppt素材\图标\我收集的图标\字体\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34316" y="-2834318"/>
              <a:ext cx="950731" cy="661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1489318" y="317178"/>
              <a:ext cx="3966918" cy="1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b="1" dirty="0">
                <a:solidFill>
                  <a:srgbClr val="FFFFFF"/>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13887" y="4284081"/>
            <a:ext cx="1745093" cy="2374777"/>
            <a:chOff x="2627784" y="1779662"/>
            <a:chExt cx="2005225" cy="2905489"/>
          </a:xfrm>
        </p:grpSpPr>
        <p:pic>
          <p:nvPicPr>
            <p:cNvPr id="6" name="Picture 2" descr="C:\Users\Thinkpad\Desktop\PNG\1_0003_渐变映射-2-副本-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Thinkpad\Desktop\PNG\1_0008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8"/>
          <p:cNvGrpSpPr/>
          <p:nvPr/>
        </p:nvGrpSpPr>
        <p:grpSpPr>
          <a:xfrm>
            <a:off x="9608446" y="4118659"/>
            <a:ext cx="1761717" cy="2261131"/>
            <a:chOff x="2627784" y="1779662"/>
            <a:chExt cx="2005225" cy="2905489"/>
          </a:xfrm>
        </p:grpSpPr>
        <p:pic>
          <p:nvPicPr>
            <p:cNvPr id="10" name="Picture 2" descr="C:\Users\Thinkpad\Desktop\PNG\1_0003_渐变映射-2-副本-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Thinkpad\Desktop\PNG\1_0008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5389876" y="3943498"/>
            <a:ext cx="2370200" cy="2849244"/>
            <a:chOff x="2627784" y="1779662"/>
            <a:chExt cx="2005225" cy="2905489"/>
          </a:xfrm>
        </p:grpSpPr>
        <p:pic>
          <p:nvPicPr>
            <p:cNvPr id="14" name="Picture 2" descr="C:\Users\Thinkpad\Desktop\PNG\1_0003_渐变映射-2-副本-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Thinkpad\Desktop\PNG\1_0008_图层-16-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6829"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39"/>
          <p:cNvSpPr txBox="1"/>
          <p:nvPr/>
        </p:nvSpPr>
        <p:spPr>
          <a:xfrm>
            <a:off x="290165" y="2229545"/>
            <a:ext cx="4119782" cy="2092393"/>
          </a:xfrm>
          <a:prstGeom prst="rect">
            <a:avLst/>
          </a:prstGeom>
          <a:noFill/>
        </p:spPr>
        <p:txBody>
          <a:bodyPr wrap="square" lIns="121889" tIns="60944" rIns="121889" bIns="60944"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Không</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chịu</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nổi</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áp</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bức</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nông</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dân</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nô</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tì</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nổi</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dậy</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đấu</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 </a:t>
            </a:r>
            <a:r>
              <a:rPr lang="en-US" altLang="zh-CN" sz="3399" dirty="0" err="1">
                <a:latin typeface="UTM Androgyne" panose="02040603050506020204" pitchFamily="18" charset="0"/>
                <a:ea typeface="ZapfChancery-Medium" panose="00000400000000000000" pitchFamily="2" charset="0"/>
                <a:cs typeface="Arial" panose="020B0604020202020204" pitchFamily="34" charset="0"/>
              </a:rPr>
              <a:t>tranh</a:t>
            </a:r>
            <a:r>
              <a:rPr lang="en-US" altLang="zh-CN" sz="3399" dirty="0">
                <a:latin typeface="UTM Androgyne" panose="02040603050506020204" pitchFamily="18" charset="0"/>
                <a:ea typeface="ZapfChancery-Medium" panose="00000400000000000000" pitchFamily="2" charset="0"/>
                <a:cs typeface="Arial" panose="020B0604020202020204" pitchFamily="34" charset="0"/>
              </a:rPr>
              <a:t>.</a:t>
            </a:r>
            <a:endParaRPr lang="zh-CN" altLang="en-US" sz="3399" dirty="0">
              <a:latin typeface="UTM Androgyne" panose="02040603050506020204" pitchFamily="18" charset="0"/>
              <a:ea typeface="ZapfChancery-Medium" panose="00000400000000000000" pitchFamily="2" charset="0"/>
              <a:cs typeface="Arial" panose="020B0604020202020204" pitchFamily="34" charset="0"/>
            </a:endParaRPr>
          </a:p>
        </p:txBody>
      </p:sp>
      <p:sp>
        <p:nvSpPr>
          <p:cNvPr id="18" name="TextBox 41"/>
          <p:cNvSpPr txBox="1"/>
          <p:nvPr/>
        </p:nvSpPr>
        <p:spPr>
          <a:xfrm>
            <a:off x="8669225" y="2460362"/>
            <a:ext cx="3032255" cy="1427876"/>
          </a:xfrm>
          <a:prstGeom prst="rect">
            <a:avLst/>
          </a:prstGeom>
          <a:noFill/>
        </p:spPr>
        <p:txBody>
          <a:bodyPr wrap="square" lIns="121889" tIns="60944" rIns="121889" bIns="60944"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en-US" altLang="zh-CN" sz="3399" dirty="0" err="1">
                <a:latin typeface="UTM Androgyne" panose="02040603050506020204" pitchFamily="18" charset="0"/>
                <a:cs typeface="Tahoma" panose="020B0604030504040204" pitchFamily="34" charset="0"/>
              </a:rPr>
              <a:t>Tiêu</a:t>
            </a:r>
            <a:r>
              <a:rPr lang="en-US" altLang="zh-CN" sz="3399" dirty="0">
                <a:latin typeface="UTM Androgyne" panose="02040603050506020204" pitchFamily="18" charset="0"/>
                <a:cs typeface="Tahoma" panose="020B0604030504040204" pitchFamily="34" charset="0"/>
              </a:rPr>
              <a:t> </a:t>
            </a:r>
            <a:r>
              <a:rPr lang="en-US" altLang="zh-CN" sz="3399" dirty="0" err="1">
                <a:latin typeface="UTM Androgyne" panose="02040603050506020204" pitchFamily="18" charset="0"/>
                <a:cs typeface="Tahoma" panose="020B0604030504040204" pitchFamily="34" charset="0"/>
              </a:rPr>
              <a:t>biểu</a:t>
            </a:r>
            <a:r>
              <a:rPr lang="en-US" altLang="zh-CN" sz="3399" dirty="0">
                <a:latin typeface="UTM Androgyne" panose="02040603050506020204" pitchFamily="18" charset="0"/>
                <a:cs typeface="Tahoma" panose="020B0604030504040204" pitchFamily="34" charset="0"/>
              </a:rPr>
              <a:t> </a:t>
            </a:r>
            <a:r>
              <a:rPr lang="en-US" altLang="zh-CN" sz="3399" dirty="0" err="1">
                <a:latin typeface="UTM Androgyne" panose="02040603050506020204" pitchFamily="18" charset="0"/>
                <a:cs typeface="Tahoma" panose="020B0604030504040204" pitchFamily="34" charset="0"/>
              </a:rPr>
              <a:t>là</a:t>
            </a:r>
            <a:r>
              <a:rPr lang="en-US" altLang="zh-CN" sz="3399" dirty="0">
                <a:latin typeface="UTM Androgyne" panose="02040603050506020204" pitchFamily="18" charset="0"/>
                <a:cs typeface="Tahoma" panose="020B0604030504040204" pitchFamily="34" charset="0"/>
              </a:rPr>
              <a:t> Chu </a:t>
            </a:r>
            <a:r>
              <a:rPr lang="en-US" altLang="zh-CN" sz="3399" dirty="0" err="1">
                <a:latin typeface="UTM Androgyne" panose="02040603050506020204" pitchFamily="18" charset="0"/>
                <a:cs typeface="Tahoma" panose="020B0604030504040204" pitchFamily="34" charset="0"/>
              </a:rPr>
              <a:t>Văn</a:t>
            </a:r>
            <a:r>
              <a:rPr lang="en-US" altLang="zh-CN" sz="3399" dirty="0">
                <a:latin typeface="UTM Androgyne" panose="02040603050506020204" pitchFamily="18" charset="0"/>
                <a:cs typeface="Tahoma" panose="020B0604030504040204" pitchFamily="34" charset="0"/>
              </a:rPr>
              <a:t> An</a:t>
            </a:r>
            <a:endParaRPr lang="zh-CN" altLang="en-US" sz="3399" dirty="0">
              <a:latin typeface="UTM Androgyne" panose="02040603050506020204" pitchFamily="18" charset="0"/>
              <a:cs typeface="Tahoma" panose="020B0604030504040204" pitchFamily="34" charset="0"/>
            </a:endParaRPr>
          </a:p>
        </p:txBody>
      </p:sp>
      <p:sp>
        <p:nvSpPr>
          <p:cNvPr id="19" name="Rectangle 18"/>
          <p:cNvSpPr/>
          <p:nvPr/>
        </p:nvSpPr>
        <p:spPr>
          <a:xfrm>
            <a:off x="1375438" y="259195"/>
            <a:ext cx="8119255" cy="1261335"/>
          </a:xfrm>
          <a:prstGeom prst="rect">
            <a:avLst/>
          </a:prstGeom>
        </p:spPr>
        <p:txBody>
          <a:bodyPr wrap="none">
            <a:spAutoFit/>
          </a:bodyPr>
          <a:lstStyle/>
          <a:p>
            <a:pPr algn="ctr"/>
            <a:r>
              <a:rPr lang="en-US" altLang="en-US" sz="3799" dirty="0" err="1">
                <a:solidFill>
                  <a:schemeClr val="bg1"/>
                </a:solidFill>
                <a:latin typeface="UTM Ong Do Gia" panose="02040603050506020204" pitchFamily="18" charset="0"/>
              </a:rPr>
              <a:t>Trước</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tình</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hình</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đó</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nhân</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dân</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và</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quan</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lại</a:t>
            </a:r>
            <a:endParaRPr lang="en-US" altLang="en-US" sz="3799" dirty="0">
              <a:solidFill>
                <a:schemeClr val="bg1"/>
              </a:solidFill>
              <a:latin typeface="UTM Ong Do Gia" panose="02040603050506020204" pitchFamily="18" charset="0"/>
            </a:endParaRPr>
          </a:p>
          <a:p>
            <a:pPr algn="ct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đã</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có</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phản</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ứng</a:t>
            </a:r>
            <a:r>
              <a:rPr lang="en-US" altLang="en-US" sz="3799" dirty="0">
                <a:solidFill>
                  <a:schemeClr val="bg1"/>
                </a:solidFill>
                <a:latin typeface="UTM Ong Do Gia" panose="02040603050506020204" pitchFamily="18" charset="0"/>
              </a:rPr>
              <a:t> </a:t>
            </a:r>
            <a:r>
              <a:rPr lang="en-US" altLang="en-US" sz="3799" dirty="0" err="1">
                <a:solidFill>
                  <a:schemeClr val="bg1"/>
                </a:solidFill>
                <a:latin typeface="UTM Ong Do Gia" panose="02040603050506020204" pitchFamily="18" charset="0"/>
              </a:rPr>
              <a:t>gì</a:t>
            </a:r>
            <a:r>
              <a:rPr lang="en-US" altLang="en-US" sz="3799" dirty="0">
                <a:solidFill>
                  <a:schemeClr val="bg1"/>
                </a:solidFill>
                <a:latin typeface="UTM Ong Do Gia" panose="02040603050506020204" pitchFamily="18" charset="0"/>
              </a:rPr>
              <a:t>?</a:t>
            </a:r>
          </a:p>
        </p:txBody>
      </p:sp>
      <p:sp>
        <p:nvSpPr>
          <p:cNvPr id="20" name="TextBox 41"/>
          <p:cNvSpPr txBox="1"/>
          <p:nvPr/>
        </p:nvSpPr>
        <p:spPr>
          <a:xfrm>
            <a:off x="5058848" y="2460362"/>
            <a:ext cx="3032255" cy="1427876"/>
          </a:xfrm>
          <a:prstGeom prst="rect">
            <a:avLst/>
          </a:prstGeom>
          <a:noFill/>
        </p:spPr>
        <p:txBody>
          <a:bodyPr wrap="square" lIns="121889" tIns="60944" rIns="121889" bIns="60944"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en-US" altLang="zh-CN" sz="3399" dirty="0" err="1">
                <a:latin typeface="UTM Androgyne" panose="02040603050506020204" pitchFamily="18" charset="0"/>
                <a:ea typeface="Tahoma" panose="020B0604030504040204" pitchFamily="34" charset="0"/>
                <a:cs typeface="Tahoma" panose="020B0604030504040204" pitchFamily="34" charset="0"/>
              </a:rPr>
              <a:t>Một</a:t>
            </a:r>
            <a:r>
              <a:rPr lang="en-US" altLang="zh-CN" sz="3399" dirty="0">
                <a:latin typeface="UTM Androgyne" panose="02040603050506020204" pitchFamily="18" charset="0"/>
                <a:ea typeface="Tahoma" panose="020B0604030504040204" pitchFamily="34" charset="0"/>
                <a:cs typeface="Tahoma" panose="020B0604030504040204" pitchFamily="34" charset="0"/>
              </a:rPr>
              <a:t> </a:t>
            </a:r>
            <a:r>
              <a:rPr lang="en-US" altLang="zh-CN" sz="3399" dirty="0" err="1">
                <a:latin typeface="UTM Androgyne" panose="02040603050506020204" pitchFamily="18" charset="0"/>
                <a:ea typeface="Tahoma" panose="020B0604030504040204" pitchFamily="34" charset="0"/>
                <a:cs typeface="Tahoma" panose="020B0604030504040204" pitchFamily="34" charset="0"/>
              </a:rPr>
              <a:t>số</a:t>
            </a:r>
            <a:r>
              <a:rPr lang="en-US" altLang="zh-CN" sz="3399" dirty="0">
                <a:latin typeface="UTM Androgyne" panose="02040603050506020204" pitchFamily="18" charset="0"/>
                <a:ea typeface="Tahoma" panose="020B0604030504040204" pitchFamily="34" charset="0"/>
                <a:cs typeface="Tahoma" panose="020B0604030504040204" pitchFamily="34" charset="0"/>
              </a:rPr>
              <a:t> </a:t>
            </a:r>
            <a:r>
              <a:rPr lang="en-US" altLang="zh-CN" sz="3399" dirty="0" err="1">
                <a:latin typeface="UTM Androgyne" panose="02040603050506020204" pitchFamily="18" charset="0"/>
                <a:ea typeface="Tahoma" panose="020B0604030504040204" pitchFamily="34" charset="0"/>
                <a:cs typeface="Tahoma" panose="020B0604030504040204" pitchFamily="34" charset="0"/>
              </a:rPr>
              <a:t>quan</a:t>
            </a:r>
            <a:r>
              <a:rPr lang="en-US" altLang="zh-CN" sz="3399" dirty="0">
                <a:latin typeface="UTM Androgyne" panose="02040603050506020204" pitchFamily="18" charset="0"/>
                <a:ea typeface="Tahoma" panose="020B0604030504040204" pitchFamily="34" charset="0"/>
                <a:cs typeface="Tahoma" panose="020B0604030504040204" pitchFamily="34" charset="0"/>
              </a:rPr>
              <a:t> </a:t>
            </a:r>
            <a:r>
              <a:rPr lang="en-US" altLang="zh-CN" sz="3399" dirty="0" err="1">
                <a:latin typeface="UTM Androgyne" panose="02040603050506020204" pitchFamily="18" charset="0"/>
                <a:ea typeface="Tahoma" panose="020B0604030504040204" pitchFamily="34" charset="0"/>
                <a:cs typeface="Tahoma" panose="020B0604030504040204" pitchFamily="34" charset="0"/>
              </a:rPr>
              <a:t>cũng</a:t>
            </a:r>
            <a:r>
              <a:rPr lang="en-US" altLang="zh-CN" sz="3399" dirty="0">
                <a:latin typeface="UTM Androgyne" panose="02040603050506020204" pitchFamily="18" charset="0"/>
                <a:ea typeface="Tahoma" panose="020B0604030504040204" pitchFamily="34" charset="0"/>
                <a:cs typeface="Tahoma" panose="020B0604030504040204" pitchFamily="34" charset="0"/>
              </a:rPr>
              <a:t> </a:t>
            </a:r>
            <a:r>
              <a:rPr lang="en-US" altLang="zh-CN" sz="3399" dirty="0" err="1">
                <a:latin typeface="UTM Androgyne" panose="02040603050506020204" pitchFamily="18" charset="0"/>
                <a:ea typeface="Tahoma" panose="020B0604030504040204" pitchFamily="34" charset="0"/>
                <a:cs typeface="Tahoma" panose="020B0604030504040204" pitchFamily="34" charset="0"/>
              </a:rPr>
              <a:t>bất</a:t>
            </a:r>
            <a:r>
              <a:rPr lang="en-US" altLang="zh-CN" sz="3399" dirty="0">
                <a:latin typeface="UTM Androgyne" panose="02040603050506020204" pitchFamily="18" charset="0"/>
                <a:ea typeface="Tahoma" panose="020B0604030504040204" pitchFamily="34" charset="0"/>
                <a:cs typeface="Tahoma" panose="020B0604030504040204" pitchFamily="34" charset="0"/>
              </a:rPr>
              <a:t> </a:t>
            </a:r>
            <a:r>
              <a:rPr lang="en-US" altLang="zh-CN" sz="3399" dirty="0" err="1">
                <a:latin typeface="UTM Androgyne" panose="02040603050506020204" pitchFamily="18" charset="0"/>
                <a:ea typeface="Tahoma" panose="020B0604030504040204" pitchFamily="34" charset="0"/>
                <a:cs typeface="Tahoma" panose="020B0604030504040204" pitchFamily="34" charset="0"/>
              </a:rPr>
              <a:t>bình</a:t>
            </a:r>
            <a:endParaRPr lang="zh-CN" altLang="en-US" sz="3399" dirty="0">
              <a:latin typeface="UTM Androgyne" panose="02040603050506020204" pitchFamily="18" charset="0"/>
              <a:cs typeface="Tahoma" panose="020B0604030504040204" pitchFamily="34" charset="0"/>
            </a:endParaRPr>
          </a:p>
        </p:txBody>
      </p:sp>
    </p:spTree>
    <p:extLst>
      <p:ext uri="{BB962C8B-B14F-4D97-AF65-F5344CB8AC3E}">
        <p14:creationId xmlns:p14="http://schemas.microsoft.com/office/powerpoint/2010/main" val="1039453450"/>
      </p:ext>
    </p:extLst>
  </p:cSld>
  <p:clrMapOvr>
    <a:masterClrMapping/>
  </p:clrMapOvr>
  <mc:AlternateContent xmlns:mc="http://schemas.openxmlformats.org/markup-compatibility/2006" xmlns:p14="http://schemas.microsoft.com/office/powerpoint/2010/main">
    <mc:Choice Requires="p14">
      <p:transition spd="slow" p14:dur="2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ppt_x</p:attrName>
                                        </p:attrNameLst>
                                      </p:cBhvr>
                                      <p:tavLst>
                                        <p:tav tm="0">
                                          <p:val>
                                            <p:strVal val="#ppt_x+#ppt_w*1.125000"/>
                                          </p:val>
                                        </p:tav>
                                        <p:tav tm="100000">
                                          <p:val>
                                            <p:strVal val="#ppt_x"/>
                                          </p:val>
                                        </p:tav>
                                      </p:tavLst>
                                    </p:anim>
                                    <p:animEffect transition="in" filter="wipe(left)">
                                      <p:cBhvr>
                                        <p:cTn id="13" dur="1000"/>
                                        <p:tgtEl>
                                          <p:spTgt spid="5"/>
                                        </p:tgtEl>
                                      </p:cBhvr>
                                    </p:animEffect>
                                  </p:childTnLst>
                                </p:cTn>
                              </p:par>
                              <p:par>
                                <p:cTn id="14" presetID="1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p:tgtEl>
                                          <p:spTgt spid="9"/>
                                        </p:tgtEl>
                                        <p:attrNameLst>
                                          <p:attrName>ppt_x</p:attrName>
                                        </p:attrNameLst>
                                      </p:cBhvr>
                                      <p:tavLst>
                                        <p:tav tm="0">
                                          <p:val>
                                            <p:strVal val="#ppt_x-#ppt_w*1.125000"/>
                                          </p:val>
                                        </p:tav>
                                        <p:tav tm="100000">
                                          <p:val>
                                            <p:strVal val="#ppt_x"/>
                                          </p:val>
                                        </p:tav>
                                      </p:tavLst>
                                    </p:anim>
                                    <p:animEffect transition="in" filter="wipe(righ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1167</Words>
  <Application>Microsoft Office PowerPoint</Application>
  <PresentationFormat>Widescreen</PresentationFormat>
  <Paragraphs>113</Paragraphs>
  <Slides>31</Slides>
  <Notes>0</Notes>
  <HiddenSlides>0</HiddenSlides>
  <MMClips>6</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31</vt:i4>
      </vt:variant>
    </vt:vector>
  </HeadingPairs>
  <TitlesOfParts>
    <vt:vector size="50" baseType="lpstr">
      <vt:lpstr>华文行楷</vt:lpstr>
      <vt:lpstr>.VnArabiaH</vt:lpstr>
      <vt:lpstr>Amazone</vt:lpstr>
      <vt:lpstr>Arial</vt:lpstr>
      <vt:lpstr>Calibri</vt:lpstr>
      <vt:lpstr>Calibri Light</vt:lpstr>
      <vt:lpstr>Microsoft YaHei</vt:lpstr>
      <vt:lpstr>SVN-Ready</vt:lpstr>
      <vt:lpstr>Tahoma</vt:lpstr>
      <vt:lpstr>UTM American Sans</vt:lpstr>
      <vt:lpstr>UTM Androgyne</vt:lpstr>
      <vt:lpstr>UTM Arruba KT</vt:lpstr>
      <vt:lpstr>UTM Conestoga</vt:lpstr>
      <vt:lpstr>UTM Ong Do Gia</vt:lpstr>
      <vt:lpstr>UTM Sharnay</vt:lpstr>
      <vt:lpstr>UTM Showcard</vt:lpstr>
      <vt:lpstr>UTM ThuPhap Thien An</vt:lpstr>
      <vt:lpstr>UVN Bui Doi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2022-01-12T15:19:29Z</dcterms:created>
  <dcterms:modified xsi:type="dcterms:W3CDTF">2022-01-12T15:21:27Z</dcterms:modified>
</cp:coreProperties>
</file>