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9" r:id="rId3"/>
    <p:sldId id="262" r:id="rId4"/>
    <p:sldId id="284" r:id="rId5"/>
    <p:sldId id="285" r:id="rId6"/>
    <p:sldId id="286" r:id="rId7"/>
    <p:sldId id="288" r:id="rId8"/>
    <p:sldId id="283" r:id="rId9"/>
    <p:sldId id="287" r:id="rId10"/>
    <p:sldId id="289" r:id="rId11"/>
    <p:sldId id="291" r:id="rId12"/>
    <p:sldId id="292" r:id="rId13"/>
    <p:sldId id="290" r:id="rId14"/>
    <p:sldId id="25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8E67"/>
    <a:srgbClr val="4ABAAC"/>
    <a:srgbClr val="FDD15E"/>
    <a:srgbClr val="EC6F7B"/>
    <a:srgbClr val="E39311"/>
    <a:srgbClr val="40272B"/>
    <a:srgbClr val="C7E4EF"/>
    <a:srgbClr val="FEA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1CA1D84-4371-42D9-824B-E34979AE8703}" type="datetimeFigureOut">
              <a:rPr lang="zh-CN" altLang="en-US" smtClean="0"/>
              <a:pPr/>
              <a:t>2022/11/1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BB8B5D56-0574-431F-98E9-37135410459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744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984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628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852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939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99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9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Cóc kiện trời: </a:t>
            </a:r>
            <a:r>
              <a:rPr lang="en-US" altLang="zh-CN"/>
              <a:t>https://www.youtube.com/watch?v=GQKoZW0HJzw</a:t>
            </a:r>
          </a:p>
          <a:p>
            <a:r>
              <a:rPr lang="vi-VN" altLang="zh-CN"/>
              <a:t>Chú Cuội cung trăng: https://www.youtube.com/watch?v=QWBBCO5cFVM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5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ngọc: </a:t>
            </a:r>
            <a:r>
              <a:rPr lang="en-US" altLang="zh-CN"/>
              <a:t>https://www.youtube.com/watch?v=n_x9uM8vZOE</a:t>
            </a:r>
          </a:p>
          <a:p>
            <a:r>
              <a:rPr lang="en-US" altLang="en-US" sz="1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chó nhà hàng xóm: </a:t>
            </a:r>
            <a:r>
              <a:rPr lang="en-US" altLang="zh-CN"/>
              <a:t>https://www.youtube.com/watch?v=2yWsA-9pamQ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75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Mạnh thắng thần gió: </a:t>
            </a:r>
            <a:r>
              <a:rPr lang="en-US" altLang="zh-CN"/>
              <a:t>https://www.youtube.com/watch?v=WNlRpm6Gx3c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737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08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885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55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02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56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2022/11/1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2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6" r:id="rId3"/>
    <p:sldLayoutId id="2147483655" r:id="rId4"/>
    <p:sldLayoutId id="2147483657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jp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svg"/><Relationship Id="rId5" Type="http://schemas.microsoft.com/office/2007/relationships/hdphoto" Target="../media/hdphoto5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9" name="Google Shape;291;p28">
            <a:extLst>
              <a:ext uri="{FF2B5EF4-FFF2-40B4-BE49-F238E27FC236}">
                <a16:creationId xmlns:a16="http://schemas.microsoft.com/office/drawing/2014/main" id="{A43A18EB-5738-46CF-9302-C28D97C663E1}"/>
              </a:ext>
            </a:extLst>
          </p:cNvPr>
          <p:cNvSpPr txBox="1">
            <a:spLocks/>
          </p:cNvSpPr>
          <p:nvPr/>
        </p:nvSpPr>
        <p:spPr>
          <a:xfrm>
            <a:off x="4124764" y="2185425"/>
            <a:ext cx="4711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KỂ CHUYỆN</a:t>
            </a:r>
          </a:p>
        </p:txBody>
      </p:sp>
      <p:sp>
        <p:nvSpPr>
          <p:cNvPr id="10" name="Google Shape;291;p28">
            <a:extLst>
              <a:ext uri="{FF2B5EF4-FFF2-40B4-BE49-F238E27FC236}">
                <a16:creationId xmlns:a16="http://schemas.microsoft.com/office/drawing/2014/main" id="{58BFFC59-B491-4F2A-8E59-F9DDC1781760}"/>
              </a:ext>
            </a:extLst>
          </p:cNvPr>
          <p:cNvSpPr txBox="1">
            <a:spLocks/>
          </p:cNvSpPr>
          <p:nvPr/>
        </p:nvSpPr>
        <p:spPr>
          <a:xfrm>
            <a:off x="1868630" y="3781425"/>
            <a:ext cx="8970819" cy="114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prstTxWarp prst="textPlain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4800" dirty="0" smtClean="0">
                <a:ln w="28575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RÈN LUYỆN KỂ CHUYỆN</a:t>
            </a:r>
          </a:p>
          <a:p>
            <a:r>
              <a:rPr lang="en-US" sz="4800" dirty="0" smtClean="0">
                <a:ln w="28575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 </a:t>
            </a:r>
            <a:r>
              <a:rPr lang="en-US" sz="4800" dirty="0">
                <a:ln w="28575"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</a:rPr>
              <a:t>ĐÃ NGHE, ĐÃ ĐỌC</a:t>
            </a:r>
          </a:p>
        </p:txBody>
      </p:sp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F0E9C7-A8D5-44F5-9EEB-4657565F2369}"/>
              </a:ext>
            </a:extLst>
          </p:cNvPr>
          <p:cNvSpPr/>
          <p:nvPr/>
        </p:nvSpPr>
        <p:spPr>
          <a:xfrm>
            <a:off x="3236597" y="3338849"/>
            <a:ext cx="6251145" cy="1833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57150">
                  <a:solidFill>
                    <a:srgbClr val="FF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400" b="1" cap="none" spc="0" dirty="0">
              <a:ln w="57150">
                <a:solidFill>
                  <a:srgbClr val="FF66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1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E1757-4AB2-4F69-BFCB-D9C377A8D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121" y1="26135" x2="43291" y2="27730"/>
                        <a14:foregroundMark x1="46965" y1="22209" x2="61502" y2="28957"/>
                        <a14:foregroundMark x1="36581" y1="20123" x2="34505" y2="32515"/>
                        <a14:foregroundMark x1="54792" y1="19387" x2="61502" y2="26135"/>
                        <a14:foregroundMark x1="36102" y1="17301" x2="26198" y2="31779"/>
                        <a14:foregroundMark x1="35463" y1="20613" x2="41693" y2="30184"/>
                        <a14:foregroundMark x1="2716" y1="80245" x2="45367" y2="74233"/>
                        <a14:foregroundMark x1="50639" y1="76687" x2="70927" y2="76687"/>
                        <a14:foregroundMark x1="78275" y1="65399" x2="78275" y2="65399"/>
                        <a14:foregroundMark x1="93291" y1="69080" x2="93291" y2="69080"/>
                        <a14:foregroundMark x1="82428" y1="73374" x2="82428" y2="73374"/>
                        <a14:foregroundMark x1="76677" y1="61350" x2="81470" y2="64172"/>
                        <a14:foregroundMark x1="88498" y1="67362" x2="92173" y2="69080"/>
                        <a14:foregroundMark x1="81150" y1="73742" x2="85144" y2="74233"/>
                        <a14:foregroundMark x1="76038" y1="70184" x2="76038" y2="70184"/>
                        <a14:foregroundMark x1="70288" y1="75706" x2="70288" y2="75706"/>
                        <a14:foregroundMark x1="72684" y1="72515" x2="72684" y2="72515"/>
                        <a14:foregroundMark x1="2556" y1="82209" x2="22045" y2="78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82214" y="244587"/>
            <a:ext cx="2048907" cy="2664233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B5E98872-EB48-4D3C-A7B5-BD2713A33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034" y="2059762"/>
            <a:ext cx="1975236" cy="4502000"/>
          </a:xfrm>
          <a:prstGeom prst="rect">
            <a:avLst/>
          </a:prstGeom>
        </p:spPr>
      </p:pic>
      <p:sp>
        <p:nvSpPr>
          <p:cNvPr id="27" name="Text Box 10">
            <a:extLst>
              <a:ext uri="{FF2B5EF4-FFF2-40B4-BE49-F238E27FC236}">
                <a16:creationId xmlns:a16="http://schemas.microsoft.com/office/drawing/2014/main" id="{BF149938-E489-436B-8E1C-897D79EF6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62" y="2412305"/>
            <a:ext cx="6400800" cy="23082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- Nội dung câu chuyện.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- Cách diễn đạt.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/>
                <a:cs typeface="Times New Roman" pitchFamily="18" charset="0"/>
              </a:rPr>
              <a:t>- Cách thể hiện, điệu bộ cử chỉ.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626FCD-D556-4714-A8F2-FBC358A7FAE6}"/>
              </a:ext>
            </a:extLst>
          </p:cNvPr>
          <p:cNvSpPr/>
          <p:nvPr/>
        </p:nvSpPr>
        <p:spPr>
          <a:xfrm>
            <a:off x="2793655" y="1044099"/>
            <a:ext cx="66046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Tiêu chí đánh giá :</a:t>
            </a:r>
            <a:endParaRPr lang="en-US" sz="8000" b="0" cap="none" spc="0">
              <a:ln w="0">
                <a:solidFill>
                  <a:srgbClr val="FF6600"/>
                </a:solidFill>
              </a:ln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ViceroyJF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8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E1757-4AB2-4F69-BFCB-D9C377A8D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121" y1="26135" x2="43291" y2="27730"/>
                        <a14:foregroundMark x1="46965" y1="22209" x2="61502" y2="28957"/>
                        <a14:foregroundMark x1="36581" y1="20123" x2="34505" y2="32515"/>
                        <a14:foregroundMark x1="54792" y1="19387" x2="61502" y2="26135"/>
                        <a14:foregroundMark x1="36102" y1="17301" x2="26198" y2="31779"/>
                        <a14:foregroundMark x1="35463" y1="20613" x2="41693" y2="30184"/>
                        <a14:foregroundMark x1="2716" y1="80245" x2="45367" y2="74233"/>
                        <a14:foregroundMark x1="50639" y1="76687" x2="70927" y2="76687"/>
                        <a14:foregroundMark x1="78275" y1="65399" x2="78275" y2="65399"/>
                        <a14:foregroundMark x1="93291" y1="69080" x2="93291" y2="69080"/>
                        <a14:foregroundMark x1="82428" y1="73374" x2="82428" y2="73374"/>
                        <a14:foregroundMark x1="76677" y1="61350" x2="81470" y2="64172"/>
                        <a14:foregroundMark x1="88498" y1="67362" x2="92173" y2="69080"/>
                        <a14:foregroundMark x1="81150" y1="73742" x2="85144" y2="74233"/>
                        <a14:foregroundMark x1="76038" y1="70184" x2="76038" y2="70184"/>
                        <a14:foregroundMark x1="70288" y1="75706" x2="70288" y2="75706"/>
                        <a14:foregroundMark x1="72684" y1="72515" x2="72684" y2="72515"/>
                        <a14:foregroundMark x1="2556" y1="82209" x2="22045" y2="78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82214" y="244587"/>
            <a:ext cx="2048907" cy="26642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41352DB-020E-4E84-B759-D4A0BEF795A0}"/>
              </a:ext>
            </a:extLst>
          </p:cNvPr>
          <p:cNvGrpSpPr/>
          <p:nvPr/>
        </p:nvGrpSpPr>
        <p:grpSpPr>
          <a:xfrm>
            <a:off x="3450176" y="758026"/>
            <a:ext cx="5291647" cy="4555637"/>
            <a:chOff x="1037308" y="379934"/>
            <a:chExt cx="10616763" cy="9140087"/>
          </a:xfrm>
        </p:grpSpPr>
        <p:grpSp>
          <p:nvGrpSpPr>
            <p:cNvPr id="18" name="Group 2">
              <a:extLst>
                <a:ext uri="{FF2B5EF4-FFF2-40B4-BE49-F238E27FC236}">
                  <a16:creationId xmlns:a16="http://schemas.microsoft.com/office/drawing/2014/main" id="{390FE0FB-4DEE-41E2-A919-7F7CCEFC8F6D}"/>
                </a:ext>
              </a:extLst>
            </p:cNvPr>
            <p:cNvGrpSpPr/>
            <p:nvPr/>
          </p:nvGrpSpPr>
          <p:grpSpPr>
            <a:xfrm>
              <a:off x="1178243" y="2737881"/>
              <a:ext cx="10238816" cy="6782140"/>
              <a:chOff x="-4213" y="0"/>
              <a:chExt cx="8250011" cy="5464765"/>
            </a:xfrm>
          </p:grpSpPr>
          <p:sp>
            <p:nvSpPr>
              <p:cNvPr id="25" name="Freeform 3">
                <a:extLst>
                  <a:ext uri="{FF2B5EF4-FFF2-40B4-BE49-F238E27FC236}">
                    <a16:creationId xmlns:a16="http://schemas.microsoft.com/office/drawing/2014/main" id="{512BBED3-51C8-4A9A-9813-0034A9462A65}"/>
                  </a:ext>
                </a:extLst>
              </p:cNvPr>
              <p:cNvSpPr/>
              <p:nvPr/>
            </p:nvSpPr>
            <p:spPr>
              <a:xfrm>
                <a:off x="-4213" y="0"/>
                <a:ext cx="8250011" cy="5464765"/>
              </a:xfrm>
              <a:custGeom>
                <a:avLst/>
                <a:gdLst/>
                <a:ahLst/>
                <a:cxnLst/>
                <a:rect l="l" t="t" r="r" b="b"/>
                <a:pathLst>
                  <a:path w="8250011" h="5464765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16982" y="12454"/>
                    </a:cubicBezTo>
                    <a:cubicBezTo>
                      <a:pt x="6568136" y="12671"/>
                      <a:pt x="7975943" y="0"/>
                      <a:pt x="7975943" y="0"/>
                    </a:cubicBezTo>
                    <a:cubicBezTo>
                      <a:pt x="8043407" y="0"/>
                      <a:pt x="8119344" y="0"/>
                      <a:pt x="8198117" y="85073"/>
                    </a:cubicBezTo>
                    <a:cubicBezTo>
                      <a:pt x="8241095" y="131488"/>
                      <a:pt x="8242163" y="240224"/>
                      <a:pt x="8242568" y="320281"/>
                    </a:cubicBezTo>
                    <a:cubicBezTo>
                      <a:pt x="8242568" y="320281"/>
                      <a:pt x="8240864" y="3898986"/>
                      <a:pt x="8240864" y="4702181"/>
                    </a:cubicBezTo>
                    <a:cubicBezTo>
                      <a:pt x="8240864" y="4916340"/>
                      <a:pt x="8250011" y="5215519"/>
                      <a:pt x="8250011" y="5215519"/>
                    </a:cubicBezTo>
                    <a:cubicBezTo>
                      <a:pt x="8250011" y="5344188"/>
                      <a:pt x="8245842" y="5464765"/>
                      <a:pt x="7993004" y="5456631"/>
                    </a:cubicBezTo>
                    <a:cubicBezTo>
                      <a:pt x="7993004" y="5456631"/>
                      <a:pt x="7616532" y="5436333"/>
                      <a:pt x="6766938" y="5443931"/>
                    </a:cubicBezTo>
                    <a:cubicBezTo>
                      <a:pt x="2079974" y="5452065"/>
                      <a:pt x="304023" y="5464765"/>
                      <a:pt x="304023" y="5464765"/>
                    </a:cubicBezTo>
                    <a:cubicBezTo>
                      <a:pt x="132548" y="5464765"/>
                      <a:pt x="4213" y="5363696"/>
                      <a:pt x="8532" y="5161149"/>
                    </a:cubicBezTo>
                    <a:cubicBezTo>
                      <a:pt x="8532" y="5161149"/>
                      <a:pt x="9630" y="4662608"/>
                      <a:pt x="4815" y="1437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760076A6-542C-439D-BE81-9E445821E9C7}"/>
                </a:ext>
              </a:extLst>
            </p:cNvPr>
            <p:cNvGrpSpPr/>
            <p:nvPr/>
          </p:nvGrpSpPr>
          <p:grpSpPr>
            <a:xfrm>
              <a:off x="1514974" y="1408634"/>
              <a:ext cx="9570585" cy="3171686"/>
              <a:chOff x="0" y="0"/>
              <a:chExt cx="3435356" cy="1138475"/>
            </a:xfrm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02B2A804-0288-4603-8C98-41B3F25129B6}"/>
                  </a:ext>
                </a:extLst>
              </p:cNvPr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F486BEE2-6E57-4648-8109-920859601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099208" y="379934"/>
              <a:ext cx="2402117" cy="149107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C8759E-4EB7-4B3C-98E5-B7BEE010FBC4}"/>
                </a:ext>
              </a:extLst>
            </p:cNvPr>
            <p:cNvSpPr/>
            <p:nvPr/>
          </p:nvSpPr>
          <p:spPr>
            <a:xfrm>
              <a:off x="3258635" y="2348402"/>
              <a:ext cx="6078030" cy="1693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solidFill>
                      <a:srgbClr val="056A4C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THẢO</a:t>
              </a:r>
              <a:r>
                <a:rPr kumimoji="0" lang="en-GB" sz="3600" b="1" i="0" u="none" strike="noStrike" kern="1200" cap="none" spc="0" normalizeH="0" noProof="0">
                  <a:ln>
                    <a:solidFill>
                      <a:srgbClr val="056A4C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LUẬN NHÓM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0811295-A8F2-4C06-9813-E67C08FF0F70}"/>
                </a:ext>
              </a:extLst>
            </p:cNvPr>
            <p:cNvSpPr/>
            <p:nvPr/>
          </p:nvSpPr>
          <p:spPr>
            <a:xfrm>
              <a:off x="1037308" y="5160442"/>
              <a:ext cx="10616763" cy="426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Trao đổi với các </a:t>
              </a:r>
              <a:r>
                <a:rPr lang="en-US" sz="4400" dirty="0" smtClean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bạn ý 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nghĩa </a:t>
              </a:r>
            </a:p>
            <a:p>
              <a:pPr algn="ctr"/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 câu chuyện</a:t>
              </a:r>
            </a:p>
          </p:txBody>
        </p:sp>
      </p:grpSp>
      <p:pic>
        <p:nvPicPr>
          <p:cNvPr id="26" name="图片 19">
            <a:extLst>
              <a:ext uri="{FF2B5EF4-FFF2-40B4-BE49-F238E27FC236}">
                <a16:creationId xmlns:a16="http://schemas.microsoft.com/office/drawing/2014/main" id="{B5E98872-EB48-4D3C-A7B5-BD2713A33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034" y="2059762"/>
            <a:ext cx="1975236" cy="45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4E6E9B48-6403-4524-AD88-CD6C6F9C2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56" y="1198883"/>
            <a:ext cx="12514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cần làm gì để thiên nhiên mãi tươi đẹp?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7371FE00-4AAE-4806-864B-B48F35FEF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1955219"/>
            <a:ext cx="116586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Luôn bảo vệ, giữ gìn các phong cảnh thiên nhiên.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chặt phá rừng và tài nguyên thiên nhiên.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săn bắn động vật hoang dã.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thải các loại rác thải bừa bãi ra môi trường.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Bảo vệ nguồn nước luôn trong sạch. </a:t>
            </a:r>
          </a:p>
        </p:txBody>
      </p:sp>
      <p:pic>
        <p:nvPicPr>
          <p:cNvPr id="17" name="Picture 2" descr="Cách vẽ một con sóc phim hoạt hình">
            <a:extLst>
              <a:ext uri="{FF2B5EF4-FFF2-40B4-BE49-F238E27FC236}">
                <a16:creationId xmlns:a16="http://schemas.microsoft.com/office/drawing/2014/main" id="{CBA8B799-7B68-439F-87DE-BDB941DE4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AF8F3"/>
              </a:clrFrom>
              <a:clrTo>
                <a:srgbClr val="FA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9" t="10914" r="9865" b="4113"/>
          <a:stretch/>
        </p:blipFill>
        <p:spPr bwMode="auto">
          <a:xfrm>
            <a:off x="10007415" y="3555657"/>
            <a:ext cx="2184585" cy="240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71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400" y="682239"/>
            <a:ext cx="4267200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5" y="5043055"/>
            <a:ext cx="5375564" cy="181494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99694"/>
            <a:ext cx="3886200" cy="6136105"/>
          </a:xfrm>
          <a:prstGeom prst="rect">
            <a:avLst/>
          </a:prstGeom>
        </p:spPr>
      </p:pic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74163" y="724683"/>
            <a:ext cx="26436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8000" b="1">
                <a:solidFill>
                  <a:srgbClr val="4ABA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TẠM</a:t>
            </a:r>
          </a:p>
          <a:p>
            <a:pPr algn="ctr"/>
            <a:r>
              <a:rPr lang="vi-VN" altLang="zh-CN" sz="8000" b="1">
                <a:solidFill>
                  <a:srgbClr val="4ABA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endParaRPr lang="zh-CN" altLang="en-US" sz="8000" b="1" dirty="0">
              <a:solidFill>
                <a:srgbClr val="4ABAAC"/>
              </a:solidFill>
              <a:latin typeface="Tahoma" panose="020B0604030504040204" pitchFamily="34" charset="0"/>
              <a:ea typeface="字魂59号-创粗黑" panose="00000500000000000000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24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sp>
        <p:nvSpPr>
          <p:cNvPr id="8" name="Text Box 20">
            <a:extLst>
              <a:ext uri="{FF2B5EF4-FFF2-40B4-BE49-F238E27FC236}">
                <a16:creationId xmlns:a16="http://schemas.microsoft.com/office/drawing/2014/main" id="{7FDF4D4F-7B18-4953-9930-260210F6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3028950"/>
            <a:ext cx="621122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một câu chuyện em đã nghe hay đã đọc nói về quan hệ giữa con người với thiên nhiên.</a:t>
            </a:r>
            <a:endParaRPr lang="en-US" alt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08BFBA-492F-4E8D-96F1-1B80CAB53DF2}"/>
              </a:ext>
            </a:extLst>
          </p:cNvPr>
          <p:cNvSpPr/>
          <p:nvPr/>
        </p:nvSpPr>
        <p:spPr>
          <a:xfrm>
            <a:off x="6596171" y="1875357"/>
            <a:ext cx="19143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Đề bài</a:t>
            </a:r>
            <a:endParaRPr lang="en-US" sz="6000" b="0" cap="none" spc="0">
              <a:ln w="0">
                <a:solidFill>
                  <a:srgbClr val="FF6600"/>
                </a:solidFill>
              </a:ln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ViceroyJF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2D7E7B8-FE04-4B3C-9443-26600E920ACA}"/>
              </a:ext>
            </a:extLst>
          </p:cNvPr>
          <p:cNvSpPr/>
          <p:nvPr/>
        </p:nvSpPr>
        <p:spPr>
          <a:xfrm>
            <a:off x="5144957" y="532332"/>
            <a:ext cx="16353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Gợi ý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3F6B61A8-CCAE-4B75-A219-8A1064746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2623154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9A354AC1-4AA4-4836-981F-DBD004E5E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1770666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truyện cổ tích giải thích các hiện tượng hoặc sự vật trong thiên nhiên: Cóc kiện Trời, Sự tích chú Cuội cung trăng,…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9B1837C0-8B58-410A-829F-3420F05C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5049201"/>
            <a:ext cx="868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Thiên nhiên giúp đỡ con người: Những người bạn tốt, …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63BCD683-8730-4552-BCEF-7F50781B8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4217003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người làm bạn với thiên nhiên, dựa vào thiên nhiên để cải thiện cuộc sống của mình: Ông Mạnh thắng thần gió, …</a:t>
            </a: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2700DA35-838F-4E1E-89EA-175D0A15C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3420079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 con người với vật nuôi trong nhà: Tìm ngọc, con chó nhà hàng xóm, …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2A8B1B22-DD12-4F89-A558-FA943332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1144764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u="sng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4211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 descr="13">
            <a:extLst>
              <a:ext uri="{FF2B5EF4-FFF2-40B4-BE49-F238E27FC236}">
                <a16:creationId xmlns:a16="http://schemas.microsoft.com/office/drawing/2014/main" id="{8B6C0D0D-2614-41A5-B29F-1DA221AFB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1095" y="1365803"/>
            <a:ext cx="6195787" cy="51582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25">
            <a:extLst>
              <a:ext uri="{FF2B5EF4-FFF2-40B4-BE49-F238E27FC236}">
                <a16:creationId xmlns:a16="http://schemas.microsoft.com/office/drawing/2014/main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950304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truyện cổ tích giải thích các hiện tượng hoặc sự vật trong thiên nhiên: Cóc kiện Trời, Sự tích chú Cuội cung trăng, …</a:t>
            </a: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ruyện Cổ Tích Cóc Kiện Trời - Kể Chuyện Con Cóc Là Cậu Ông Trời Cho Bé  Nghe - YouTube">
            <a:extLst>
              <a:ext uri="{FF2B5EF4-FFF2-40B4-BE49-F238E27FC236}">
                <a16:creationId xmlns:a16="http://schemas.microsoft.com/office/drawing/2014/main" id="{7A0726B0-675E-4C3C-912B-01A28CE5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989888"/>
            <a:ext cx="4222800" cy="237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yện Sự tích chú Cuội cung trăng (Có file MP3) - Sự tích chú Cuội cung  trăng">
            <a:extLst>
              <a:ext uri="{FF2B5EF4-FFF2-40B4-BE49-F238E27FC236}">
                <a16:creationId xmlns:a16="http://schemas.microsoft.com/office/drawing/2014/main" id="{9C3D3173-3F94-4E94-A4C5-4206A4C1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20" y="3325388"/>
            <a:ext cx="4537934" cy="237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58" y="805548"/>
            <a:ext cx="82581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 con người với vật nuôi trong nhà: Tìm ngọc, con chó nhà hàng xóm, …</a:t>
            </a:r>
          </a:p>
          <a:p>
            <a:pPr algn="just">
              <a:spcBef>
                <a:spcPct val="50000"/>
              </a:spcBef>
              <a:buNone/>
            </a:pP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ập đọc: Tìm ngọc">
            <a:extLst>
              <a:ext uri="{FF2B5EF4-FFF2-40B4-BE49-F238E27FC236}">
                <a16:creationId xmlns:a16="http://schemas.microsoft.com/office/drawing/2014/main" id="{69862CD4-59B1-4CEF-8F9E-830935E50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253"/>
          <a:stretch/>
        </p:blipFill>
        <p:spPr bwMode="auto">
          <a:xfrm>
            <a:off x="1970947" y="2719073"/>
            <a:ext cx="3705953" cy="3045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Soạn bài tập đọc Con chó nhà hàng xóm (Tuần 16) | SGK Tiếng Việt 2">
            <a:extLst>
              <a:ext uri="{FF2B5EF4-FFF2-40B4-BE49-F238E27FC236}">
                <a16:creationId xmlns:a16="http://schemas.microsoft.com/office/drawing/2014/main" id="{7404A350-3628-429E-95EA-FDAB906B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547">
            <a:off x="6208201" y="2839823"/>
            <a:ext cx="4116899" cy="2595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图片 5" descr="13">
            <a:extLst>
              <a:ext uri="{FF2B5EF4-FFF2-40B4-BE49-F238E27FC236}">
                <a16:creationId xmlns:a16="http://schemas.microsoft.com/office/drawing/2014/main" id="{1A48CBAF-F451-433D-AE2B-B99BF9C9C9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1095" y="1365803"/>
            <a:ext cx="6195787" cy="515829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277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58" y="805548"/>
            <a:ext cx="82581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người làm bạn với thiên nhiên, dựa vào thiên nhiên để cải thiện cuộc sống của mình: Ông Mạnh thắng thần gió, …</a:t>
            </a:r>
          </a:p>
          <a:p>
            <a:pPr algn="just">
              <a:spcBef>
                <a:spcPct val="50000"/>
              </a:spcBef>
              <a:buNone/>
            </a:pP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5" descr="13">
            <a:extLst>
              <a:ext uri="{FF2B5EF4-FFF2-40B4-BE49-F238E27FC236}">
                <a16:creationId xmlns:a16="http://schemas.microsoft.com/office/drawing/2014/main" id="{1A48CBAF-F451-433D-AE2B-B99BF9C9C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rcRect l="68955" t="-2288" b="-1"/>
          <a:stretch/>
        </p:blipFill>
        <p:spPr>
          <a:xfrm flipH="1">
            <a:off x="191094" y="1247775"/>
            <a:ext cx="1923455" cy="52763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2" descr="Lý thuyết tập đọc: ông mạnh thắng thần gió tiếng việt 2">
            <a:extLst>
              <a:ext uri="{FF2B5EF4-FFF2-40B4-BE49-F238E27FC236}">
                <a16:creationId xmlns:a16="http://schemas.microsoft.com/office/drawing/2014/main" id="{3A7EF963-1CA4-4EF7-923D-F7D9C062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747" y="2628899"/>
            <a:ext cx="3574046" cy="3160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3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4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58" y="805548"/>
            <a:ext cx="82581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Thiên nhiên giúp đỡ con người: Những người bạn tốt, …</a:t>
            </a:r>
          </a:p>
          <a:p>
            <a:pPr algn="just">
              <a:spcBef>
                <a:spcPct val="50000"/>
              </a:spcBef>
              <a:buNone/>
            </a:pP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5" descr="13">
            <a:extLst>
              <a:ext uri="{FF2B5EF4-FFF2-40B4-BE49-F238E27FC236}">
                <a16:creationId xmlns:a16="http://schemas.microsoft.com/office/drawing/2014/main" id="{1A48CBAF-F451-433D-AE2B-B99BF9C9C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rcRect l="68955" t="-2288" b="-1"/>
          <a:stretch/>
        </p:blipFill>
        <p:spPr>
          <a:xfrm flipH="1">
            <a:off x="191094" y="1247775"/>
            <a:ext cx="1923455" cy="52763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2" descr="Soạn bài – Tập đọc: Những người bạn tốt | Giải bài tập Tiếng Việt lớp 5">
            <a:extLst>
              <a:ext uri="{FF2B5EF4-FFF2-40B4-BE49-F238E27FC236}">
                <a16:creationId xmlns:a16="http://schemas.microsoft.com/office/drawing/2014/main" id="{36AD079F-6C66-4881-B49F-DA2DE31C8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45" y="2298057"/>
            <a:ext cx="2001181" cy="36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á heo nhảy nhót trên mặt biển để... tập thể dục">
            <a:extLst>
              <a:ext uri="{FF2B5EF4-FFF2-40B4-BE49-F238E27FC236}">
                <a16:creationId xmlns:a16="http://schemas.microsoft.com/office/drawing/2014/main" id="{739E9ABD-1217-4A6B-9168-10560D937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2744540"/>
            <a:ext cx="3436403" cy="28727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2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9E7E1802-76D3-401A-B129-4FBAE174FF35}"/>
              </a:ext>
            </a:extLst>
          </p:cNvPr>
          <p:cNvSpPr/>
          <p:nvPr/>
        </p:nvSpPr>
        <p:spPr>
          <a:xfrm>
            <a:off x="7635769" y="1014732"/>
            <a:ext cx="2303522" cy="1393195"/>
          </a:xfrm>
          <a:prstGeom prst="round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69" b="100000" l="5327" r="98335">
                          <a14:foregroundMark x1="29967" y1="72110" x2="27525" y2="87339"/>
                          <a14:foregroundMark x1="83685" y1="86789" x2="88790" y2="86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1" name="Rounded Rectangle 11">
            <a:extLst>
              <a:ext uri="{FF2B5EF4-FFF2-40B4-BE49-F238E27FC236}">
                <a16:creationId xmlns:a16="http://schemas.microsoft.com/office/drawing/2014/main" id="{C6CF87EC-45F8-4BBD-8678-BEDC4D1DE79C}"/>
              </a:ext>
            </a:extLst>
          </p:cNvPr>
          <p:cNvSpPr/>
          <p:nvPr/>
        </p:nvSpPr>
        <p:spPr>
          <a:xfrm>
            <a:off x="7778722" y="2457852"/>
            <a:ext cx="2303522" cy="1393195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9020DCD5-3EB5-48E3-85A0-1C11672634F5}"/>
              </a:ext>
            </a:extLst>
          </p:cNvPr>
          <p:cNvSpPr/>
          <p:nvPr/>
        </p:nvSpPr>
        <p:spPr>
          <a:xfrm>
            <a:off x="7778722" y="3992873"/>
            <a:ext cx="2303522" cy="1393195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2DFE4237-2ADC-4474-A46D-60AA11BE1637}"/>
              </a:ext>
            </a:extLst>
          </p:cNvPr>
          <p:cNvGrpSpPr/>
          <p:nvPr/>
        </p:nvGrpSpPr>
        <p:grpSpPr>
          <a:xfrm>
            <a:off x="1796724" y="2040860"/>
            <a:ext cx="3637582" cy="2049076"/>
            <a:chOff x="0" y="0"/>
            <a:chExt cx="3435356" cy="1138475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43D207A-9C48-40A4-B56D-CC1A934E6DE3}"/>
                </a:ext>
              </a:extLst>
            </p:cNvPr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021BBAA1-28A6-43F9-ADE2-EC01A1D7A17C}"/>
              </a:ext>
            </a:extLst>
          </p:cNvPr>
          <p:cNvSpPr txBox="1">
            <a:spLocks/>
          </p:cNvSpPr>
          <p:nvPr/>
        </p:nvSpPr>
        <p:spPr>
          <a:xfrm>
            <a:off x="1948565" y="2593199"/>
            <a:ext cx="3298097" cy="9827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 MÌNH TÌM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CÂU CHUYỆN</a:t>
            </a:r>
          </a:p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ĐÂU ?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43022609-AC6C-4813-B976-9079B5F05A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109790" y="1862585"/>
            <a:ext cx="1206265" cy="34120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F8F0933-AE6D-4726-B424-1CA2C55007AD}"/>
              </a:ext>
            </a:extLst>
          </p:cNvPr>
          <p:cNvGrpSpPr/>
          <p:nvPr/>
        </p:nvGrpSpPr>
        <p:grpSpPr>
          <a:xfrm>
            <a:off x="5968714" y="2419697"/>
            <a:ext cx="1466300" cy="1466300"/>
            <a:chOff x="5493394" y="2409385"/>
            <a:chExt cx="1950964" cy="1950964"/>
          </a:xfrm>
          <a:solidFill>
            <a:srgbClr val="212F3F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AEE9B47-6B92-4633-B668-4C89FF743BF6}"/>
                </a:ext>
              </a:extLst>
            </p:cNvPr>
            <p:cNvSpPr/>
            <p:nvPr/>
          </p:nvSpPr>
          <p:spPr>
            <a:xfrm>
              <a:off x="5493394" y="2409385"/>
              <a:ext cx="1950964" cy="19509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1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5E47D36E-8DEA-4E0E-A433-BD371DB5583B}"/>
                </a:ext>
              </a:extLst>
            </p:cNvPr>
            <p:cNvSpPr txBox="1"/>
            <p:nvPr/>
          </p:nvSpPr>
          <p:spPr>
            <a:xfrm>
              <a:off x="5640646" y="2727431"/>
              <a:ext cx="1674048" cy="13795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Từ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sách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báo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truyện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đọc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xưa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và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nay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70E1BC-A7D3-4B2C-9D76-9EE6D26C790B}"/>
              </a:ext>
            </a:extLst>
          </p:cNvPr>
          <p:cNvGrpSpPr/>
          <p:nvPr/>
        </p:nvGrpSpPr>
        <p:grpSpPr>
          <a:xfrm>
            <a:off x="5968714" y="3946482"/>
            <a:ext cx="1466300" cy="1466300"/>
            <a:chOff x="4847938" y="4818261"/>
            <a:chExt cx="1950964" cy="1950964"/>
          </a:xfrm>
          <a:solidFill>
            <a:srgbClr val="212F3F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DB3FD85-0CFF-42CE-A4A1-4826C1920A58}"/>
                </a:ext>
              </a:extLst>
            </p:cNvPr>
            <p:cNvSpPr/>
            <p:nvPr/>
          </p:nvSpPr>
          <p:spPr>
            <a:xfrm>
              <a:off x="4847938" y="4818261"/>
              <a:ext cx="1950964" cy="19509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1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8">
              <a:extLst>
                <a:ext uri="{FF2B5EF4-FFF2-40B4-BE49-F238E27FC236}">
                  <a16:creationId xmlns:a16="http://schemas.microsoft.com/office/drawing/2014/main" id="{1D8D0F04-A6E5-4AB5-AC2E-153BC7C448E0}"/>
                </a:ext>
              </a:extLst>
            </p:cNvPr>
            <p:cNvSpPr txBox="1"/>
            <p:nvPr/>
          </p:nvSpPr>
          <p:spPr>
            <a:xfrm>
              <a:off x="5133650" y="5103973"/>
              <a:ext cx="1379540" cy="13795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Trên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youtube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mạng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xã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hội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rPr>
                <a:t>….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F4B25C-5ECD-4F2A-9F5F-87A904215560}"/>
              </a:ext>
            </a:extLst>
          </p:cNvPr>
          <p:cNvGrpSpPr/>
          <p:nvPr/>
        </p:nvGrpSpPr>
        <p:grpSpPr>
          <a:xfrm>
            <a:off x="4972573" y="905447"/>
            <a:ext cx="2469052" cy="1466300"/>
            <a:chOff x="7025506" y="580214"/>
            <a:chExt cx="5216316" cy="309782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1AC56AF-F873-48A2-80C1-85510EF6D92E}"/>
                </a:ext>
              </a:extLst>
            </p:cNvPr>
            <p:cNvGrpSpPr/>
            <p:nvPr/>
          </p:nvGrpSpPr>
          <p:grpSpPr>
            <a:xfrm>
              <a:off x="9144000" y="580214"/>
              <a:ext cx="3097822" cy="3097822"/>
              <a:chOff x="4847938" y="508"/>
              <a:chExt cx="1950964" cy="1950964"/>
            </a:xfrm>
            <a:solidFill>
              <a:srgbClr val="212F3F"/>
            </a:solidFill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95E7EF7-0370-481B-8CA6-1F05F828C21C}"/>
                  </a:ext>
                </a:extLst>
              </p:cNvPr>
              <p:cNvSpPr/>
              <p:nvPr/>
            </p:nvSpPr>
            <p:spPr>
              <a:xfrm>
                <a:off x="4847938" y="508"/>
                <a:ext cx="1950964" cy="1950964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1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Oval 4">
                <a:extLst>
                  <a:ext uri="{FF2B5EF4-FFF2-40B4-BE49-F238E27FC236}">
                    <a16:creationId xmlns:a16="http://schemas.microsoft.com/office/drawing/2014/main" id="{DB2F7B65-1975-4F1B-881E-5A2B0774D6E4}"/>
                  </a:ext>
                </a:extLst>
              </p:cNvPr>
              <p:cNvSpPr txBox="1"/>
              <p:nvPr/>
            </p:nvSpPr>
            <p:spPr>
              <a:xfrm>
                <a:off x="5133650" y="286220"/>
                <a:ext cx="1379540" cy="137954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thân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bè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thầy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endPara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" pitchFamily="18" charset="0"/>
                </a:endParaRPr>
              </a:p>
            </p:txBody>
          </p:sp>
        </p:grpSp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B35B4B11-0B9E-4CB4-A5B1-2CC878C1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8806967">
              <a:off x="7025506" y="2340544"/>
              <a:ext cx="2348424" cy="768575"/>
            </a:xfrm>
            <a:prstGeom prst="rect">
              <a:avLst/>
            </a:prstGeom>
          </p:spPr>
        </p:pic>
      </p:grpSp>
      <p:pic>
        <p:nvPicPr>
          <p:cNvPr id="38" name="Picture 9">
            <a:extLst>
              <a:ext uri="{FF2B5EF4-FFF2-40B4-BE49-F238E27FC236}">
                <a16:creationId xmlns:a16="http://schemas.microsoft.com/office/drawing/2014/main" id="{C8149C58-F7CB-4462-B3DB-3264551230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29287">
            <a:off x="4905556" y="4076848"/>
            <a:ext cx="1111585" cy="363791"/>
          </a:xfrm>
          <a:prstGeom prst="rect">
            <a:avLst/>
          </a:prstGeom>
        </p:spPr>
      </p:pic>
      <p:pic>
        <p:nvPicPr>
          <p:cNvPr id="39" name="Picture 9">
            <a:extLst>
              <a:ext uri="{FF2B5EF4-FFF2-40B4-BE49-F238E27FC236}">
                <a16:creationId xmlns:a16="http://schemas.microsoft.com/office/drawing/2014/main" id="{D61D9518-B8AE-4CB7-BD46-50F7907670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338875" y="3012604"/>
            <a:ext cx="636450" cy="2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89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2D7E7B8-FE04-4B3C-9443-26600E920ACA}"/>
              </a:ext>
            </a:extLst>
          </p:cNvPr>
          <p:cNvSpPr/>
          <p:nvPr/>
        </p:nvSpPr>
        <p:spPr>
          <a:xfrm>
            <a:off x="5144957" y="532332"/>
            <a:ext cx="16353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ViceroyJF" panose="02040603050506020204" pitchFamily="18" charset="0"/>
              </a:rPr>
              <a:t>Gợi ý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9377A596-A9DA-424A-8C15-81B84BB0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1860550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u="sng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kể chuyện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BF9CCE0B-AEE6-46D8-B9AB-0CDDBF753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2606675"/>
            <a:ext cx="1067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Giới thiệu câu chuyện sẽ kể.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00B81FF7-CAA0-4CBB-A26C-4B2F2DB6F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810000"/>
            <a:ext cx="10772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Có thể nêu cảm nghĩ của bản thân về câu chuyện.</a:t>
            </a: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24A28F33-F71B-4625-8D7B-0D185CF84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208338"/>
            <a:ext cx="1057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Kể diễn biến câu chuyện.</a:t>
            </a: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3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067ED80-0BBD-4844-A46A-59509DE4F97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幼儿园招生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537</Words>
  <Application>Microsoft Office PowerPoint</Application>
  <PresentationFormat>Widescreen</PresentationFormat>
  <Paragraphs>65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Cambria</vt:lpstr>
      <vt:lpstr>等线</vt:lpstr>
      <vt:lpstr>Fredoka One</vt:lpstr>
      <vt:lpstr>Tahoma</vt:lpstr>
      <vt:lpstr>Times New Roman</vt:lpstr>
      <vt:lpstr>UTM Kabel KT</vt:lpstr>
      <vt:lpstr>UTM ViceroyJF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幼儿园招生</dc:title>
  <dc:creator>微软用户</dc:creator>
  <cp:lastModifiedBy>PC</cp:lastModifiedBy>
  <cp:revision>45</cp:revision>
  <dcterms:created xsi:type="dcterms:W3CDTF">2018-05-08T06:24:03Z</dcterms:created>
  <dcterms:modified xsi:type="dcterms:W3CDTF">2022-11-01T07:15:25Z</dcterms:modified>
</cp:coreProperties>
</file>