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307" r:id="rId2"/>
    <p:sldId id="344" r:id="rId3"/>
    <p:sldId id="357" r:id="rId4"/>
    <p:sldId id="358" r:id="rId5"/>
    <p:sldId id="362" r:id="rId6"/>
    <p:sldId id="359" r:id="rId7"/>
    <p:sldId id="361" r:id="rId8"/>
    <p:sldId id="360" r:id="rId9"/>
    <p:sldId id="354" r:id="rId10"/>
  </p:sldIdLst>
  <p:sldSz cx="12192000" cy="6858000"/>
  <p:notesSz cx="6858000" cy="9144000"/>
  <p:embeddedFontLst>
    <p:embeddedFont>
      <p:font typeface="Arial Unicode MS" panose="020B0604020202020204" charset="-128"/>
      <p:regular r:id="rId12"/>
    </p:embeddedFont>
    <p:embeddedFont>
      <p:font typeface="#9Slide03 AmpleSoft Bold" panose="020B0604020202020204" charset="0"/>
      <p:regular r:id="rId13"/>
    </p:embeddedFont>
    <p:embeddedFont>
      <p:font typeface="#9Slide03 Cabin Condensed Bold" panose="020B0604020202020204" charset="0"/>
      <p:bold r:id="rId14"/>
    </p:embeddedFont>
    <p:embeddedFont>
      <p:font typeface="Calibri" panose="020F0502020204030204" pitchFamily="34" charset="0"/>
      <p:regular r:id="rId15"/>
      <p:bold r:id="rId16"/>
      <p:italic r:id="rId17"/>
      <p:boldItalic r:id="rId18"/>
    </p:embeddedFont>
    <p:embeddedFont>
      <p:font typeface="Cambria" panose="02040503050406030204" pitchFamily="18" charset="0"/>
      <p:regular r:id="rId19"/>
      <p:bold r:id="rId20"/>
      <p:italic r:id="rId21"/>
      <p:boldItalic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userDrawn="1">
          <p15:clr>
            <a:srgbClr val="A4A3A4"/>
          </p15:clr>
        </p15:guide>
        <p15:guide id="2" pos="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E"/>
    <a:srgbClr val="9E5ECE"/>
    <a:srgbClr val="009644"/>
    <a:srgbClr val="EADCF4"/>
    <a:srgbClr val="CDACE6"/>
    <a:srgbClr val="BBE0E3"/>
    <a:srgbClr val="E2F6F0"/>
    <a:srgbClr val="C8D85B"/>
    <a:srgbClr val="0070C0"/>
    <a:srgbClr val="E880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43" autoAdjust="0"/>
    <p:restoredTop sz="87346" autoAdjust="0"/>
  </p:normalViewPr>
  <p:slideViewPr>
    <p:cSldViewPr snapToGrid="0" showGuides="1">
      <p:cViewPr varScale="1">
        <p:scale>
          <a:sx n="55" d="100"/>
          <a:sy n="55" d="100"/>
        </p:scale>
        <p:origin x="1248" y="44"/>
      </p:cViewPr>
      <p:guideLst>
        <p:guide orient="horz" pos="3838"/>
        <p:guide pos="461"/>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3068A-753F-47ED-95DE-D06E5578E574}" type="datetimeFigureOut">
              <a:rPr lang="zh-CN" altLang="en-US" smtClean="0"/>
              <a:t>2021/12/19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F164E-D685-493E-AF07-0CE742DE1FDD}" type="slidenum">
              <a:rPr lang="zh-CN" altLang="en-US" smtClean="0"/>
              <a:t>‹#›</a:t>
            </a:fld>
            <a:endParaRPr lang="zh-CN" altLang="en-US"/>
          </a:p>
        </p:txBody>
      </p:sp>
    </p:spTree>
    <p:extLst>
      <p:ext uri="{BB962C8B-B14F-4D97-AF65-F5344CB8AC3E}">
        <p14:creationId xmlns:p14="http://schemas.microsoft.com/office/powerpoint/2010/main" val="335753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a:t>
            </a:fld>
            <a:endParaRPr lang="zh-CN" altLang="en-US"/>
          </a:p>
        </p:txBody>
      </p:sp>
    </p:spTree>
    <p:extLst>
      <p:ext uri="{BB962C8B-B14F-4D97-AF65-F5344CB8AC3E}">
        <p14:creationId xmlns:p14="http://schemas.microsoft.com/office/powerpoint/2010/main" val="279801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58209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1294067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3855572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098959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51431558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35364274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6715706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425269044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402704290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80177077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68905316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2021/12/19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0630976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88166425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2021/12/19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68421259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2021/12/19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313535025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2021/12/19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85992350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56694530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92757413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4501273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33969850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98686119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55007989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96847394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706496"/>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0" r:id="rId3"/>
    <p:sldLayoutId id="2147483667" r:id="rId4"/>
    <p:sldLayoutId id="2147483666" r:id="rId5"/>
    <p:sldLayoutId id="2147483665" r:id="rId6"/>
    <p:sldLayoutId id="2147483664" r:id="rId7"/>
    <p:sldLayoutId id="2147483663" r:id="rId8"/>
    <p:sldLayoutId id="2147483661" r:id="rId9"/>
    <p:sldLayoutId id="2147483668" r:id="rId10"/>
    <p:sldLayoutId id="2147483650"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9" r:id="rId21"/>
    <p:sldLayoutId id="2147483662" r:id="rId22"/>
  </p:sldLayoutIdLst>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hemeOverride" Target="../theme/themeOverride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80953" y="1431216"/>
            <a:ext cx="3588866" cy="542678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13634"/>
            <a:ext cx="12192000" cy="3980688"/>
          </a:xfrm>
          <a:prstGeom prst="rect">
            <a:avLst/>
          </a:prstGeom>
        </p:spPr>
      </p:pic>
      <p:pic>
        <p:nvPicPr>
          <p:cNvPr id="2" name="图片 1">
            <a:extLst>
              <a:ext uri="{FF2B5EF4-FFF2-40B4-BE49-F238E27FC236}">
                <a16:creationId xmlns:a16="http://schemas.microsoft.com/office/drawing/2014/main" id="{D3D5378D-2B37-4113-B3D8-9A2935E980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583274" y="-61878"/>
            <a:ext cx="2346661" cy="979237"/>
          </a:xfrm>
          <a:prstGeom prst="rect">
            <a:avLst/>
          </a:prstGeom>
        </p:spPr>
      </p:pic>
      <p:sp>
        <p:nvSpPr>
          <p:cNvPr id="13" name="TextBox 12">
            <a:extLst>
              <a:ext uri="{FF2B5EF4-FFF2-40B4-BE49-F238E27FC236}">
                <a16:creationId xmlns:a16="http://schemas.microsoft.com/office/drawing/2014/main" id="{7A608B90-09D5-46D0-B192-8984A3E9C58E}"/>
              </a:ext>
            </a:extLst>
          </p:cNvPr>
          <p:cNvSpPr txBox="1"/>
          <p:nvPr/>
        </p:nvSpPr>
        <p:spPr>
          <a:xfrm>
            <a:off x="4111961" y="1370069"/>
            <a:ext cx="5171738" cy="769441"/>
          </a:xfrm>
          <a:prstGeom prst="rect">
            <a:avLst/>
          </a:prstGeom>
          <a:noFill/>
        </p:spPr>
        <p:txBody>
          <a:bodyPr wrap="square" rtlCol="0">
            <a:spAutoFit/>
          </a:bodyPr>
          <a:lstStyle/>
          <a:p>
            <a:pPr algn="ctr"/>
            <a:r>
              <a:rPr lang="en-US" sz="4400" dirty="0" err="1">
                <a:solidFill>
                  <a:srgbClr val="0070C0"/>
                </a:solidFill>
                <a:latin typeface="#9Slide03 Cabin Condensed Bold" panose="00000806000000000000" pitchFamily="2" charset="0"/>
                <a:ea typeface="Cambria" panose="02040503050406030204" pitchFamily="18" charset="0"/>
              </a:rPr>
              <a:t>Tập</a:t>
            </a:r>
            <a:r>
              <a:rPr lang="en-US" sz="4400" dirty="0">
                <a:solidFill>
                  <a:srgbClr val="0070C0"/>
                </a:solidFill>
                <a:latin typeface="#9Slide03 Cabin Condensed Bold" panose="00000806000000000000" pitchFamily="2" charset="0"/>
                <a:ea typeface="Cambria" panose="02040503050406030204" pitchFamily="18" charset="0"/>
              </a:rPr>
              <a:t> </a:t>
            </a:r>
            <a:r>
              <a:rPr lang="en-US" sz="4400" dirty="0" err="1">
                <a:solidFill>
                  <a:srgbClr val="0070C0"/>
                </a:solidFill>
                <a:latin typeface="#9Slide03 Cabin Condensed Bold" panose="00000806000000000000" pitchFamily="2" charset="0"/>
                <a:ea typeface="Cambria" panose="02040503050406030204" pitchFamily="18" charset="0"/>
              </a:rPr>
              <a:t>làm</a:t>
            </a:r>
            <a:r>
              <a:rPr lang="en-US" sz="4400" dirty="0">
                <a:solidFill>
                  <a:srgbClr val="0070C0"/>
                </a:solidFill>
                <a:latin typeface="#9Slide03 Cabin Condensed Bold" panose="00000806000000000000" pitchFamily="2" charset="0"/>
                <a:ea typeface="Cambria" panose="02040503050406030204" pitchFamily="18" charset="0"/>
              </a:rPr>
              <a:t> </a:t>
            </a:r>
            <a:r>
              <a:rPr lang="en-US" sz="4400" dirty="0" err="1">
                <a:solidFill>
                  <a:srgbClr val="0070C0"/>
                </a:solidFill>
                <a:latin typeface="#9Slide03 Cabin Condensed Bold" panose="00000806000000000000" pitchFamily="2" charset="0"/>
                <a:ea typeface="Cambria" panose="02040503050406030204" pitchFamily="18" charset="0"/>
              </a:rPr>
              <a:t>văn</a:t>
            </a:r>
            <a:endParaRPr lang="en-US" sz="4400" dirty="0">
              <a:solidFill>
                <a:srgbClr val="0070C0"/>
              </a:solidFill>
              <a:latin typeface="#9Slide03 Cabin Condensed Bold" panose="00000806000000000000" pitchFamily="2" charset="0"/>
              <a:ea typeface="Cambria" panose="02040503050406030204" pitchFamily="18" charset="0"/>
            </a:endParaRPr>
          </a:p>
        </p:txBody>
      </p:sp>
      <p:sp>
        <p:nvSpPr>
          <p:cNvPr id="14" name="TextBox 13">
            <a:extLst>
              <a:ext uri="{FF2B5EF4-FFF2-40B4-BE49-F238E27FC236}">
                <a16:creationId xmlns:a16="http://schemas.microsoft.com/office/drawing/2014/main" id="{716A4C7C-0919-4675-BFD0-216D2A3B459B}"/>
              </a:ext>
            </a:extLst>
          </p:cNvPr>
          <p:cNvSpPr txBox="1"/>
          <p:nvPr/>
        </p:nvSpPr>
        <p:spPr>
          <a:xfrm>
            <a:off x="3339483" y="2324205"/>
            <a:ext cx="6492764" cy="1938992"/>
          </a:xfrm>
          <a:prstGeom prst="rect">
            <a:avLst/>
          </a:prstGeom>
          <a:noFill/>
        </p:spPr>
        <p:txBody>
          <a:bodyPr wrap="square" rtlCol="0">
            <a:spAutoFit/>
          </a:bodyPr>
          <a:lstStyle/>
          <a:p>
            <a:pPr algn="ctr"/>
            <a:r>
              <a:rPr lang="en-US" sz="6000" dirty="0" err="1">
                <a:solidFill>
                  <a:schemeClr val="accent6"/>
                </a:solidFill>
                <a:latin typeface="#9Slide03 Cabin Condensed Bold" panose="00000806000000000000" pitchFamily="2" charset="0"/>
                <a:ea typeface="Cambria" panose="02040503050406030204" pitchFamily="18" charset="0"/>
              </a:rPr>
              <a:t>Luyện</a:t>
            </a:r>
            <a:r>
              <a:rPr lang="en-US" sz="6000" dirty="0">
                <a:solidFill>
                  <a:schemeClr val="accent6"/>
                </a:solidFill>
                <a:latin typeface="#9Slide03 Cabin Condensed Bold" panose="00000806000000000000" pitchFamily="2" charset="0"/>
                <a:ea typeface="Cambria" panose="02040503050406030204" pitchFamily="18" charset="0"/>
              </a:rPr>
              <a:t> </a:t>
            </a:r>
            <a:r>
              <a:rPr lang="en-US" sz="6000" dirty="0" err="1">
                <a:solidFill>
                  <a:schemeClr val="accent6"/>
                </a:solidFill>
                <a:latin typeface="#9Slide03 Cabin Condensed Bold" panose="00000806000000000000" pitchFamily="2" charset="0"/>
                <a:ea typeface="Cambria" panose="02040503050406030204" pitchFamily="18" charset="0"/>
              </a:rPr>
              <a:t>tập</a:t>
            </a:r>
            <a:r>
              <a:rPr lang="en-US" sz="6000" dirty="0">
                <a:solidFill>
                  <a:schemeClr val="accent6"/>
                </a:solidFill>
                <a:latin typeface="#9Slide03 Cabin Condensed Bold" panose="00000806000000000000" pitchFamily="2" charset="0"/>
                <a:ea typeface="Cambria" panose="02040503050406030204" pitchFamily="18" charset="0"/>
              </a:rPr>
              <a:t> </a:t>
            </a:r>
            <a:r>
              <a:rPr lang="en-US" sz="6000" dirty="0" err="1">
                <a:solidFill>
                  <a:schemeClr val="accent6"/>
                </a:solidFill>
                <a:latin typeface="#9Slide03 Cabin Condensed Bold" panose="00000806000000000000" pitchFamily="2" charset="0"/>
                <a:ea typeface="Cambria" panose="02040503050406030204" pitchFamily="18" charset="0"/>
              </a:rPr>
              <a:t>giới</a:t>
            </a:r>
            <a:r>
              <a:rPr lang="en-US" sz="6000" dirty="0">
                <a:solidFill>
                  <a:schemeClr val="accent6"/>
                </a:solidFill>
                <a:latin typeface="#9Slide03 Cabin Condensed Bold" panose="00000806000000000000" pitchFamily="2" charset="0"/>
                <a:ea typeface="Cambria" panose="02040503050406030204" pitchFamily="18" charset="0"/>
              </a:rPr>
              <a:t> </a:t>
            </a:r>
            <a:r>
              <a:rPr lang="en-US" sz="6000" dirty="0" err="1">
                <a:solidFill>
                  <a:schemeClr val="accent6"/>
                </a:solidFill>
                <a:latin typeface="#9Slide03 Cabin Condensed Bold" panose="00000806000000000000" pitchFamily="2" charset="0"/>
                <a:ea typeface="Cambria" panose="02040503050406030204" pitchFamily="18" charset="0"/>
              </a:rPr>
              <a:t>thiệu</a:t>
            </a:r>
            <a:r>
              <a:rPr lang="en-US" sz="6000" dirty="0">
                <a:solidFill>
                  <a:schemeClr val="accent6"/>
                </a:solidFill>
                <a:latin typeface="#9Slide03 Cabin Condensed Bold" panose="00000806000000000000" pitchFamily="2" charset="0"/>
                <a:ea typeface="Cambria" panose="02040503050406030204" pitchFamily="18" charset="0"/>
              </a:rPr>
              <a:t> </a:t>
            </a:r>
            <a:r>
              <a:rPr lang="en-US" sz="6000" dirty="0" err="1">
                <a:solidFill>
                  <a:schemeClr val="accent6"/>
                </a:solidFill>
                <a:latin typeface="#9Slide03 Cabin Condensed Bold" panose="00000806000000000000" pitchFamily="2" charset="0"/>
                <a:ea typeface="Cambria" panose="02040503050406030204" pitchFamily="18" charset="0"/>
              </a:rPr>
              <a:t>địa</a:t>
            </a:r>
            <a:r>
              <a:rPr lang="en-US" sz="6000" dirty="0">
                <a:solidFill>
                  <a:schemeClr val="accent6"/>
                </a:solidFill>
                <a:latin typeface="#9Slide03 Cabin Condensed Bold" panose="00000806000000000000" pitchFamily="2" charset="0"/>
                <a:ea typeface="Cambria" panose="02040503050406030204" pitchFamily="18" charset="0"/>
              </a:rPr>
              <a:t> </a:t>
            </a:r>
            <a:r>
              <a:rPr lang="en-US" sz="6000" dirty="0" err="1">
                <a:solidFill>
                  <a:schemeClr val="accent6"/>
                </a:solidFill>
                <a:latin typeface="#9Slide03 Cabin Condensed Bold" panose="00000806000000000000" pitchFamily="2" charset="0"/>
                <a:ea typeface="Cambria" panose="02040503050406030204" pitchFamily="18" charset="0"/>
              </a:rPr>
              <a:t>phương</a:t>
            </a:r>
            <a:endParaRPr lang="en-US" sz="6000" dirty="0">
              <a:solidFill>
                <a:schemeClr val="accent6"/>
              </a:solidFill>
              <a:latin typeface="#9Slide03 Cabin Condensed Bold" panose="00000806000000000000" pitchFamily="2" charset="0"/>
              <a:ea typeface="Cambria" panose="02040503050406030204" pitchFamily="18" charset="0"/>
            </a:endParaRPr>
          </a:p>
        </p:txBody>
      </p:sp>
    </p:spTree>
    <p:extLst>
      <p:ext uri="{BB962C8B-B14F-4D97-AF65-F5344CB8AC3E}">
        <p14:creationId xmlns:p14="http://schemas.microsoft.com/office/powerpoint/2010/main" val="4252373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127000" y="104823"/>
            <a:ext cx="780528" cy="597134"/>
          </a:xfrm>
          <a:prstGeom prst="rect">
            <a:avLst/>
          </a:prstGeom>
        </p:spPr>
      </p:pic>
      <p:sp>
        <p:nvSpPr>
          <p:cNvPr id="4" name="Rectangle 3"/>
          <p:cNvSpPr/>
          <p:nvPr/>
        </p:nvSpPr>
        <p:spPr>
          <a:xfrm>
            <a:off x="826984" y="172557"/>
            <a:ext cx="11557002" cy="830997"/>
          </a:xfrm>
          <a:prstGeom prst="rect">
            <a:avLst/>
          </a:prstGeom>
        </p:spPr>
        <p:txBody>
          <a:bodyPr wrap="square">
            <a:spAutoFit/>
          </a:bodyPr>
          <a:lstStyle/>
          <a:p>
            <a:r>
              <a:rPr lang="en-US" sz="2400" dirty="0" err="1">
                <a:solidFill>
                  <a:schemeClr val="accent2">
                    <a:lumMod val="75000"/>
                  </a:schemeClr>
                </a:solidFill>
                <a:latin typeface="Cambria" panose="02040503050406030204" pitchFamily="18" charset="0"/>
                <a:ea typeface="Cambria" panose="02040503050406030204" pitchFamily="18" charset="0"/>
              </a:rPr>
              <a:t>Đọc</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lại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bài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b="1" i="1" dirty="0" err="1">
                <a:solidFill>
                  <a:schemeClr val="accent2">
                    <a:lumMod val="75000"/>
                  </a:schemeClr>
                </a:solidFill>
                <a:latin typeface="Cambria" panose="02040503050406030204" pitchFamily="18" charset="0"/>
                <a:ea typeface="Cambria" panose="02040503050406030204" pitchFamily="18" charset="0"/>
              </a:rPr>
              <a:t>Kéo</a:t>
            </a:r>
            <a:r>
              <a:rPr lang="en-US" sz="2400" b="1" i="1" dirty="0">
                <a:solidFill>
                  <a:schemeClr val="accent2">
                    <a:lumMod val="75000"/>
                  </a:schemeClr>
                </a:solidFill>
                <a:latin typeface="Cambria" panose="02040503050406030204" pitchFamily="18" charset="0"/>
                <a:ea typeface="Cambria" panose="02040503050406030204" pitchFamily="18" charset="0"/>
              </a:rPr>
              <a:t> co </a:t>
            </a:r>
            <a:r>
              <a:rPr lang="en-US" sz="2400" dirty="0" err="1">
                <a:solidFill>
                  <a:schemeClr val="accent2">
                    <a:lumMod val="75000"/>
                  </a:schemeClr>
                </a:solidFill>
                <a:latin typeface="Cambria" panose="02040503050406030204" pitchFamily="18" charset="0"/>
                <a:ea typeface="Cambria" panose="02040503050406030204" pitchFamily="18" charset="0"/>
              </a:rPr>
              <a:t>và</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cho</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biết</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bài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ấy</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giới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thiệu</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trò</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chơi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của</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những</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địa</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phương</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nào</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Thuật</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lại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các</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trò</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chơi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đã</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được</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giới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thiệu</a:t>
            </a:r>
            <a:r>
              <a:rPr lang="en-US" sz="2400" dirty="0">
                <a:solidFill>
                  <a:schemeClr val="accent2">
                    <a:lumMod val="75000"/>
                  </a:schemeClr>
                </a:solidFill>
                <a:latin typeface="Cambria" panose="02040503050406030204" pitchFamily="18" charset="0"/>
                <a:ea typeface="Cambria" panose="02040503050406030204" pitchFamily="18" charset="0"/>
              </a:rPr>
              <a:t>.</a:t>
            </a:r>
          </a:p>
        </p:txBody>
      </p:sp>
      <p:cxnSp>
        <p:nvCxnSpPr>
          <p:cNvPr id="21" name="Straight Connector 20"/>
          <p:cNvCxnSpPr/>
          <p:nvPr/>
        </p:nvCxnSpPr>
        <p:spPr>
          <a:xfrm>
            <a:off x="907528" y="594191"/>
            <a:ext cx="22790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64909" y="594191"/>
            <a:ext cx="59251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163621" y="1024326"/>
            <a:ext cx="2802576" cy="461665"/>
          </a:xfrm>
          <a:prstGeom prst="rect">
            <a:avLst/>
          </a:prstGeom>
          <a:noFill/>
        </p:spPr>
        <p:txBody>
          <a:bodyPr wrap="square" rtlCol="0">
            <a:spAutoFit/>
          </a:bodyPr>
          <a:lstStyle/>
          <a:p>
            <a:pPr algn="ctr"/>
            <a:r>
              <a:rPr lang="en-US" sz="2400" dirty="0" err="1">
                <a:solidFill>
                  <a:srgbClr val="0070C0"/>
                </a:solidFill>
                <a:latin typeface="#9Slide03 AmpleSoft Bold" panose="02000000000000000000" pitchFamily="2" charset="0"/>
              </a:rPr>
              <a:t>Kéo</a:t>
            </a:r>
            <a:r>
              <a:rPr lang="en-US" sz="2400" dirty="0">
                <a:solidFill>
                  <a:srgbClr val="0070C0"/>
                </a:solidFill>
                <a:latin typeface="#9Slide03 AmpleSoft Bold" panose="02000000000000000000" pitchFamily="2" charset="0"/>
              </a:rPr>
              <a:t> co</a:t>
            </a:r>
          </a:p>
        </p:txBody>
      </p:sp>
      <p:sp>
        <p:nvSpPr>
          <p:cNvPr id="25" name="Rectangle 24"/>
          <p:cNvSpPr/>
          <p:nvPr/>
        </p:nvSpPr>
        <p:spPr>
          <a:xfrm>
            <a:off x="517264" y="1589890"/>
            <a:ext cx="10890965" cy="4493538"/>
          </a:xfrm>
          <a:prstGeom prst="rect">
            <a:avLst/>
          </a:prstGeom>
        </p:spPr>
        <p:txBody>
          <a:bodyPr wrap="square">
            <a:spAutoFit/>
          </a:bodyPr>
          <a:lstStyle/>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Kéo co là một trò chơi thể hiện tinh thần thượng võ của dân ta. Tục kéo co mỗi vùng một khác, nhưng bao giờ cũng là cuộc đấu tài, đấu sức giữa hai bên. </a:t>
            </a:r>
          </a:p>
          <a:p>
            <a:pPr algn="just"/>
            <a:r>
              <a:rPr lang="vi-VN" sz="2200" dirty="0">
                <a:latin typeface="Cambria" panose="02040503050406030204" pitchFamily="18" charset="0"/>
                <a:ea typeface="Cambria" panose="02040503050406030204" pitchFamily="18" charset="0"/>
              </a:rPr>
              <a:t>   Kéo co phải đủ ba keo. Bên nào kéo được đối phương ngã về phía mình nhiều keo hơn là bên ấy thắng.</a:t>
            </a:r>
          </a:p>
          <a:p>
            <a:pPr algn="just"/>
            <a:r>
              <a:rPr lang="vi-VN" sz="2200" dirty="0">
                <a:latin typeface="Cambria" panose="02040503050406030204" pitchFamily="18" charset="0"/>
                <a:ea typeface="Cambria" panose="02040503050406030204" pitchFamily="18" charset="0"/>
              </a:rPr>
              <a:t>   Hội làng Hữu Trấp thuộc huyện Quế Võ, tỉnh Bắc Ninh thường tổ chức thi kéo co giữa nam và nữ. Có năm bên nam thắng, có năm bên nữ thắng. Nhưng dù bên nào nào thắng thì cuộc thi cũng rất là vui. Vui ở sự ganh đua, vui ở những tiếng hò reo khuyến khích của người xem hội.</a:t>
            </a:r>
          </a:p>
          <a:p>
            <a:pPr algn="just"/>
            <a:r>
              <a:rPr lang="vi-VN" sz="2200" dirty="0">
                <a:latin typeface="Cambria" panose="02040503050406030204" pitchFamily="18" charset="0"/>
                <a:ea typeface="Cambria" panose="02040503050406030204" pitchFamily="18" charset="0"/>
              </a:rPr>
              <a:t>   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p>
        </p:txBody>
      </p:sp>
      <p:cxnSp>
        <p:nvCxnSpPr>
          <p:cNvPr id="12" name="Straight Connector 11"/>
          <p:cNvCxnSpPr/>
          <p:nvPr/>
        </p:nvCxnSpPr>
        <p:spPr>
          <a:xfrm>
            <a:off x="988291" y="953413"/>
            <a:ext cx="2669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5036" y="3305063"/>
            <a:ext cx="6712528" cy="15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07528" y="4635987"/>
            <a:ext cx="6054437" cy="178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72021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6148852" y="420375"/>
            <a:ext cx="4440190" cy="5380906"/>
            <a:chOff x="2263223" y="562767"/>
            <a:chExt cx="3120319" cy="4142515"/>
          </a:xfrm>
        </p:grpSpPr>
        <p:grpSp>
          <p:nvGrpSpPr>
            <p:cNvPr id="44" name="Group 43"/>
            <p:cNvGrpSpPr/>
            <p:nvPr/>
          </p:nvGrpSpPr>
          <p:grpSpPr>
            <a:xfrm>
              <a:off x="2263223" y="1374435"/>
              <a:ext cx="3120319" cy="3330847"/>
              <a:chOff x="2263223" y="1374435"/>
              <a:chExt cx="3120319" cy="3330847"/>
            </a:xfrm>
          </p:grpSpPr>
          <p:sp>
            <p:nvSpPr>
              <p:cNvPr id="46" name="Google Shape;3891;p41"/>
              <p:cNvSpPr/>
              <p:nvPr/>
            </p:nvSpPr>
            <p:spPr>
              <a:xfrm>
                <a:off x="2428100" y="1487847"/>
                <a:ext cx="2955442" cy="3217435"/>
              </a:xfrm>
              <a:prstGeom prst="rect">
                <a:avLst/>
              </a:prstGeom>
              <a:solidFill>
                <a:srgbClr val="000000">
                  <a:alpha val="8940"/>
                </a:srgbClr>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47" name="Google Shape;3892;p41"/>
              <p:cNvSpPr/>
              <p:nvPr/>
            </p:nvSpPr>
            <p:spPr>
              <a:xfrm>
                <a:off x="2263223" y="1374435"/>
                <a:ext cx="2955442" cy="3217435"/>
              </a:xfrm>
              <a:prstGeom prst="rect">
                <a:avLst/>
              </a:prstGeom>
              <a:solidFill>
                <a:srgbClr val="B7E1E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grpSp>
        <p:sp>
          <p:nvSpPr>
            <p:cNvPr id="45" name="Google Shape;3900;p41"/>
            <p:cNvSpPr/>
            <p:nvPr/>
          </p:nvSpPr>
          <p:spPr>
            <a:xfrm rot="19403332" flipH="1">
              <a:off x="2762585" y="562767"/>
              <a:ext cx="2021056" cy="18403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9C357"/>
            </a:solidFill>
            <a:ln>
              <a:noFill/>
            </a:ln>
          </p:spPr>
          <p:txBody>
            <a:bodyPr spcFirstLastPara="1" wrap="square" lIns="91425" tIns="91425" rIns="91425" bIns="91425" anchor="ctr" anchorCtr="0">
              <a:noAutofit/>
            </a:bodyPr>
            <a:lstStyle/>
            <a:p>
              <a:pPr>
                <a:defRPr/>
              </a:pPr>
              <a:endParaRPr sz="500" kern="0">
                <a:solidFill>
                  <a:sysClr val="windowText" lastClr="000000"/>
                </a:solidFill>
                <a:cs typeface="Arial"/>
                <a:sym typeface="Arial"/>
              </a:endParaRPr>
            </a:p>
          </p:txBody>
        </p:sp>
      </p:grpSp>
      <p:pic>
        <p:nvPicPr>
          <p:cNvPr id="2"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127000" y="104823"/>
            <a:ext cx="780528" cy="597134"/>
          </a:xfrm>
          <a:prstGeom prst="rect">
            <a:avLst/>
          </a:prstGeom>
        </p:spPr>
      </p:pic>
      <p:sp>
        <p:nvSpPr>
          <p:cNvPr id="4" name="Rectangle 3"/>
          <p:cNvSpPr/>
          <p:nvPr/>
        </p:nvSpPr>
        <p:spPr>
          <a:xfrm>
            <a:off x="826984" y="172557"/>
            <a:ext cx="11557002" cy="830997"/>
          </a:xfrm>
          <a:prstGeom prst="rect">
            <a:avLst/>
          </a:prstGeom>
        </p:spPr>
        <p:txBody>
          <a:bodyPr wrap="square">
            <a:spAutoFit/>
          </a:bodyPr>
          <a:lstStyle/>
          <a:p>
            <a:r>
              <a:rPr lang="en-US" sz="2400" dirty="0" err="1">
                <a:solidFill>
                  <a:schemeClr val="accent2">
                    <a:lumMod val="75000"/>
                  </a:schemeClr>
                </a:solidFill>
                <a:latin typeface="Cambria" panose="02040503050406030204" pitchFamily="18" charset="0"/>
                <a:ea typeface="Cambria" panose="02040503050406030204" pitchFamily="18" charset="0"/>
              </a:rPr>
              <a:t>Đọc</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lại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bài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b="1" i="1" dirty="0" err="1">
                <a:solidFill>
                  <a:schemeClr val="accent2">
                    <a:lumMod val="75000"/>
                  </a:schemeClr>
                </a:solidFill>
                <a:latin typeface="Cambria" panose="02040503050406030204" pitchFamily="18" charset="0"/>
                <a:ea typeface="Cambria" panose="02040503050406030204" pitchFamily="18" charset="0"/>
              </a:rPr>
              <a:t>Kéo</a:t>
            </a:r>
            <a:r>
              <a:rPr lang="en-US" sz="2400" b="1" i="1" dirty="0">
                <a:solidFill>
                  <a:schemeClr val="accent2">
                    <a:lumMod val="75000"/>
                  </a:schemeClr>
                </a:solidFill>
                <a:latin typeface="Cambria" panose="02040503050406030204" pitchFamily="18" charset="0"/>
                <a:ea typeface="Cambria" panose="02040503050406030204" pitchFamily="18" charset="0"/>
              </a:rPr>
              <a:t> co </a:t>
            </a:r>
            <a:r>
              <a:rPr lang="en-US" sz="2400" dirty="0" err="1">
                <a:solidFill>
                  <a:schemeClr val="accent2">
                    <a:lumMod val="75000"/>
                  </a:schemeClr>
                </a:solidFill>
                <a:latin typeface="Cambria" panose="02040503050406030204" pitchFamily="18" charset="0"/>
                <a:ea typeface="Cambria" panose="02040503050406030204" pitchFamily="18" charset="0"/>
              </a:rPr>
              <a:t>và</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cho</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biết</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bài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ấy</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giới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thiệu</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trò</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chơi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của</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những</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địa</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phương</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nào</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Thuật</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lại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các</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trò</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chơi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đã</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được</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giới</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thiệu</a:t>
            </a:r>
            <a:r>
              <a:rPr lang="en-US" sz="2400" dirty="0">
                <a:solidFill>
                  <a:schemeClr val="accent2">
                    <a:lumMod val="75000"/>
                  </a:schemeClr>
                </a:solidFill>
                <a:latin typeface="Cambria" panose="02040503050406030204" pitchFamily="18" charset="0"/>
                <a:ea typeface="Cambria" panose="02040503050406030204" pitchFamily="18" charset="0"/>
              </a:rPr>
              <a:t>.</a:t>
            </a:r>
          </a:p>
        </p:txBody>
      </p:sp>
      <p:cxnSp>
        <p:nvCxnSpPr>
          <p:cNvPr id="21" name="Straight Connector 20"/>
          <p:cNvCxnSpPr/>
          <p:nvPr/>
        </p:nvCxnSpPr>
        <p:spPr>
          <a:xfrm>
            <a:off x="907528" y="594191"/>
            <a:ext cx="22790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64909" y="594191"/>
            <a:ext cx="59251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88291" y="953413"/>
            <a:ext cx="2669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124719" y="643534"/>
            <a:ext cx="4440190" cy="5174919"/>
            <a:chOff x="2263223" y="721347"/>
            <a:chExt cx="3120319" cy="3983935"/>
          </a:xfrm>
        </p:grpSpPr>
        <p:grpSp>
          <p:nvGrpSpPr>
            <p:cNvPr id="10" name="Group 9"/>
            <p:cNvGrpSpPr/>
            <p:nvPr/>
          </p:nvGrpSpPr>
          <p:grpSpPr>
            <a:xfrm>
              <a:off x="2263223" y="1374435"/>
              <a:ext cx="3120319" cy="3330847"/>
              <a:chOff x="2263223" y="1374435"/>
              <a:chExt cx="3120319" cy="3330847"/>
            </a:xfrm>
          </p:grpSpPr>
          <p:sp>
            <p:nvSpPr>
              <p:cNvPr id="13" name="Google Shape;3891;p41"/>
              <p:cNvSpPr/>
              <p:nvPr/>
            </p:nvSpPr>
            <p:spPr>
              <a:xfrm>
                <a:off x="2428100" y="1487847"/>
                <a:ext cx="2955442" cy="3217435"/>
              </a:xfrm>
              <a:prstGeom prst="rect">
                <a:avLst/>
              </a:prstGeom>
              <a:solidFill>
                <a:srgbClr val="000000">
                  <a:alpha val="8940"/>
                </a:srgbClr>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sp>
            <p:nvSpPr>
              <p:cNvPr id="14" name="Google Shape;3892;p41"/>
              <p:cNvSpPr/>
              <p:nvPr/>
            </p:nvSpPr>
            <p:spPr>
              <a:xfrm>
                <a:off x="2263223" y="1374435"/>
                <a:ext cx="2955442" cy="3217435"/>
              </a:xfrm>
              <a:prstGeom prst="rect">
                <a:avLst/>
              </a:prstGeom>
              <a:solidFill>
                <a:srgbClr val="B7E1E0"/>
              </a:solidFill>
              <a:ln>
                <a:noFill/>
              </a:ln>
            </p:spPr>
            <p:txBody>
              <a:bodyPr spcFirstLastPara="1" wrap="square" lIns="91425" tIns="91425" rIns="91425" bIns="91425" anchor="ctr" anchorCtr="0">
                <a:noAutofit/>
              </a:bodyPr>
              <a:lstStyle/>
              <a:p>
                <a:pPr>
                  <a:defRPr/>
                </a:pPr>
                <a:endParaRPr kern="0">
                  <a:solidFill>
                    <a:sysClr val="windowText" lastClr="000000"/>
                  </a:solidFill>
                  <a:cs typeface="Arial"/>
                  <a:sym typeface="Arial"/>
                </a:endParaRPr>
              </a:p>
            </p:txBody>
          </p:sp>
        </p:grpSp>
        <p:sp>
          <p:nvSpPr>
            <p:cNvPr id="11" name="Google Shape;3900;p41"/>
            <p:cNvSpPr/>
            <p:nvPr/>
          </p:nvSpPr>
          <p:spPr>
            <a:xfrm rot="19403332" flipH="1">
              <a:off x="2810475" y="721347"/>
              <a:ext cx="1903400" cy="170706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9C357"/>
            </a:solidFill>
            <a:ln>
              <a:noFill/>
            </a:ln>
          </p:spPr>
          <p:txBody>
            <a:bodyPr spcFirstLastPara="1" wrap="square" lIns="91425" tIns="91425" rIns="91425" bIns="91425" anchor="ctr" anchorCtr="0">
              <a:noAutofit/>
            </a:bodyPr>
            <a:lstStyle/>
            <a:p>
              <a:pPr>
                <a:defRPr/>
              </a:pPr>
              <a:endParaRPr sz="500" kern="0">
                <a:solidFill>
                  <a:sysClr val="windowText" lastClr="000000"/>
                </a:solidFill>
                <a:cs typeface="Arial"/>
                <a:sym typeface="Arial"/>
              </a:endParaRPr>
            </a:p>
          </p:txBody>
        </p:sp>
      </p:grpSp>
      <p:sp>
        <p:nvSpPr>
          <p:cNvPr id="39" name="TextBox 1"/>
          <p:cNvSpPr txBox="1">
            <a:spLocks noChangeArrowheads="1"/>
          </p:cNvSpPr>
          <p:nvPr/>
        </p:nvSpPr>
        <p:spPr bwMode="auto">
          <a:xfrm flipH="1">
            <a:off x="1716608" y="1253100"/>
            <a:ext cx="3048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err="1">
                <a:solidFill>
                  <a:schemeClr val="accent6"/>
                </a:solidFill>
                <a:latin typeface="Cambria" panose="02040503050406030204" pitchFamily="18" charset="0"/>
                <a:ea typeface="Cambria" panose="02040503050406030204" pitchFamily="18" charset="0"/>
              </a:rPr>
              <a:t>Làng</a:t>
            </a:r>
            <a:r>
              <a:rPr lang="en-US" altLang="en-US" sz="2800" b="1" dirty="0">
                <a:solidFill>
                  <a:schemeClr val="accent6"/>
                </a:solidFill>
                <a:latin typeface="Cambria" panose="02040503050406030204" pitchFamily="18" charset="0"/>
                <a:ea typeface="Cambria" panose="02040503050406030204" pitchFamily="18" charset="0"/>
              </a:rPr>
              <a:t> </a:t>
            </a:r>
          </a:p>
          <a:p>
            <a:pPr algn="ctr"/>
            <a:r>
              <a:rPr lang="en-US" altLang="en-US" sz="2800" b="1" dirty="0" err="1">
                <a:solidFill>
                  <a:schemeClr val="accent6"/>
                </a:solidFill>
                <a:latin typeface="Cambria" panose="02040503050406030204" pitchFamily="18" charset="0"/>
                <a:ea typeface="Cambria" panose="02040503050406030204" pitchFamily="18" charset="0"/>
              </a:rPr>
              <a:t>Hữu</a:t>
            </a:r>
            <a:r>
              <a:rPr lang="en-US" altLang="en-US" sz="2800" b="1" dirty="0">
                <a:solidFill>
                  <a:schemeClr val="accent6"/>
                </a:solidFill>
                <a:latin typeface="Cambria" panose="02040503050406030204" pitchFamily="18" charset="0"/>
                <a:ea typeface="Cambria" panose="02040503050406030204" pitchFamily="18" charset="0"/>
              </a:rPr>
              <a:t> </a:t>
            </a:r>
            <a:r>
              <a:rPr lang="en-US" altLang="en-US" sz="2800" b="1" dirty="0" err="1">
                <a:solidFill>
                  <a:schemeClr val="accent6"/>
                </a:solidFill>
                <a:latin typeface="Cambria" panose="02040503050406030204" pitchFamily="18" charset="0"/>
                <a:ea typeface="Cambria" panose="02040503050406030204" pitchFamily="18" charset="0"/>
              </a:rPr>
              <a:t>Trấp</a:t>
            </a:r>
            <a:endParaRPr lang="en-US" altLang="en-US" sz="2800" b="1" dirty="0">
              <a:solidFill>
                <a:schemeClr val="accent6"/>
              </a:solidFill>
              <a:latin typeface="Cambria" panose="02040503050406030204" pitchFamily="18" charset="0"/>
              <a:ea typeface="Cambria" panose="02040503050406030204" pitchFamily="18" charset="0"/>
            </a:endParaRPr>
          </a:p>
        </p:txBody>
      </p:sp>
      <p:sp>
        <p:nvSpPr>
          <p:cNvPr id="40" name="TextBox 6"/>
          <p:cNvSpPr txBox="1">
            <a:spLocks noChangeArrowheads="1"/>
          </p:cNvSpPr>
          <p:nvPr/>
        </p:nvSpPr>
        <p:spPr bwMode="auto">
          <a:xfrm flipH="1">
            <a:off x="6989239" y="1126390"/>
            <a:ext cx="2743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err="1">
                <a:solidFill>
                  <a:srgbClr val="0070C0"/>
                </a:solidFill>
                <a:latin typeface="Cambria" panose="02040503050406030204" pitchFamily="18" charset="0"/>
                <a:ea typeface="Cambria" panose="02040503050406030204" pitchFamily="18" charset="0"/>
              </a:rPr>
              <a:t>Làng</a:t>
            </a:r>
            <a:endParaRPr lang="en-US" altLang="en-US" sz="2800" b="1" dirty="0">
              <a:solidFill>
                <a:srgbClr val="0070C0"/>
              </a:solidFill>
              <a:latin typeface="Cambria" panose="02040503050406030204" pitchFamily="18" charset="0"/>
              <a:ea typeface="Cambria" panose="02040503050406030204" pitchFamily="18" charset="0"/>
            </a:endParaRPr>
          </a:p>
          <a:p>
            <a:pPr algn="ctr"/>
            <a:r>
              <a:rPr lang="en-US" altLang="en-US" sz="2800" b="1" dirty="0" err="1">
                <a:solidFill>
                  <a:srgbClr val="0070C0"/>
                </a:solidFill>
                <a:latin typeface="Cambria" panose="02040503050406030204" pitchFamily="18" charset="0"/>
                <a:ea typeface="Cambria" panose="02040503050406030204" pitchFamily="18" charset="0"/>
              </a:rPr>
              <a:t>Tích</a:t>
            </a:r>
            <a:r>
              <a:rPr lang="en-US" altLang="en-US" sz="2800" b="1" dirty="0">
                <a:solidFill>
                  <a:srgbClr val="0070C0"/>
                </a:solidFill>
                <a:latin typeface="Cambria" panose="02040503050406030204" pitchFamily="18" charset="0"/>
                <a:ea typeface="Cambria" panose="02040503050406030204" pitchFamily="18" charset="0"/>
              </a:rPr>
              <a:t> </a:t>
            </a:r>
            <a:r>
              <a:rPr lang="en-US" altLang="en-US" sz="2800" b="1" dirty="0" err="1">
                <a:solidFill>
                  <a:srgbClr val="0070C0"/>
                </a:solidFill>
                <a:latin typeface="Cambria" panose="02040503050406030204" pitchFamily="18" charset="0"/>
                <a:ea typeface="Cambria" panose="02040503050406030204" pitchFamily="18" charset="0"/>
              </a:rPr>
              <a:t>Sơn</a:t>
            </a:r>
            <a:endParaRPr lang="en-US" altLang="en-US" sz="2800" b="1" dirty="0">
              <a:solidFill>
                <a:srgbClr val="0070C0"/>
              </a:solidFill>
              <a:latin typeface="Cambria" panose="02040503050406030204" pitchFamily="18" charset="0"/>
              <a:ea typeface="Cambria" panose="02040503050406030204" pitchFamily="18" charset="0"/>
            </a:endParaRPr>
          </a:p>
        </p:txBody>
      </p:sp>
      <p:sp>
        <p:nvSpPr>
          <p:cNvPr id="41" name="TextBox 8"/>
          <p:cNvSpPr txBox="1">
            <a:spLocks noChangeArrowheads="1"/>
          </p:cNvSpPr>
          <p:nvPr/>
        </p:nvSpPr>
        <p:spPr bwMode="auto">
          <a:xfrm flipH="1">
            <a:off x="6388621" y="2412361"/>
            <a:ext cx="38175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Thi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kéo</a:t>
            </a:r>
            <a:r>
              <a:rPr lang="en-US" altLang="en-US" sz="2800" dirty="0">
                <a:latin typeface="Cambria" panose="02040503050406030204" pitchFamily="18" charset="0"/>
                <a:ea typeface="Cambria" panose="02040503050406030204" pitchFamily="18" charset="0"/>
              </a:rPr>
              <a:t> co </a:t>
            </a:r>
            <a:r>
              <a:rPr lang="en-US" altLang="en-US" sz="2800" dirty="0" err="1">
                <a:latin typeface="Cambria" panose="02040503050406030204" pitchFamily="18" charset="0"/>
                <a:ea typeface="Cambria" panose="02040503050406030204" pitchFamily="18" charset="0"/>
              </a:rPr>
              <a:t>giữa</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trai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tráng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hai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giáp</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trong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làng</a:t>
            </a:r>
            <a:r>
              <a:rPr lang="en-US" altLang="en-US" sz="2800" dirty="0">
                <a:latin typeface="Cambria" panose="02040503050406030204" pitchFamily="18" charset="0"/>
                <a:ea typeface="Cambria" panose="02040503050406030204" pitchFamily="18" charset="0"/>
              </a:rPr>
              <a:t>.</a:t>
            </a:r>
          </a:p>
          <a:p>
            <a:pPr algn="just"/>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Số</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người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của</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mỗi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bên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không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hạn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chế</a:t>
            </a:r>
            <a:r>
              <a:rPr lang="en-US" altLang="en-US" sz="2800" dirty="0">
                <a:latin typeface="Cambria" panose="02040503050406030204" pitchFamily="18" charset="0"/>
                <a:ea typeface="Cambria" panose="02040503050406030204" pitchFamily="18" charset="0"/>
              </a:rPr>
              <a:t>.</a:t>
            </a:r>
          </a:p>
        </p:txBody>
      </p:sp>
      <p:sp>
        <p:nvSpPr>
          <p:cNvPr id="42" name="TextBox 9"/>
          <p:cNvSpPr txBox="1">
            <a:spLocks noChangeArrowheads="1"/>
          </p:cNvSpPr>
          <p:nvPr/>
        </p:nvSpPr>
        <p:spPr bwMode="auto">
          <a:xfrm flipH="1">
            <a:off x="1366796" y="2411709"/>
            <a:ext cx="378184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dirty="0">
                <a:latin typeface="Cambria" panose="02040503050406030204" pitchFamily="18" charset="0"/>
                <a:ea typeface="Cambria" panose="02040503050406030204" pitchFamily="18" charset="0"/>
              </a:rPr>
              <a:t>-</a:t>
            </a:r>
            <a:r>
              <a:rPr lang="en-US" altLang="en-US" sz="2800" dirty="0" err="1">
                <a:latin typeface="Cambria" panose="02040503050406030204" pitchFamily="18" charset="0"/>
                <a:ea typeface="Cambria" panose="02040503050406030204" pitchFamily="18" charset="0"/>
              </a:rPr>
              <a:t>Thi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kéo</a:t>
            </a:r>
            <a:r>
              <a:rPr lang="en-US" altLang="en-US" sz="2800" dirty="0">
                <a:latin typeface="Cambria" panose="02040503050406030204" pitchFamily="18" charset="0"/>
                <a:ea typeface="Cambria" panose="02040503050406030204" pitchFamily="18" charset="0"/>
              </a:rPr>
              <a:t> co </a:t>
            </a:r>
            <a:r>
              <a:rPr lang="en-US" altLang="en-US" sz="2800" dirty="0" err="1">
                <a:latin typeface="Cambria" panose="02040503050406030204" pitchFamily="18" charset="0"/>
                <a:ea typeface="Cambria" panose="02040503050406030204" pitchFamily="18" charset="0"/>
              </a:rPr>
              <a:t>giữa</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nam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và</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nữ</a:t>
            </a:r>
            <a:r>
              <a:rPr lang="en-US" altLang="en-US" sz="2800" dirty="0">
                <a:latin typeface="Cambria" panose="02040503050406030204" pitchFamily="18" charset="0"/>
                <a:ea typeface="Cambria" panose="02040503050406030204" pitchFamily="18" charset="0"/>
              </a:rPr>
              <a:t>.</a:t>
            </a:r>
          </a:p>
          <a:p>
            <a:pPr algn="just"/>
            <a:endParaRPr lang="en-US" altLang="en-US" sz="2800" dirty="0">
              <a:latin typeface="Cambria" panose="02040503050406030204" pitchFamily="18" charset="0"/>
              <a:ea typeface="Cambria" panose="02040503050406030204" pitchFamily="18" charset="0"/>
            </a:endParaRPr>
          </a:p>
          <a:p>
            <a:pPr algn="just"/>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Có</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năm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bên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nam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thắng</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có</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năm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bên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nữ</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thắng</a:t>
            </a:r>
            <a:r>
              <a:rPr lang="en-US" altLang="en-US" sz="28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4"/>
          <a:stretch>
            <a:fillRect/>
          </a:stretch>
        </p:blipFill>
        <p:spPr>
          <a:xfrm>
            <a:off x="8641046" y="4579510"/>
            <a:ext cx="3426753" cy="2278490"/>
          </a:xfrm>
          <a:prstGeom prst="ellipse">
            <a:avLst/>
          </a:prstGeom>
          <a:ln>
            <a:noFill/>
          </a:ln>
          <a:effectLst>
            <a:softEdge rad="112500"/>
          </a:effectLst>
        </p:spPr>
      </p:pic>
      <p:pic>
        <p:nvPicPr>
          <p:cNvPr id="5" name="Picture 4"/>
          <p:cNvPicPr>
            <a:picLocks noChangeAspect="1"/>
          </p:cNvPicPr>
          <p:nvPr/>
        </p:nvPicPr>
        <p:blipFill>
          <a:blip r:embed="rId5"/>
          <a:stretch>
            <a:fillRect/>
          </a:stretch>
        </p:blipFill>
        <p:spPr>
          <a:xfrm>
            <a:off x="2469768" y="4729440"/>
            <a:ext cx="2977832" cy="1975295"/>
          </a:xfrm>
          <a:prstGeom prst="ellipse">
            <a:avLst/>
          </a:prstGeom>
          <a:ln>
            <a:noFill/>
          </a:ln>
          <a:effectLst>
            <a:softEdge rad="112500"/>
          </a:effectLst>
        </p:spPr>
      </p:pic>
    </p:spTree>
    <p:extLst>
      <p:ext uri="{BB962C8B-B14F-4D97-AF65-F5344CB8AC3E}">
        <p14:creationId xmlns:p14="http://schemas.microsoft.com/office/powerpoint/2010/main" val="194497997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127000" y="104823"/>
            <a:ext cx="780528" cy="597134"/>
          </a:xfrm>
          <a:prstGeom prst="rect">
            <a:avLst/>
          </a:prstGeom>
        </p:spPr>
      </p:pic>
      <p:sp>
        <p:nvSpPr>
          <p:cNvPr id="4" name="Rectangle 3"/>
          <p:cNvSpPr/>
          <p:nvPr/>
        </p:nvSpPr>
        <p:spPr>
          <a:xfrm>
            <a:off x="826984" y="172557"/>
            <a:ext cx="11557002" cy="830997"/>
          </a:xfrm>
          <a:prstGeom prst="rect">
            <a:avLst/>
          </a:prstGeom>
        </p:spPr>
        <p:txBody>
          <a:bodyPr wrap="square">
            <a:spAutoFit/>
          </a:bodyPr>
          <a:lstStyle/>
          <a:p>
            <a:r>
              <a:rPr lang="vi-VN" sz="2400" dirty="0">
                <a:solidFill>
                  <a:schemeClr val="accent2">
                    <a:lumMod val="75000"/>
                  </a:schemeClr>
                </a:solidFill>
                <a:latin typeface="Cambria" panose="02040503050406030204" pitchFamily="18" charset="0"/>
                <a:ea typeface="Cambria" panose="02040503050406030204" pitchFamily="18" charset="0"/>
              </a:rPr>
              <a:t>Hãy giới thiệu một trò chơi hoặc một lễ hội ở quê em. (Chú ý: Trong phần mở bài, cần giới thiệu quê em ở đâu, có trò chơi hoặc lễ hội gì thú vị).</a:t>
            </a:r>
          </a:p>
        </p:txBody>
      </p:sp>
      <p:pic>
        <p:nvPicPr>
          <p:cNvPr id="11" name="Picture 10"/>
          <p:cNvPicPr>
            <a:picLocks noChangeAspect="1"/>
          </p:cNvPicPr>
          <p:nvPr/>
        </p:nvPicPr>
        <p:blipFill>
          <a:blip r:embed="rId4"/>
          <a:stretch>
            <a:fillRect/>
          </a:stretch>
        </p:blipFill>
        <p:spPr>
          <a:xfrm>
            <a:off x="1812691" y="1237958"/>
            <a:ext cx="7783891" cy="4928493"/>
          </a:xfrm>
          <a:prstGeom prst="rect">
            <a:avLst/>
          </a:prstGeom>
        </p:spPr>
      </p:pic>
    </p:spTree>
    <p:extLst>
      <p:ext uri="{BB962C8B-B14F-4D97-AF65-F5344CB8AC3E}">
        <p14:creationId xmlns:p14="http://schemas.microsoft.com/office/powerpoint/2010/main" val="357439355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127000" y="104823"/>
            <a:ext cx="780528" cy="597134"/>
          </a:xfrm>
          <a:prstGeom prst="rect">
            <a:avLst/>
          </a:prstGeom>
        </p:spPr>
      </p:pic>
      <p:sp>
        <p:nvSpPr>
          <p:cNvPr id="4" name="Rectangle 3"/>
          <p:cNvSpPr/>
          <p:nvPr/>
        </p:nvSpPr>
        <p:spPr>
          <a:xfrm>
            <a:off x="826984" y="172557"/>
            <a:ext cx="11557002" cy="830997"/>
          </a:xfrm>
          <a:prstGeom prst="rect">
            <a:avLst/>
          </a:prstGeom>
        </p:spPr>
        <p:txBody>
          <a:bodyPr wrap="square">
            <a:spAutoFit/>
          </a:bodyPr>
          <a:lstStyle/>
          <a:p>
            <a:r>
              <a:rPr lang="vi-VN" sz="2400" dirty="0">
                <a:solidFill>
                  <a:schemeClr val="accent2">
                    <a:lumMod val="75000"/>
                  </a:schemeClr>
                </a:solidFill>
                <a:latin typeface="Cambria" panose="02040503050406030204" pitchFamily="18" charset="0"/>
                <a:ea typeface="Cambria" panose="02040503050406030204" pitchFamily="18" charset="0"/>
              </a:rPr>
              <a:t>Hãy giới thiệu một trò chơi hoặc một lễ hội ở quê em. (Chú ý: Trong phần mở bài, cần giới thiệu quê em ở đâu, có trò chơi hoặc lễ hội gì thú vị).</a:t>
            </a:r>
          </a:p>
        </p:txBody>
      </p:sp>
      <p:sp>
        <p:nvSpPr>
          <p:cNvPr id="5" name="Rectangle: Rounded Corners 3">
            <a:extLst>
              <a:ext uri="{FF2B5EF4-FFF2-40B4-BE49-F238E27FC236}">
                <a16:creationId xmlns:a16="http://schemas.microsoft.com/office/drawing/2014/main" id="{F474D332-FD72-4C0A-975B-15D41DC96791}"/>
              </a:ext>
            </a:extLst>
          </p:cNvPr>
          <p:cNvSpPr/>
          <p:nvPr/>
        </p:nvSpPr>
        <p:spPr>
          <a:xfrm>
            <a:off x="127000" y="3593150"/>
            <a:ext cx="1655653" cy="581917"/>
          </a:xfrm>
          <a:prstGeom prst="roundRect">
            <a:avLst/>
          </a:prstGeom>
          <a:solidFill>
            <a:srgbClr val="F79646">
              <a:lumMod val="5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Lễ</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hội</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ight Brace 5">
            <a:extLst>
              <a:ext uri="{FF2B5EF4-FFF2-40B4-BE49-F238E27FC236}">
                <a16:creationId xmlns:a16="http://schemas.microsoft.com/office/drawing/2014/main" id="{9960FC1D-4B3E-4E88-9B0A-6056B42A58AC}"/>
              </a:ext>
            </a:extLst>
          </p:cNvPr>
          <p:cNvSpPr/>
          <p:nvPr/>
        </p:nvSpPr>
        <p:spPr>
          <a:xfrm rot="10800000">
            <a:off x="1782654" y="2080395"/>
            <a:ext cx="762000" cy="3607429"/>
          </a:xfrm>
          <a:prstGeom prst="rightBrace">
            <a:avLst>
              <a:gd name="adj1" fmla="val 81766"/>
              <a:gd name="adj2" fmla="val 50000"/>
            </a:avLst>
          </a:prstGeom>
          <a:no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Rounded Corners 5">
            <a:extLst>
              <a:ext uri="{FF2B5EF4-FFF2-40B4-BE49-F238E27FC236}">
                <a16:creationId xmlns:a16="http://schemas.microsoft.com/office/drawing/2014/main" id="{1FE44876-C407-486F-85B9-531633D403DE}"/>
              </a:ext>
            </a:extLst>
          </p:cNvPr>
          <p:cNvSpPr/>
          <p:nvPr/>
        </p:nvSpPr>
        <p:spPr>
          <a:xfrm>
            <a:off x="2526473" y="1823944"/>
            <a:ext cx="1371600" cy="571301"/>
          </a:xfrm>
          <a:prstGeom prst="round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Lễ</a:t>
            </a:r>
          </a:p>
        </p:txBody>
      </p:sp>
      <p:sp>
        <p:nvSpPr>
          <p:cNvPr id="8" name="Rectangle: Rounded Corners 6">
            <a:extLst>
              <a:ext uri="{FF2B5EF4-FFF2-40B4-BE49-F238E27FC236}">
                <a16:creationId xmlns:a16="http://schemas.microsoft.com/office/drawing/2014/main" id="{D3DB1BBF-E69A-45BE-BECF-F129F940F5EF}"/>
              </a:ext>
            </a:extLst>
          </p:cNvPr>
          <p:cNvSpPr/>
          <p:nvPr/>
        </p:nvSpPr>
        <p:spPr>
          <a:xfrm>
            <a:off x="2535564" y="5342015"/>
            <a:ext cx="1371600" cy="616073"/>
          </a:xfrm>
          <a:prstGeom prst="roundRect">
            <a:avLst/>
          </a:prstGeom>
          <a:solidFill>
            <a:srgbClr val="F79646">
              <a:lumMod val="75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Hội</a:t>
            </a:r>
          </a:p>
        </p:txBody>
      </p:sp>
      <p:sp>
        <p:nvSpPr>
          <p:cNvPr id="9" name="Left Brace 8">
            <a:extLst>
              <a:ext uri="{FF2B5EF4-FFF2-40B4-BE49-F238E27FC236}">
                <a16:creationId xmlns:a16="http://schemas.microsoft.com/office/drawing/2014/main" id="{0E463C81-5B8A-4B75-BE2F-44D527BD0D75}"/>
              </a:ext>
            </a:extLst>
          </p:cNvPr>
          <p:cNvSpPr/>
          <p:nvPr/>
        </p:nvSpPr>
        <p:spPr>
          <a:xfrm>
            <a:off x="3923639" y="1321047"/>
            <a:ext cx="457200" cy="1577094"/>
          </a:xfrm>
          <a:prstGeom prst="leftBrace">
            <a:avLst>
              <a:gd name="adj1" fmla="val 79975"/>
              <a:gd name="adj2" fmla="val 50000"/>
            </a:avLst>
          </a:prstGeom>
          <a:noFill/>
          <a:ln w="28575" cap="flat" cmpd="sng" algn="ctr">
            <a:solidFill>
              <a:srgbClr val="C0504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51E8C7A-448E-4392-B02F-94DC3A21FFD2}"/>
              </a:ext>
            </a:extLst>
          </p:cNvPr>
          <p:cNvSpPr txBox="1"/>
          <p:nvPr/>
        </p:nvSpPr>
        <p:spPr>
          <a:xfrm>
            <a:off x="4459350" y="1071288"/>
            <a:ext cx="6881884" cy="830997"/>
          </a:xfrm>
          <a:prstGeom prst="rect">
            <a:avLst/>
          </a:prstGeom>
          <a:noFill/>
        </p:spPr>
        <p:txBody>
          <a:bodyPr wrap="square" rtlCol="0">
            <a:spAutoFit/>
          </a:bodyPr>
          <a:lstStyle/>
          <a:p>
            <a:pPr algn="just"/>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hiện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thức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tế</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lễ</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thể</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hiện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sự</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kính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trọng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ơn</a:t>
            </a:r>
            <a:r>
              <a:rPr lang="en-US" sz="2400" dirty="0">
                <a:solidFill>
                  <a:prstClr val="black"/>
                </a:solidFill>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45607D2-981F-4EAA-9C7D-25917078D28E}"/>
              </a:ext>
            </a:extLst>
          </p:cNvPr>
          <p:cNvSpPr txBox="1"/>
          <p:nvPr/>
        </p:nvSpPr>
        <p:spPr>
          <a:xfrm>
            <a:off x="4459350" y="1933580"/>
            <a:ext cx="5562600" cy="461665"/>
          </a:xfrm>
          <a:prstGeom prst="rect">
            <a:avLst/>
          </a:prstGeom>
          <a:noFill/>
        </p:spPr>
        <p:txBody>
          <a:bodyPr wrap="square" rtlCol="0">
            <a:spAutoFit/>
          </a:bodyPr>
          <a:lstStyle/>
          <a:p>
            <a:r>
              <a:rPr lang="en-US" sz="2400">
                <a:solidFill>
                  <a:prstClr val="black"/>
                </a:solidFill>
                <a:latin typeface="Cambria" panose="02040503050406030204" pitchFamily="18" charset="0"/>
                <a:ea typeface="Cambria" panose="02040503050406030204" pitchFamily="18" charset="0"/>
              </a:rPr>
              <a:t>- Nhiều người có chức sắc tới.</a:t>
            </a:r>
          </a:p>
        </p:txBody>
      </p:sp>
      <p:sp>
        <p:nvSpPr>
          <p:cNvPr id="13" name="TextBox 12">
            <a:extLst>
              <a:ext uri="{FF2B5EF4-FFF2-40B4-BE49-F238E27FC236}">
                <a16:creationId xmlns:a16="http://schemas.microsoft.com/office/drawing/2014/main" id="{8B269A6E-4624-407D-BF47-3E0116AA44E5}"/>
              </a:ext>
            </a:extLst>
          </p:cNvPr>
          <p:cNvSpPr txBox="1"/>
          <p:nvPr/>
        </p:nvSpPr>
        <p:spPr>
          <a:xfrm>
            <a:off x="4459350" y="2480821"/>
            <a:ext cx="4226826" cy="461665"/>
          </a:xfrm>
          <a:prstGeom prst="rect">
            <a:avLst/>
          </a:prstGeom>
          <a:noFill/>
        </p:spPr>
        <p:txBody>
          <a:bodyPr wrap="square" rtlCol="0">
            <a:spAutoFit/>
          </a:bodyPr>
          <a:lstStyle/>
          <a:p>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thức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tế</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lễ</a:t>
            </a:r>
            <a:r>
              <a:rPr lang="en-US" sz="2400" dirty="0">
                <a:solidFill>
                  <a:prstClr val="black"/>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94031536-1B65-4E4D-9C69-052D5385A413}"/>
              </a:ext>
            </a:extLst>
          </p:cNvPr>
          <p:cNvSpPr txBox="1"/>
          <p:nvPr/>
        </p:nvSpPr>
        <p:spPr>
          <a:xfrm>
            <a:off x="4459350" y="3018042"/>
            <a:ext cx="7594015" cy="1569660"/>
          </a:xfrm>
          <a:prstGeom prst="rect">
            <a:avLst/>
          </a:prstGeom>
          <a:noFill/>
        </p:spPr>
        <p:txBody>
          <a:bodyPr wrap="square">
            <a:spAutoFit/>
          </a:bodyPr>
          <a:lstStyle/>
          <a:p>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Nghênh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đón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vua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linh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endParaRPr lang="en-US" sz="2400" dirty="0">
              <a:solidFill>
                <a:prstClr val="black"/>
              </a:solidFill>
              <a:latin typeface="Cambria" panose="02040503050406030204" pitchFamily="18" charset="0"/>
              <a:ea typeface="Cambria" panose="02040503050406030204" pitchFamily="18" charset="0"/>
            </a:endParaRPr>
          </a:p>
          <a:p>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Hiến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lễ</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dẫn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lễ</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thờ</a:t>
            </a:r>
            <a:r>
              <a:rPr lang="en-US" sz="2400" dirty="0">
                <a:solidFill>
                  <a:prstClr val="black"/>
                </a:solidFill>
                <a:latin typeface="Cambria" panose="02040503050406030204" pitchFamily="18" charset="0"/>
                <a:ea typeface="Cambria" panose="02040503050406030204" pitchFamily="18" charset="0"/>
              </a:rPr>
              <a:t>.</a:t>
            </a:r>
          </a:p>
          <a:p>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Ẩm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phúc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tộ</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nhận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vua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linh</a:t>
            </a:r>
            <a:r>
              <a:rPr lang="en-US" sz="2400" dirty="0">
                <a:solidFill>
                  <a:prstClr val="black"/>
                </a:solidFill>
                <a:latin typeface="Cambria" panose="02040503050406030204" pitchFamily="18" charset="0"/>
                <a:ea typeface="Cambria" panose="02040503050406030204" pitchFamily="18" charset="0"/>
              </a:rPr>
              <a:t> ban </a:t>
            </a:r>
            <a:r>
              <a:rPr lang="en-US" sz="2400" dirty="0" err="1">
                <a:solidFill>
                  <a:prstClr val="black"/>
                </a:solidFill>
                <a:latin typeface="Cambria" panose="02040503050406030204" pitchFamily="18" charset="0"/>
                <a:ea typeface="Cambria" panose="02040503050406030204" pitchFamily="18" charset="0"/>
              </a:rPr>
              <a:t>cho</a:t>
            </a:r>
            <a:r>
              <a:rPr lang="en-US" sz="2400" dirty="0">
                <a:solidFill>
                  <a:prstClr val="black"/>
                </a:solidFill>
                <a:latin typeface="Cambria" panose="02040503050406030204" pitchFamily="18" charset="0"/>
                <a:ea typeface="Cambria" panose="02040503050406030204" pitchFamily="18" charset="0"/>
              </a:rPr>
              <a:t>.</a:t>
            </a:r>
          </a:p>
          <a:p>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Lễ</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thúc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buổi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tế</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lễ</a:t>
            </a:r>
            <a:r>
              <a:rPr lang="en-US" sz="2400" dirty="0">
                <a:solidFill>
                  <a:prstClr val="black"/>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10291BEC-EA3A-476B-835C-70054E40E822}"/>
              </a:ext>
            </a:extLst>
          </p:cNvPr>
          <p:cNvSpPr txBox="1"/>
          <p:nvPr/>
        </p:nvSpPr>
        <p:spPr>
          <a:xfrm>
            <a:off x="3923639" y="5456991"/>
            <a:ext cx="7430069" cy="461665"/>
          </a:xfrm>
          <a:prstGeom prst="rect">
            <a:avLst/>
          </a:prstGeom>
          <a:noFill/>
        </p:spPr>
        <p:txBody>
          <a:bodyPr wrap="square">
            <a:spAutoFit/>
          </a:bodyPr>
          <a:lstStyle/>
          <a:p>
            <a:pPr algn="just"/>
            <a:r>
              <a:rPr lang="en-US" sz="2400" dirty="0">
                <a:solidFill>
                  <a:srgbClr val="000000"/>
                </a:solidFill>
                <a:latin typeface="Cambria" panose="02040503050406030204" pitchFamily="18" charset="0"/>
                <a:ea typeface="Cambria" panose="02040503050406030204" pitchFamily="18" charset="0"/>
              </a:rPr>
              <a:t>C</a:t>
            </a:r>
            <a:r>
              <a:rPr lang="vi-VN" sz="2400" dirty="0">
                <a:solidFill>
                  <a:srgbClr val="000000"/>
                </a:solidFill>
                <a:latin typeface="Cambria" panose="02040503050406030204" pitchFamily="18" charset="0"/>
                <a:ea typeface="Cambria" panose="02040503050406030204" pitchFamily="18" charset="0"/>
              </a:rPr>
              <a:t>uộc vui tổ chức chung cho đông đảo người tham dự</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95536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127000" y="104823"/>
            <a:ext cx="780528" cy="597134"/>
          </a:xfrm>
          <a:prstGeom prst="rect">
            <a:avLst/>
          </a:prstGeom>
        </p:spPr>
      </p:pic>
      <p:sp>
        <p:nvSpPr>
          <p:cNvPr id="4" name="Rectangle 3"/>
          <p:cNvSpPr/>
          <p:nvPr/>
        </p:nvSpPr>
        <p:spPr>
          <a:xfrm>
            <a:off x="826984" y="172557"/>
            <a:ext cx="11557002" cy="830997"/>
          </a:xfrm>
          <a:prstGeom prst="rect">
            <a:avLst/>
          </a:prstGeom>
        </p:spPr>
        <p:txBody>
          <a:bodyPr wrap="square">
            <a:spAutoFit/>
          </a:bodyPr>
          <a:lstStyle/>
          <a:p>
            <a:r>
              <a:rPr lang="vi-VN" sz="2400" dirty="0">
                <a:solidFill>
                  <a:schemeClr val="accent2">
                    <a:lumMod val="75000"/>
                  </a:schemeClr>
                </a:solidFill>
                <a:latin typeface="Cambria" panose="02040503050406030204" pitchFamily="18" charset="0"/>
                <a:ea typeface="Cambria" panose="02040503050406030204" pitchFamily="18" charset="0"/>
              </a:rPr>
              <a:t>Hãy giới thiệu một trò chơi hoặc một lễ hội ở quê em. (Chú ý: Trong phần mở bài, cần giới thiệu quê em ở đâu, có trò chơi hoặc lễ hội gì thú vị).</a:t>
            </a:r>
          </a:p>
        </p:txBody>
      </p:sp>
      <p:grpSp>
        <p:nvGrpSpPr>
          <p:cNvPr id="6" name="Group 5"/>
          <p:cNvGrpSpPr/>
          <p:nvPr/>
        </p:nvGrpSpPr>
        <p:grpSpPr>
          <a:xfrm>
            <a:off x="2165495" y="1088157"/>
            <a:ext cx="2235200" cy="785091"/>
            <a:chOff x="2105891" y="1514764"/>
            <a:chExt cx="2235200" cy="785091"/>
          </a:xfrm>
        </p:grpSpPr>
        <p:sp>
          <p:nvSpPr>
            <p:cNvPr id="5" name="Rounded Rectangle 4"/>
            <p:cNvSpPr/>
            <p:nvPr/>
          </p:nvSpPr>
          <p:spPr>
            <a:xfrm>
              <a:off x="2105891" y="1514764"/>
              <a:ext cx="2235200" cy="785091"/>
            </a:xfrm>
            <a:prstGeom prst="roundRect">
              <a:avLst/>
            </a:prstGeom>
            <a:solidFill>
              <a:schemeClr val="accent5">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90623" y="1645699"/>
              <a:ext cx="1874982" cy="523220"/>
            </a:xfrm>
            <a:prstGeom prst="rect">
              <a:avLst/>
            </a:prstGeom>
            <a:noFill/>
          </p:spPr>
          <p:txBody>
            <a:bodyPr wrap="square" rtlCol="0">
              <a:spAutoFit/>
            </a:bodyPr>
            <a:lstStyle/>
            <a:p>
              <a:pPr algn="ctr"/>
              <a:r>
                <a:rPr lang="en-US" sz="2800" b="1" dirty="0" err="1">
                  <a:solidFill>
                    <a:schemeClr val="accent6"/>
                  </a:solidFill>
                  <a:latin typeface="Cambria" panose="02040503050406030204" pitchFamily="18" charset="0"/>
                  <a:ea typeface="Cambria" panose="02040503050406030204" pitchFamily="18" charset="0"/>
                </a:rPr>
                <a:t>Lễ</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hội</a:t>
              </a:r>
              <a:endParaRPr lang="en-US" sz="2800" b="1" dirty="0">
                <a:solidFill>
                  <a:schemeClr val="accent6"/>
                </a:solidFill>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4"/>
          <a:stretch>
            <a:fillRect/>
          </a:stretch>
        </p:blipFill>
        <p:spPr>
          <a:xfrm>
            <a:off x="5772118" y="2882595"/>
            <a:ext cx="3297991" cy="24122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5"/>
          <a:stretch>
            <a:fillRect/>
          </a:stretch>
        </p:blipFill>
        <p:spPr>
          <a:xfrm rot="620031">
            <a:off x="8731531" y="1389244"/>
            <a:ext cx="3056908" cy="1989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p:cNvPicPr>
            <a:picLocks noChangeAspect="1"/>
          </p:cNvPicPr>
          <p:nvPr/>
        </p:nvPicPr>
        <p:blipFill>
          <a:blip r:embed="rId6"/>
          <a:stretch>
            <a:fillRect/>
          </a:stretch>
        </p:blipFill>
        <p:spPr>
          <a:xfrm>
            <a:off x="550027" y="2228662"/>
            <a:ext cx="4700155" cy="3346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5534946" y="5725714"/>
            <a:ext cx="2472981" cy="523220"/>
          </a:xfrm>
          <a:prstGeom prst="rect">
            <a:avLst/>
          </a:prstGeom>
          <a:noFill/>
        </p:spPr>
        <p:txBody>
          <a:bodyPr wrap="square" rtlCol="0">
            <a:spAutoFit/>
          </a:bodyPr>
          <a:lstStyle/>
          <a:p>
            <a:pPr algn="ctr"/>
            <a:r>
              <a:rPr lang="en-US" sz="2800" b="1" dirty="0" err="1">
                <a:solidFill>
                  <a:srgbClr val="0070C0"/>
                </a:solidFill>
                <a:latin typeface="Cambria" panose="02040503050406030204" pitchFamily="18" charset="0"/>
                <a:ea typeface="Cambria" panose="02040503050406030204" pitchFamily="18" charset="0"/>
              </a:rPr>
              <a:t>Hội</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Gióng</a:t>
            </a:r>
            <a:endParaRPr lang="en-US" sz="28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50302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127000" y="104823"/>
            <a:ext cx="780528" cy="597134"/>
          </a:xfrm>
          <a:prstGeom prst="rect">
            <a:avLst/>
          </a:prstGeom>
        </p:spPr>
      </p:pic>
      <p:sp>
        <p:nvSpPr>
          <p:cNvPr id="4" name="Rectangle 3"/>
          <p:cNvSpPr/>
          <p:nvPr/>
        </p:nvSpPr>
        <p:spPr>
          <a:xfrm>
            <a:off x="826984" y="172557"/>
            <a:ext cx="11557002" cy="830997"/>
          </a:xfrm>
          <a:prstGeom prst="rect">
            <a:avLst/>
          </a:prstGeom>
        </p:spPr>
        <p:txBody>
          <a:bodyPr wrap="square">
            <a:spAutoFit/>
          </a:bodyPr>
          <a:lstStyle/>
          <a:p>
            <a:r>
              <a:rPr lang="vi-VN" sz="2400" dirty="0">
                <a:solidFill>
                  <a:schemeClr val="accent2">
                    <a:lumMod val="75000"/>
                  </a:schemeClr>
                </a:solidFill>
                <a:latin typeface="Cambria" panose="02040503050406030204" pitchFamily="18" charset="0"/>
                <a:ea typeface="Cambria" panose="02040503050406030204" pitchFamily="18" charset="0"/>
              </a:rPr>
              <a:t>Hãy giới thiệu một trò chơi hoặc một lễ hội ở quê em. (Chú ý: Trong phần mở bài, cần giới thiệu quê em ở đâu, có trò chơi hoặc lễ hội gì thú vị).</a:t>
            </a:r>
          </a:p>
        </p:txBody>
      </p:sp>
      <p:grpSp>
        <p:nvGrpSpPr>
          <p:cNvPr id="6" name="Group 5"/>
          <p:cNvGrpSpPr/>
          <p:nvPr/>
        </p:nvGrpSpPr>
        <p:grpSpPr>
          <a:xfrm>
            <a:off x="5102658" y="1172760"/>
            <a:ext cx="2235200" cy="785091"/>
            <a:chOff x="2105891" y="1514764"/>
            <a:chExt cx="2235200" cy="785091"/>
          </a:xfrm>
        </p:grpSpPr>
        <p:sp>
          <p:nvSpPr>
            <p:cNvPr id="5" name="Rounded Rectangle 4"/>
            <p:cNvSpPr/>
            <p:nvPr/>
          </p:nvSpPr>
          <p:spPr>
            <a:xfrm>
              <a:off x="2105891" y="1514764"/>
              <a:ext cx="2235200" cy="785091"/>
            </a:xfrm>
            <a:prstGeom prst="roundRect">
              <a:avLst/>
            </a:prstGeom>
            <a:solidFill>
              <a:schemeClr val="accent5">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92219" y="1645699"/>
              <a:ext cx="1874982" cy="523220"/>
            </a:xfrm>
            <a:prstGeom prst="rect">
              <a:avLst/>
            </a:prstGeom>
            <a:noFill/>
          </p:spPr>
          <p:txBody>
            <a:bodyPr wrap="square" rtlCol="0">
              <a:spAutoFit/>
            </a:bodyPr>
            <a:lstStyle/>
            <a:p>
              <a:r>
                <a:rPr lang="en-US" sz="2800" b="1" dirty="0" err="1">
                  <a:solidFill>
                    <a:schemeClr val="accent6"/>
                  </a:solidFill>
                  <a:latin typeface="Cambria" panose="02040503050406030204" pitchFamily="18" charset="0"/>
                  <a:ea typeface="Cambria" panose="02040503050406030204" pitchFamily="18" charset="0"/>
                </a:rPr>
                <a:t>Trò</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chơi</a:t>
              </a:r>
              <a:r>
                <a:rPr lang="en-US" sz="2800" b="1" dirty="0">
                  <a:solidFill>
                    <a:schemeClr val="accent6"/>
                  </a:solidFill>
                  <a:latin typeface="Cambria" panose="02040503050406030204" pitchFamily="18" charset="0"/>
                  <a:ea typeface="Cambria" panose="02040503050406030204" pitchFamily="18" charset="0"/>
                </a:rPr>
                <a:t> </a:t>
              </a:r>
            </a:p>
          </p:txBody>
        </p:sp>
      </p:grpSp>
      <p:pic>
        <p:nvPicPr>
          <p:cNvPr id="7" name="Picture 6"/>
          <p:cNvPicPr>
            <a:picLocks noChangeAspect="1"/>
          </p:cNvPicPr>
          <p:nvPr/>
        </p:nvPicPr>
        <p:blipFill>
          <a:blip r:embed="rId4"/>
          <a:stretch>
            <a:fillRect/>
          </a:stretch>
        </p:blipFill>
        <p:spPr>
          <a:xfrm>
            <a:off x="489527" y="1826915"/>
            <a:ext cx="3284538" cy="24779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4312516" y="2834636"/>
            <a:ext cx="3446030" cy="2732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8398597" y="1826915"/>
            <a:ext cx="3449782" cy="21561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p:cNvSpPr txBox="1"/>
          <p:nvPr/>
        </p:nvSpPr>
        <p:spPr>
          <a:xfrm>
            <a:off x="667383" y="4451927"/>
            <a:ext cx="2472981" cy="523220"/>
          </a:xfrm>
          <a:prstGeom prst="rect">
            <a:avLst/>
          </a:prstGeom>
          <a:noFill/>
        </p:spPr>
        <p:txBody>
          <a:bodyPr wrap="square" rtlCol="0">
            <a:spAutoFit/>
          </a:bodyPr>
          <a:lstStyle/>
          <a:p>
            <a:pPr algn="ctr"/>
            <a:r>
              <a:rPr lang="en-US" sz="2800" b="1" dirty="0" err="1">
                <a:solidFill>
                  <a:srgbClr val="0070C0"/>
                </a:solidFill>
                <a:latin typeface="Cambria" panose="02040503050406030204" pitchFamily="18" charset="0"/>
                <a:ea typeface="Cambria" panose="02040503050406030204" pitchFamily="18" charset="0"/>
              </a:rPr>
              <a:t>Đánh</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đu</a:t>
            </a:r>
            <a:endParaRPr lang="en-US" sz="2800" b="1" dirty="0">
              <a:solidFill>
                <a:srgbClr val="0070C0"/>
              </a:solidFill>
              <a:latin typeface="Cambria" panose="02040503050406030204" pitchFamily="18" charset="0"/>
              <a:ea typeface="Cambria" panose="02040503050406030204" pitchFamily="18" charset="0"/>
            </a:endParaRPr>
          </a:p>
        </p:txBody>
      </p:sp>
      <p:sp>
        <p:nvSpPr>
          <p:cNvPr id="18" name="TextBox 17"/>
          <p:cNvSpPr txBox="1"/>
          <p:nvPr/>
        </p:nvSpPr>
        <p:spPr>
          <a:xfrm>
            <a:off x="4864877" y="5749636"/>
            <a:ext cx="2472981" cy="523220"/>
          </a:xfrm>
          <a:prstGeom prst="rect">
            <a:avLst/>
          </a:prstGeom>
          <a:noFill/>
        </p:spPr>
        <p:txBody>
          <a:bodyPr wrap="square" rtlCol="0">
            <a:spAutoFit/>
          </a:bodyPr>
          <a:lstStyle/>
          <a:p>
            <a:pPr algn="ctr"/>
            <a:r>
              <a:rPr lang="en-US" sz="2800" b="1" dirty="0" err="1">
                <a:solidFill>
                  <a:srgbClr val="0070C0"/>
                </a:solidFill>
                <a:latin typeface="Cambria" panose="02040503050406030204" pitchFamily="18" charset="0"/>
                <a:ea typeface="Cambria" panose="02040503050406030204" pitchFamily="18" charset="0"/>
              </a:rPr>
              <a:t>Cờ</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người</a:t>
            </a:r>
            <a:endParaRPr lang="en-US" sz="2800" b="1" dirty="0">
              <a:solidFill>
                <a:srgbClr val="0070C0"/>
              </a:solidFill>
              <a:latin typeface="Cambria" panose="02040503050406030204" pitchFamily="18" charset="0"/>
              <a:ea typeface="Cambria" panose="02040503050406030204" pitchFamily="18" charset="0"/>
            </a:endParaRPr>
          </a:p>
        </p:txBody>
      </p:sp>
      <p:sp>
        <p:nvSpPr>
          <p:cNvPr id="19" name="TextBox 18"/>
          <p:cNvSpPr txBox="1"/>
          <p:nvPr/>
        </p:nvSpPr>
        <p:spPr>
          <a:xfrm>
            <a:off x="8930698" y="4190317"/>
            <a:ext cx="2472981" cy="523220"/>
          </a:xfrm>
          <a:prstGeom prst="rect">
            <a:avLst/>
          </a:prstGeom>
          <a:noFill/>
        </p:spPr>
        <p:txBody>
          <a:bodyPr wrap="square" rtlCol="0">
            <a:spAutoFit/>
          </a:bodyPr>
          <a:lstStyle/>
          <a:p>
            <a:pPr algn="ctr"/>
            <a:r>
              <a:rPr lang="en-US" sz="2800" b="1" dirty="0" err="1">
                <a:solidFill>
                  <a:srgbClr val="0070C0"/>
                </a:solidFill>
                <a:latin typeface="Cambria" panose="02040503050406030204" pitchFamily="18" charset="0"/>
                <a:ea typeface="Cambria" panose="02040503050406030204" pitchFamily="18" charset="0"/>
              </a:rPr>
              <a:t>Đấu</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vật</a:t>
            </a:r>
            <a:endParaRPr lang="en-US" sz="28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798142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127000" y="104823"/>
            <a:ext cx="780528" cy="597134"/>
          </a:xfrm>
          <a:prstGeom prst="rect">
            <a:avLst/>
          </a:prstGeom>
        </p:spPr>
      </p:pic>
      <p:grpSp>
        <p:nvGrpSpPr>
          <p:cNvPr id="6" name="Group 5"/>
          <p:cNvGrpSpPr/>
          <p:nvPr/>
        </p:nvGrpSpPr>
        <p:grpSpPr>
          <a:xfrm>
            <a:off x="7931648" y="577733"/>
            <a:ext cx="2235200" cy="597133"/>
            <a:chOff x="2105891" y="1606022"/>
            <a:chExt cx="2235200" cy="597133"/>
          </a:xfrm>
        </p:grpSpPr>
        <p:sp>
          <p:nvSpPr>
            <p:cNvPr id="5" name="Rounded Rectangle 4"/>
            <p:cNvSpPr/>
            <p:nvPr/>
          </p:nvSpPr>
          <p:spPr>
            <a:xfrm>
              <a:off x="2105891" y="1606022"/>
              <a:ext cx="2235200" cy="597133"/>
            </a:xfrm>
            <a:prstGeom prst="roundRect">
              <a:avLst/>
            </a:prstGeom>
            <a:solidFill>
              <a:schemeClr val="accent5">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90623" y="1645699"/>
              <a:ext cx="1874982" cy="523220"/>
            </a:xfrm>
            <a:prstGeom prst="rect">
              <a:avLst/>
            </a:prstGeom>
            <a:noFill/>
          </p:spPr>
          <p:txBody>
            <a:bodyPr wrap="square" rtlCol="0">
              <a:spAutoFit/>
            </a:bodyPr>
            <a:lstStyle/>
            <a:p>
              <a:pPr algn="ctr"/>
              <a:r>
                <a:rPr lang="en-US" sz="2800" b="1" dirty="0" err="1">
                  <a:solidFill>
                    <a:schemeClr val="accent6"/>
                  </a:solidFill>
                  <a:latin typeface="Cambria" panose="02040503050406030204" pitchFamily="18" charset="0"/>
                  <a:ea typeface="Cambria" panose="02040503050406030204" pitchFamily="18" charset="0"/>
                </a:rPr>
                <a:t>Lễ</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hội</a:t>
              </a:r>
              <a:endParaRPr lang="en-US" sz="2800" b="1" dirty="0">
                <a:solidFill>
                  <a:schemeClr val="accent6"/>
                </a:solidFill>
                <a:latin typeface="Cambria" panose="02040503050406030204" pitchFamily="18" charset="0"/>
                <a:ea typeface="Cambria" panose="02040503050406030204" pitchFamily="18" charset="0"/>
              </a:endParaRPr>
            </a:p>
          </p:txBody>
        </p:sp>
      </p:grpSp>
      <p:cxnSp>
        <p:nvCxnSpPr>
          <p:cNvPr id="14" name="Straight Connector 13"/>
          <p:cNvCxnSpPr/>
          <p:nvPr/>
        </p:nvCxnSpPr>
        <p:spPr>
          <a:xfrm>
            <a:off x="6063688" y="622919"/>
            <a:ext cx="28153" cy="5302436"/>
          </a:xfrm>
          <a:prstGeom prst="line">
            <a:avLst/>
          </a:prstGeom>
          <a:noFill/>
          <a:ln w="25400" cap="flat" cmpd="sng" algn="ctr">
            <a:solidFill>
              <a:schemeClr val="accent2">
                <a:lumMod val="75000"/>
              </a:schemeClr>
            </a:solidFill>
            <a:prstDash val="solid"/>
            <a:miter lim="800000"/>
          </a:ln>
          <a:effectLst/>
        </p:spPr>
      </p:cxnSp>
      <p:sp>
        <p:nvSpPr>
          <p:cNvPr id="15" name="Text Box 19"/>
          <p:cNvSpPr txBox="1">
            <a:spLocks noChangeArrowheads="1"/>
          </p:cNvSpPr>
          <p:nvPr/>
        </p:nvSpPr>
        <p:spPr bwMode="auto">
          <a:xfrm>
            <a:off x="6338083" y="1374012"/>
            <a:ext cx="5550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2400" b="1">
                <a:solidFill>
                  <a:prstClr val="black"/>
                </a:solidFill>
                <a:latin typeface="Cambria" panose="02040503050406030204" pitchFamily="18" charset="0"/>
                <a:ea typeface="Cambria" panose="02040503050406030204" pitchFamily="18" charset="0"/>
                <a:cs typeface="Times New Roman" panose="02020603050405020304" pitchFamily="18" charset="0"/>
              </a:rPr>
              <a:t>- Giới thiệu tên quê em, tên lễ hội.</a:t>
            </a:r>
          </a:p>
        </p:txBody>
      </p:sp>
      <p:sp>
        <p:nvSpPr>
          <p:cNvPr id="16" name="Text Box 20"/>
          <p:cNvSpPr txBox="1">
            <a:spLocks noChangeArrowheads="1"/>
          </p:cNvSpPr>
          <p:nvPr/>
        </p:nvSpPr>
        <p:spPr bwMode="auto">
          <a:xfrm>
            <a:off x="6237163" y="1978830"/>
            <a:ext cx="59541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tổ</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chức</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Mọi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cầu</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điều</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thiệu</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đôi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nét</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thích</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Sự</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tham</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mọi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7" name="Rectangle 16"/>
          <p:cNvSpPr>
            <a:spLocks noChangeArrowheads="1"/>
          </p:cNvSpPr>
          <p:nvPr/>
        </p:nvSpPr>
        <p:spPr bwMode="auto">
          <a:xfrm>
            <a:off x="6287623" y="4590575"/>
            <a:ext cx="585321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ấn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tượng</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Mời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bạn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dịp</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thăm</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quê</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hương</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mình</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 Box 19"/>
          <p:cNvSpPr txBox="1">
            <a:spLocks noChangeArrowheads="1"/>
          </p:cNvSpPr>
          <p:nvPr/>
        </p:nvSpPr>
        <p:spPr bwMode="auto">
          <a:xfrm>
            <a:off x="471903" y="1427036"/>
            <a:ext cx="54019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thiệu</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quê</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1" name="Text Box 20"/>
          <p:cNvSpPr txBox="1">
            <a:spLocks noChangeArrowheads="1"/>
          </p:cNvSpPr>
          <p:nvPr/>
        </p:nvSpPr>
        <p:spPr bwMode="auto">
          <a:xfrm>
            <a:off x="471903" y="2001678"/>
            <a:ext cx="507769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2" name="Text Box 21"/>
          <p:cNvSpPr txBox="1">
            <a:spLocks noChangeArrowheads="1"/>
          </p:cNvSpPr>
          <p:nvPr/>
        </p:nvSpPr>
        <p:spPr bwMode="auto">
          <a:xfrm>
            <a:off x="471903" y="2535376"/>
            <a:ext cx="52511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Nét</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bật</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quê</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3" name="Text Box 21"/>
          <p:cNvSpPr txBox="1">
            <a:spLocks noChangeArrowheads="1"/>
          </p:cNvSpPr>
          <p:nvPr/>
        </p:nvSpPr>
        <p:spPr bwMode="auto">
          <a:xfrm>
            <a:off x="471903" y="3061907"/>
            <a:ext cx="45894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Sự</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tham</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mọi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24" name="Rectangle 29"/>
          <p:cNvSpPr>
            <a:spLocks noChangeArrowheads="1"/>
          </p:cNvSpPr>
          <p:nvPr/>
        </p:nvSpPr>
        <p:spPr bwMode="auto">
          <a:xfrm>
            <a:off x="471903" y="3643716"/>
            <a:ext cx="54464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ấn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tượng</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fontAlgn="base">
              <a:lnSpc>
                <a:spcPct val="100000"/>
              </a:lnSpc>
              <a:spcBef>
                <a:spcPct val="0"/>
              </a:spcBef>
              <a:spcAft>
                <a:spcPct val="0"/>
              </a:spcAft>
              <a:buFontTx/>
              <a:buNone/>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Mời</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bạn</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dịp</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thăm</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quê</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hương</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mình</a:t>
            </a: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p:cNvGrpSpPr/>
          <p:nvPr/>
        </p:nvGrpSpPr>
        <p:grpSpPr>
          <a:xfrm>
            <a:off x="1963586" y="617410"/>
            <a:ext cx="2235200" cy="597133"/>
            <a:chOff x="2105891" y="1606022"/>
            <a:chExt cx="2235200" cy="597133"/>
          </a:xfrm>
        </p:grpSpPr>
        <p:sp>
          <p:nvSpPr>
            <p:cNvPr id="26" name="Rounded Rectangle 25"/>
            <p:cNvSpPr/>
            <p:nvPr/>
          </p:nvSpPr>
          <p:spPr>
            <a:xfrm>
              <a:off x="2105891" y="1606022"/>
              <a:ext cx="2235200" cy="597133"/>
            </a:xfrm>
            <a:prstGeom prst="roundRect">
              <a:avLst/>
            </a:prstGeom>
            <a:solidFill>
              <a:schemeClr val="accent5">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290623" y="1645699"/>
              <a:ext cx="1874982" cy="523220"/>
            </a:xfrm>
            <a:prstGeom prst="rect">
              <a:avLst/>
            </a:prstGeom>
            <a:noFill/>
          </p:spPr>
          <p:txBody>
            <a:bodyPr wrap="square" rtlCol="0">
              <a:spAutoFit/>
            </a:bodyPr>
            <a:lstStyle/>
            <a:p>
              <a:pPr algn="ctr"/>
              <a:r>
                <a:rPr lang="en-US" sz="2800" b="1" dirty="0" err="1">
                  <a:solidFill>
                    <a:schemeClr val="accent6"/>
                  </a:solidFill>
                  <a:latin typeface="Cambria" panose="02040503050406030204" pitchFamily="18" charset="0"/>
                  <a:ea typeface="Cambria" panose="02040503050406030204" pitchFamily="18" charset="0"/>
                </a:rPr>
                <a:t>Trò</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chơi</a:t>
              </a:r>
              <a:endParaRPr lang="en-US" sz="2800" b="1" dirty="0">
                <a:solidFill>
                  <a:schemeClr val="accent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5740157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3378732E-4E49-4ADA-9A59-34FF8418106A}"/>
              </a:ext>
            </a:extLst>
          </p:cNvPr>
          <p:cNvGrpSpPr/>
          <p:nvPr/>
        </p:nvGrpSpPr>
        <p:grpSpPr>
          <a:xfrm>
            <a:off x="229391" y="-269396"/>
            <a:ext cx="2503348" cy="237351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3" name="TextBox 2"/>
          <p:cNvSpPr txBox="1"/>
          <p:nvPr/>
        </p:nvSpPr>
        <p:spPr>
          <a:xfrm>
            <a:off x="512858" y="997527"/>
            <a:ext cx="2078182" cy="584775"/>
          </a:xfrm>
          <a:prstGeom prst="rect">
            <a:avLst/>
          </a:prstGeom>
          <a:noFill/>
        </p:spPr>
        <p:txBody>
          <a:bodyPr wrap="square" rtlCol="0">
            <a:spAutoFit/>
          </a:bodyPr>
          <a:lstStyle/>
          <a:p>
            <a:pPr algn="ctr"/>
            <a:r>
              <a:rPr lang="en-US" sz="3200" b="1" dirty="0" err="1">
                <a:solidFill>
                  <a:schemeClr val="accent2">
                    <a:lumMod val="50000"/>
                  </a:schemeClr>
                </a:solidFill>
                <a:latin typeface="Cambria" panose="02040503050406030204" pitchFamily="18" charset="0"/>
                <a:ea typeface="Cambria" panose="02040503050406030204" pitchFamily="18" charset="0"/>
              </a:rPr>
              <a:t>Dặn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dò</a:t>
            </a:r>
            <a:endParaRPr lang="en-US" sz="32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0414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儿童教育PPT"/>
  <p:tag name="INKNOELEADERBOARD" val="-969559514"/>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2482</TotalTime>
  <Words>781</Words>
  <Application>Microsoft Office PowerPoint</Application>
  <PresentationFormat>Widescreen</PresentationFormat>
  <Paragraphs>57</Paragraphs>
  <Slides>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#9Slide03 AmpleSoft Bold</vt:lpstr>
      <vt:lpstr>Cambria</vt:lpstr>
      <vt:lpstr>#9Slide03 Cabin Condensed Bold</vt:lpstr>
      <vt:lpstr>Arial Unicode MS</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可爱卡通儿童教育PPT</dc:title>
  <dc:creator>优品PPT</dc:creator>
  <cp:keywords>http:/www.ypppt.com</cp:keywords>
  <dc:description>http://www.ypppt.com/</dc:description>
  <cp:lastModifiedBy>Ha Thu</cp:lastModifiedBy>
  <cp:revision>836</cp:revision>
  <dcterms:created xsi:type="dcterms:W3CDTF">2016-02-25T11:28:42Z</dcterms:created>
  <dcterms:modified xsi:type="dcterms:W3CDTF">2021-12-19T13:06:51Z</dcterms:modified>
</cp:coreProperties>
</file>