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36"/>
  </p:notesMasterIdLst>
  <p:sldIdLst>
    <p:sldId id="316" r:id="rId3"/>
    <p:sldId id="326" r:id="rId4"/>
    <p:sldId id="317" r:id="rId5"/>
    <p:sldId id="330" r:id="rId6"/>
    <p:sldId id="264" r:id="rId7"/>
    <p:sldId id="327" r:id="rId8"/>
    <p:sldId id="265" r:id="rId9"/>
    <p:sldId id="320" r:id="rId10"/>
    <p:sldId id="311" r:id="rId11"/>
    <p:sldId id="259" r:id="rId12"/>
    <p:sldId id="332" r:id="rId13"/>
    <p:sldId id="318" r:id="rId14"/>
    <p:sldId id="333" r:id="rId15"/>
    <p:sldId id="261" r:id="rId16"/>
    <p:sldId id="334" r:id="rId17"/>
    <p:sldId id="335" r:id="rId18"/>
    <p:sldId id="319" r:id="rId19"/>
    <p:sldId id="312" r:id="rId20"/>
    <p:sldId id="321" r:id="rId21"/>
    <p:sldId id="271" r:id="rId22"/>
    <p:sldId id="322" r:id="rId23"/>
    <p:sldId id="272" r:id="rId24"/>
    <p:sldId id="331" r:id="rId25"/>
    <p:sldId id="336" r:id="rId26"/>
    <p:sldId id="313" r:id="rId27"/>
    <p:sldId id="325" r:id="rId28"/>
    <p:sldId id="268" r:id="rId29"/>
    <p:sldId id="328" r:id="rId30"/>
    <p:sldId id="267" r:id="rId31"/>
    <p:sldId id="269" r:id="rId32"/>
    <p:sldId id="329" r:id="rId33"/>
    <p:sldId id="562" r:id="rId34"/>
    <p:sldId id="563" r:id="rId35"/>
  </p:sldIdLst>
  <p:sldSz cx="12192000" cy="6858000"/>
  <p:notesSz cx="6858000" cy="9144000"/>
  <p:embeddedFontLst>
    <p:embeddedFont>
      <p:font typeface="Arial Unicode MS" panose="020B0604020202020204" charset="-128"/>
      <p:regular r:id="rId37"/>
    </p:embeddedFont>
    <p:embeddedFont>
      <p:font typeface="等线" panose="02010600030101010101" pitchFamily="2" charset="-122"/>
      <p:regular r:id="rId38"/>
      <p:bold r:id="rId39"/>
    </p:embeddedFont>
    <p:embeddedFont>
      <p:font typeface="等线 Light" panose="02010600030101010101" pitchFamily="2" charset="-122"/>
      <p:regular r:id="rId40"/>
    </p:embeddedFont>
    <p:embeddedFont>
      <p:font typeface="iCiel Bambola" panose="02070309020205020404" pitchFamily="50" charset="-93"/>
      <p:regular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8D55"/>
    <a:srgbClr val="EE426B"/>
    <a:srgbClr val="FB8246"/>
    <a:srgbClr val="EFB971"/>
    <a:srgbClr val="F1F8CF"/>
    <a:srgbClr val="D1D353"/>
    <a:srgbClr val="547025"/>
    <a:srgbClr val="E7DEDD"/>
    <a:srgbClr val="331E12"/>
    <a:srgbClr val="CCBE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15" autoAdjust="0"/>
    <p:restoredTop sz="94660"/>
  </p:normalViewPr>
  <p:slideViewPr>
    <p:cSldViewPr snapToGrid="0">
      <p:cViewPr varScale="1">
        <p:scale>
          <a:sx n="68" d="100"/>
          <a:sy n="68" d="100"/>
        </p:scale>
        <p:origin x="4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CCFBF-C6DA-47BA-854B-93A6395B7727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B3F4C-988B-40E0-85D3-0253AA0CED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872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3F4C-988B-40E0-85D3-0253AA0CEDB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576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3F4C-988B-40E0-85D3-0253AA0CEDB7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1436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3F4C-988B-40E0-85D3-0253AA0CEDB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097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3F4C-988B-40E0-85D3-0253AA0CEDB7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089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err="1"/>
              <a:t>Nhấn</a:t>
            </a:r>
            <a:r>
              <a:rPr lang="en-US" sz="1600" baseline="0" dirty="0"/>
              <a:t> </a:t>
            </a:r>
            <a:r>
              <a:rPr lang="en-US" sz="1600" baseline="0" dirty="0" err="1"/>
              <a:t>mạnh</a:t>
            </a:r>
            <a:r>
              <a:rPr lang="en-US" sz="1600" baseline="0" dirty="0"/>
              <a:t> </a:t>
            </a:r>
            <a:r>
              <a:rPr lang="en-US" sz="1600" baseline="0" dirty="0" err="1"/>
              <a:t>tầm</a:t>
            </a:r>
            <a:r>
              <a:rPr lang="en-US" sz="1600" baseline="0" dirty="0"/>
              <a:t> </a:t>
            </a:r>
            <a:r>
              <a:rPr lang="en-US" sz="1600" baseline="0" dirty="0" err="1"/>
              <a:t>quan</a:t>
            </a:r>
            <a:r>
              <a:rPr lang="en-US" sz="1600" baseline="0" dirty="0"/>
              <a:t> </a:t>
            </a:r>
            <a:r>
              <a:rPr lang="en-US" sz="1600" baseline="0" dirty="0" err="1"/>
              <a:t>trọng</a:t>
            </a:r>
            <a:r>
              <a:rPr lang="en-US" sz="1600" baseline="0" dirty="0"/>
              <a:t>, </a:t>
            </a:r>
            <a:r>
              <a:rPr lang="en-US" sz="1600" baseline="0" dirty="0" err="1"/>
              <a:t>nỗi</a:t>
            </a:r>
            <a:r>
              <a:rPr lang="en-US" sz="1600" baseline="0" dirty="0"/>
              <a:t> </a:t>
            </a:r>
            <a:r>
              <a:rPr lang="en-US" sz="1600" baseline="0" dirty="0" err="1"/>
              <a:t>vất</a:t>
            </a:r>
            <a:r>
              <a:rPr lang="en-US" sz="1600" baseline="0" dirty="0"/>
              <a:t> </a:t>
            </a:r>
            <a:r>
              <a:rPr lang="en-US" sz="1600" baseline="0" dirty="0" err="1"/>
              <a:t>vả</a:t>
            </a:r>
            <a:r>
              <a:rPr lang="en-US" sz="1600" baseline="0" dirty="0"/>
              <a:t> </a:t>
            </a:r>
            <a:r>
              <a:rPr lang="en-US" sz="1600" baseline="0" dirty="0" err="1"/>
              <a:t>nơi</a:t>
            </a:r>
            <a:r>
              <a:rPr lang="en-US" sz="1600" baseline="0" dirty="0"/>
              <a:t> </a:t>
            </a:r>
            <a:r>
              <a:rPr lang="en-US" sz="1600" baseline="0" dirty="0" err="1"/>
              <a:t>hậu</a:t>
            </a:r>
            <a:r>
              <a:rPr lang="en-US" sz="1600" baseline="0" dirty="0"/>
              <a:t> </a:t>
            </a:r>
            <a:r>
              <a:rPr lang="en-US" sz="1600" baseline="0" dirty="0" err="1"/>
              <a:t>phương</a:t>
            </a:r>
            <a:r>
              <a:rPr lang="en-US" sz="1600" baseline="0" dirty="0"/>
              <a:t> </a:t>
            </a:r>
            <a:r>
              <a:rPr lang="en-US" sz="1600" baseline="0" dirty="0" err="1"/>
              <a:t>làm</a:t>
            </a:r>
            <a:r>
              <a:rPr lang="en-US" sz="1600" baseline="0" dirty="0"/>
              <a:t> </a:t>
            </a:r>
            <a:r>
              <a:rPr lang="en-US" sz="1600" baseline="0" dirty="0" err="1"/>
              <a:t>ra</a:t>
            </a:r>
            <a:r>
              <a:rPr lang="en-US" sz="1600" baseline="0" dirty="0"/>
              <a:t> </a:t>
            </a:r>
            <a:r>
              <a:rPr lang="en-US" sz="1600" baseline="0" dirty="0" err="1"/>
              <a:t>hạt</a:t>
            </a:r>
            <a:r>
              <a:rPr lang="en-US" sz="1600" baseline="0" dirty="0"/>
              <a:t> </a:t>
            </a:r>
            <a:r>
              <a:rPr lang="en-US" sz="1600" baseline="0" dirty="0" err="1"/>
              <a:t>gạo</a:t>
            </a:r>
            <a:r>
              <a:rPr lang="en-US" sz="1600" baseline="0" dirty="0"/>
              <a:t> </a:t>
            </a:r>
            <a:r>
              <a:rPr lang="en-US" sz="1600" baseline="0" dirty="0" err="1"/>
              <a:t>gửi</a:t>
            </a:r>
            <a:r>
              <a:rPr lang="en-US" sz="1600" baseline="0" dirty="0"/>
              <a:t> </a:t>
            </a:r>
            <a:r>
              <a:rPr lang="en-US" sz="1600" baseline="0" dirty="0" err="1"/>
              <a:t>đến</a:t>
            </a:r>
            <a:r>
              <a:rPr lang="en-US" sz="1600" baseline="0" dirty="0"/>
              <a:t> </a:t>
            </a:r>
            <a:r>
              <a:rPr lang="en-US" sz="1600" baseline="0" dirty="0" err="1"/>
              <a:t>tiền</a:t>
            </a:r>
            <a:r>
              <a:rPr lang="en-US" sz="1600" baseline="0" dirty="0"/>
              <a:t> </a:t>
            </a:r>
            <a:r>
              <a:rPr lang="en-US" sz="1600" baseline="0" dirty="0" err="1"/>
              <a:t>tuyến</a:t>
            </a:r>
            <a:r>
              <a:rPr lang="en-US" sz="1600" baseline="0" dirty="0"/>
              <a:t>.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53CAB7-4CC0-4A55-B518-9B187561AED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85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7D9047-A58B-4D9F-BC5F-FBB79C1046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6号-正文宋楷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6号-正文宋楷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488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3F4C-988B-40E0-85D3-0253AA0CEDB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357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3F4C-988B-40E0-85D3-0253AA0CEDB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903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3F4C-988B-40E0-85D3-0253AA0CEDB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386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3F4C-988B-40E0-85D3-0253AA0CEDB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637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3F4C-988B-40E0-85D3-0253AA0CEDB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006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3F4C-988B-40E0-85D3-0253AA0CEDB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748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0B3F4C-988B-40E0-85D3-0253AA0CEDB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604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26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DD928E-B2EB-49FE-BE16-04895378E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3951AF-FDC0-4BE4-971A-95E11B53A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796AE7-D28C-4ADD-B875-BFECFEC20A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C9949-80F1-48E1-BC87-0A0C6F1AE183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C663E3-C42F-4C16-94ED-2CBA58553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E89C55-8DE9-47B0-8B37-1241CF3DF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87FCD1-90BC-498D-B576-96F14B79E3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95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7B86D26-2CFC-4F8E-9153-58929920E9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B04529-23C5-4DCF-B23B-7619048C4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2116D6-EE79-40D5-B370-2C4D3988F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C9949-80F1-48E1-BC87-0A0C6F1AE183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05CCB5-E065-421F-8FC2-4452FF4DC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4CA0C5-0C11-4D56-8711-B1AB37F48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87FCD1-90BC-498D-B576-96F14B79E3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1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90841-41B1-467B-B084-C388C461A7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C8C526-C36E-440F-888F-4F78A86D72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843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0923229-B18C-4CD6-B7AE-8E97A5E747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372F67-E741-4048-84D2-22637F6C4B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11959" y="-496843"/>
            <a:ext cx="14939418" cy="1258825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8CD05654-A687-4C4A-8661-0094EC3410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0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86A5F10-14E6-48BF-B50B-A41C83555A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505C409-514B-4F20-8EEA-B49C7EE7E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11959" y="-496843"/>
            <a:ext cx="14939418" cy="1258825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5CE37FA-392D-477D-82FC-73991043EE83}"/>
              </a:ext>
            </a:extLst>
          </p:cNvPr>
          <p:cNvSpPr/>
          <p:nvPr userDrawn="1"/>
        </p:nvSpPr>
        <p:spPr>
          <a:xfrm>
            <a:off x="619539" y="541683"/>
            <a:ext cx="10952922" cy="5774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91515C89-BC67-4E6A-AB10-E7DA559949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2400" y="1524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9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21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62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32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35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6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21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20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D034C9-51BA-45F4-AB8B-9DEC11AA2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854437-E4F7-4C85-A8AC-3FDFB8E40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AB10D4-13A9-428A-B13A-34C784A9F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520873-2B73-4474-BEF2-9EE3F67DA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C9949-80F1-48E1-BC87-0A0C6F1AE183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30384F5-7130-4349-B97E-DA0F1F0BD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0917D90-22D2-497A-8B4F-007A2C6D0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87FCD1-90BC-498D-B576-96F14B79E3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95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50767D-9808-4F1B-B78F-B21BCEDAE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D95E6CF-1C7A-488C-98ED-2F7F3AC7E5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9C2B27-7C0D-415F-8646-04D334F9EB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5AA1D8-DB73-4434-960E-2FCAEE0A1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6C9949-80F1-48E1-BC87-0A0C6F1AE183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6A94FD1-6037-4891-82ED-2020B6703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F3A71F7-5EFC-4E0D-A362-B349F0AE5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87FCD1-90BC-498D-B576-96F14B79E3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104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EB74A83-B14C-433E-B0BD-FD759C1FE37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7" y="-2667001"/>
            <a:ext cx="6858001" cy="1219200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053F253-42F1-4D6E-A4CD-531191A8BA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61"/>
          <a:stretch/>
        </p:blipFill>
        <p:spPr>
          <a:xfrm>
            <a:off x="-4" y="5274880"/>
            <a:ext cx="4810129" cy="158312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53E2B495-736A-4A5A-8EC3-F1DCA4228DF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5F1F9A0-4BE3-4C5F-A6C6-A5A323F93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8B2F2C9-C351-47D9-B29C-5109CA28C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5E8B53-E2FF-4B32-9C70-F1E3AD054C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721B3-C0E2-49BE-B3CF-FC378DBAEA45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98960A-D067-49B0-83F3-AC79876E6E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76DA37-A0E9-4FE1-A692-157D1FAFC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4363B-2795-43FC-A8F5-0958F5ADEEA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23601E7E-2AA0-40BF-A5ED-5CA42D0C67E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75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 descr="Ảnh có chứa cây, ngoài trời, cỏ, cánh đồng&#10;&#10;Mô tả được tạo tự động">
            <a:extLst>
              <a:ext uri="{FF2B5EF4-FFF2-40B4-BE49-F238E27FC236}">
                <a16:creationId xmlns:a16="http://schemas.microsoft.com/office/drawing/2014/main" id="{8558E751-6A82-4B01-B6A1-CDB6A76D4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12" r="1" b="1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C36C693E-99E0-4BBC-9461-7D35BEC4D157}"/>
              </a:ext>
            </a:extLst>
          </p:cNvPr>
          <p:cNvSpPr/>
          <p:nvPr/>
        </p:nvSpPr>
        <p:spPr>
          <a:xfrm>
            <a:off x="1195526" y="1518082"/>
            <a:ext cx="9800947" cy="4057095"/>
          </a:xfrm>
          <a:prstGeom prst="roundRect">
            <a:avLst/>
          </a:prstGeom>
          <a:solidFill>
            <a:schemeClr val="bg1">
              <a:alpha val="53000"/>
            </a:schemeClr>
          </a:solidFill>
          <a:ln w="57150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988F5E45-ACCB-44BE-80F2-1DD14B30A608}"/>
              </a:ext>
            </a:extLst>
          </p:cNvPr>
          <p:cNvSpPr/>
          <p:nvPr/>
        </p:nvSpPr>
        <p:spPr>
          <a:xfrm>
            <a:off x="1424768" y="2413337"/>
            <a:ext cx="9339416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Gotham Ultra" pitchFamily="50" charset="-93"/>
                <a:cs typeface="iCiel Gotham Ultra" pitchFamily="50" charset="-93"/>
              </a:rPr>
              <a:t>TẬP ĐỌC</a:t>
            </a:r>
          </a:p>
          <a:p>
            <a:pPr algn="ctr"/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Gotham Ultra" pitchFamily="50" charset="-93"/>
                <a:cs typeface="iCiel Gotham Ultra" pitchFamily="50" charset="-93"/>
              </a:rPr>
              <a:t>HẠT GẠO LÀNG TA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Gotham Ultra" pitchFamily="50" charset="-93"/>
              <a:cs typeface="iCiel Gotham Ultra" pitchFamily="50" charset="-93"/>
            </a:endParaRPr>
          </a:p>
        </p:txBody>
      </p:sp>
      <p:pic>
        <p:nvPicPr>
          <p:cNvPr id="10" name="图片 13">
            <a:extLst>
              <a:ext uri="{FF2B5EF4-FFF2-40B4-BE49-F238E27FC236}">
                <a16:creationId xmlns:a16="http://schemas.microsoft.com/office/drawing/2014/main" id="{40EDB5CB-3ACA-49FD-AC67-816AF4B033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4"/>
          <a:stretch/>
        </p:blipFill>
        <p:spPr>
          <a:xfrm>
            <a:off x="0" y="-721339"/>
            <a:ext cx="12192001" cy="6296516"/>
          </a:xfrm>
          <a:prstGeom prst="rect">
            <a:avLst/>
          </a:prstGeom>
        </p:spPr>
      </p:pic>
      <p:sp>
        <p:nvSpPr>
          <p:cNvPr id="11" name="Text Box 24">
            <a:extLst>
              <a:ext uri="{FF2B5EF4-FFF2-40B4-BE49-F238E27FC236}">
                <a16:creationId xmlns:a16="http://schemas.microsoft.com/office/drawing/2014/main" id="{9845642A-6EF1-44E1-A98E-0B7B1F082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658" y="4444662"/>
            <a:ext cx="37907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latin typeface="iCiel Bambola" panose="02000000000000000000" pitchFamily="50" charset="-93"/>
                <a:cs typeface="Times New Roman" panose="02020603050405020304" pitchFamily="18" charset="0"/>
              </a:rPr>
              <a:t>Trần</a:t>
            </a:r>
            <a:r>
              <a:rPr lang="en-US" altLang="en-US" sz="2800" b="1" i="1" dirty="0">
                <a:latin typeface="iCiel Bambola" panose="02000000000000000000" pitchFamily="50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iCiel Bambola" panose="02000000000000000000" pitchFamily="50" charset="-93"/>
                <a:cs typeface="Times New Roman" panose="02020603050405020304" pitchFamily="18" charset="0"/>
              </a:rPr>
              <a:t>Đă</a:t>
            </a:r>
            <a:r>
              <a:rPr lang="vi-VN" altLang="en-US" sz="2800" b="1" i="1" dirty="0">
                <a:latin typeface="iCiel Bambola" panose="02000000000000000000" pitchFamily="50" charset="-93"/>
                <a:cs typeface="Times New Roman" panose="02020603050405020304" pitchFamily="18" charset="0"/>
              </a:rPr>
              <a:t>n</a:t>
            </a:r>
            <a:r>
              <a:rPr lang="en-US" altLang="en-US" sz="2800" b="1" i="1" dirty="0">
                <a:latin typeface="iCiel Bambola" panose="02000000000000000000" pitchFamily="50" charset="-93"/>
                <a:cs typeface="Times New Roman" panose="02020603050405020304" pitchFamily="18" charset="0"/>
              </a:rPr>
              <a:t>g Khoa</a:t>
            </a:r>
          </a:p>
        </p:txBody>
      </p:sp>
    </p:spTree>
    <p:extLst>
      <p:ext uri="{BB962C8B-B14F-4D97-AF65-F5344CB8AC3E}">
        <p14:creationId xmlns:p14="http://schemas.microsoft.com/office/powerpoint/2010/main" val="30599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46EC191A-540A-4AE2-A1BC-959EEBB41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0365" y="1240154"/>
            <a:ext cx="7772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vi-VN" altLang="vi-VN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hangingPunct="1">
              <a:buFontTx/>
              <a:buNone/>
            </a:pP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vi-VN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háng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endParaRPr lang="en-US" alt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vi-VN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lang="en-US" alt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vi-VN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hẩu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súng</a:t>
            </a:r>
            <a:endParaRPr lang="en-US" alt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vi-VN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uang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trành</a:t>
            </a:r>
            <a:endParaRPr lang="en-US" alt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vi-VN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iền</a:t>
            </a:r>
            <a:r>
              <a:rPr lang="en-US" altLang="vi-VN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endParaRPr lang="en-US" alt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endParaRPr lang="en-US" altLang="vi-V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52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4FB2ADC9-CA76-40DC-A1C3-E88176716A1B}"/>
              </a:ext>
            </a:extLst>
          </p:cNvPr>
          <p:cNvSpPr txBox="1"/>
          <p:nvPr/>
        </p:nvSpPr>
        <p:spPr>
          <a:xfrm>
            <a:off x="1141862" y="811543"/>
            <a:ext cx="9328018" cy="1815857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 defTabSz="914288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u="sng" dirty="0" err="1">
                <a:solidFill>
                  <a:srgbClr val="000000"/>
                </a:solidFill>
                <a:latin typeface="Times New Roman" pitchFamily="18" charset="0"/>
              </a:rPr>
              <a:t>Khổ</a:t>
            </a:r>
            <a:r>
              <a:rPr lang="en-US" sz="2800" u="sng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000000"/>
                </a:solidFill>
                <a:latin typeface="Times New Roman" pitchFamily="18" charset="0"/>
              </a:rPr>
              <a:t>thơ</a:t>
            </a:r>
            <a:r>
              <a:rPr lang="en-US" sz="2800" u="sng" dirty="0">
                <a:solidFill>
                  <a:srgbClr val="000000"/>
                </a:solidFill>
                <a:latin typeface="Times New Roman" pitchFamily="18" charset="0"/>
              </a:rPr>
              <a:t> 1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vắt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</a:p>
          <a:p>
            <a:pPr defTabSz="914288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phù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sa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  <a:p>
            <a:pPr defTabSz="914288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Kinh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Thầy</a:t>
            </a:r>
            <a:endParaRPr lang="en-US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4319804-FAFB-4840-8733-EE5F05334554}"/>
              </a:ext>
            </a:extLst>
          </p:cNvPr>
          <p:cNvSpPr txBox="1"/>
          <p:nvPr/>
        </p:nvSpPr>
        <p:spPr>
          <a:xfrm>
            <a:off x="1141862" y="3402331"/>
            <a:ext cx="9469350" cy="5232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defTabSz="914288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Kinh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Thầy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</a:rPr>
              <a:t>đâu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547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ong kinh thay">
            <a:extLst>
              <a:ext uri="{FF2B5EF4-FFF2-40B4-BE49-F238E27FC236}">
                <a16:creationId xmlns:a16="http://schemas.microsoft.com/office/drawing/2014/main" id="{203BAD26-1406-4B01-8473-2AB1F7554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873" y="990350"/>
            <a:ext cx="8185484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7">
            <a:extLst>
              <a:ext uri="{FF2B5EF4-FFF2-40B4-BE49-F238E27FC236}">
                <a16:creationId xmlns:a16="http://schemas.microsoft.com/office/drawing/2014/main" id="{57176BAC-BB6E-4C71-9E95-8B2E92CAB8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37873" y="990349"/>
            <a:ext cx="1708485" cy="3762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endParaRPr lang="en-US" sz="28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WordArt 9">
            <a:extLst>
              <a:ext uri="{FF2B5EF4-FFF2-40B4-BE49-F238E27FC236}">
                <a16:creationId xmlns:a16="http://schemas.microsoft.com/office/drawing/2014/main" id="{1611D670-D242-4D38-95BA-D0CA6D4A7E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985084" y="325385"/>
            <a:ext cx="2221832" cy="67225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0" dirty="0" err="1"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kern="10" dirty="0"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" dirty="0" err="1"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kern="10" dirty="0">
              <a:solidFill>
                <a:prstClr val="black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A15BFFC-8900-4877-88BD-3AD5D9A4F9AC}"/>
              </a:ext>
            </a:extLst>
          </p:cNvPr>
          <p:cNvSpPr txBox="1"/>
          <p:nvPr/>
        </p:nvSpPr>
        <p:spPr>
          <a:xfrm>
            <a:off x="2370218" y="4964449"/>
            <a:ext cx="81854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7806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EED5AB58-2958-43BA-A178-05830936E6D0}"/>
              </a:ext>
            </a:extLst>
          </p:cNvPr>
          <p:cNvSpPr txBox="1"/>
          <p:nvPr/>
        </p:nvSpPr>
        <p:spPr>
          <a:xfrm>
            <a:off x="762000" y="966812"/>
            <a:ext cx="10439400" cy="2462188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 err="1">
                <a:latin typeface="Times New Roman" pitchFamily="18" charset="0"/>
              </a:rPr>
              <a:t>Khổ</a:t>
            </a:r>
            <a:r>
              <a:rPr lang="en-US" sz="2800" u="sng" dirty="0">
                <a:latin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</a:rPr>
              <a:t>thơ</a:t>
            </a:r>
            <a:r>
              <a:rPr lang="en-US" sz="2800" u="sng" dirty="0">
                <a:latin typeface="Times New Roman" pitchFamily="18" charset="0"/>
              </a:rPr>
              <a:t> 2</a:t>
            </a:r>
            <a:r>
              <a:rPr lang="en-US" sz="2800" dirty="0">
                <a:latin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vắt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dòng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giữa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dòng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trưa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tháng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sáu</a:t>
            </a:r>
            <a:endParaRPr lang="en-US" sz="28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ai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nấu</a:t>
            </a:r>
            <a:endParaRPr lang="en-US" sz="2800" dirty="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</a:rPr>
              <a:t>Chết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cờ</a:t>
            </a:r>
            <a:endParaRPr lang="en-US" sz="2800" dirty="0">
              <a:latin typeface="Times New Roman" pitchFamily="18" charset="0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F5F5EB3-B044-4AA4-947B-593D7A759A5B}"/>
              </a:ext>
            </a:extLst>
          </p:cNvPr>
          <p:cNvSpPr txBox="1"/>
          <p:nvPr/>
        </p:nvSpPr>
        <p:spPr>
          <a:xfrm>
            <a:off x="762000" y="3720193"/>
            <a:ext cx="11026544" cy="1815872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 err="1">
                <a:solidFill>
                  <a:srgbClr val="002060"/>
                </a:solidFill>
                <a:latin typeface="Times New Roman" pitchFamily="18" charset="0"/>
              </a:rPr>
              <a:t>Khổ</a:t>
            </a:r>
            <a:r>
              <a:rPr lang="en-US" sz="2800" u="sng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002060"/>
                </a:solidFill>
                <a:latin typeface="Times New Roman" pitchFamily="18" charset="0"/>
              </a:rPr>
              <a:t>thơ</a:t>
            </a:r>
            <a:r>
              <a:rPr lang="en-US" sz="2800" u="sng" dirty="0">
                <a:solidFill>
                  <a:srgbClr val="002060"/>
                </a:solidFill>
                <a:latin typeface="Times New Roman" pitchFamily="18" charset="0"/>
              </a:rPr>
              <a:t> 3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hiểu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hào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giao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thông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Hào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giao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thông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Đường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đào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sâu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đất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an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toàn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chiến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đấu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32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ình ảnh có liên quan">
            <a:extLst>
              <a:ext uri="{FF2B5EF4-FFF2-40B4-BE49-F238E27FC236}">
                <a16:creationId xmlns:a16="http://schemas.microsoft.com/office/drawing/2014/main" id="{01CA0042-F11F-469A-BD1A-BFBCF8F4F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873" y="1981830"/>
            <a:ext cx="7781423" cy="43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">
            <a:extLst>
              <a:ext uri="{FF2B5EF4-FFF2-40B4-BE49-F238E27FC236}">
                <a16:creationId xmlns:a16="http://schemas.microsoft.com/office/drawing/2014/main" id="{C9143713-C1B1-4EB3-9A43-A01769F27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704" y="354533"/>
            <a:ext cx="57480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Hào</a:t>
            </a:r>
            <a:r>
              <a:rPr lang="en-US" altLang="vi-VN" sz="36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giao</a:t>
            </a:r>
            <a:r>
              <a:rPr lang="en-US" altLang="vi-VN" sz="36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thông</a:t>
            </a:r>
            <a:endParaRPr lang="en-US" altLang="vi-VN" sz="3600" b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2FF7AA3C-9AD5-43C1-A82A-B46CCBD2E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148" y="904612"/>
            <a:ext cx="778142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299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5">
            <a:extLst>
              <a:ext uri="{FF2B5EF4-FFF2-40B4-BE49-F238E27FC236}">
                <a16:creationId xmlns:a16="http://schemas.microsoft.com/office/drawing/2014/main" id="{49889F53-11BB-44C7-B6D0-0EEAAF6BE539}"/>
              </a:ext>
            </a:extLst>
          </p:cNvPr>
          <p:cNvSpPr txBox="1"/>
          <p:nvPr/>
        </p:nvSpPr>
        <p:spPr>
          <a:xfrm>
            <a:off x="570759" y="551673"/>
            <a:ext cx="10330543" cy="224674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 err="1">
                <a:latin typeface="Times New Roman" pitchFamily="18" charset="0"/>
              </a:rPr>
              <a:t>Khổ</a:t>
            </a:r>
            <a:r>
              <a:rPr lang="en-US" sz="2800" u="sng" dirty="0">
                <a:latin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</a:rPr>
              <a:t>thơ</a:t>
            </a:r>
            <a:r>
              <a:rPr lang="en-US" sz="2800" u="sng" dirty="0">
                <a:latin typeface="Times New Roman" pitchFamily="18" charset="0"/>
              </a:rPr>
              <a:t> 4</a:t>
            </a:r>
            <a:r>
              <a:rPr lang="en-US" sz="2800" dirty="0">
                <a:latin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trành</a:t>
            </a:r>
            <a:r>
              <a:rPr lang="en-US" sz="2800" dirty="0">
                <a:latin typeface="Times New Roman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</a:rPr>
              <a:t>Trành</a:t>
            </a:r>
            <a:r>
              <a:rPr lang="en-US" sz="2800" dirty="0">
                <a:latin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giành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xảo</a:t>
            </a:r>
            <a:r>
              <a:rPr lang="en-US" sz="2800" dirty="0">
                <a:latin typeface="Times New Roman" pitchFamily="18" charset="0"/>
              </a:rPr>
              <a:t>): </a:t>
            </a:r>
            <a:r>
              <a:rPr lang="en-US" sz="2800" dirty="0" err="1">
                <a:latin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cụ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đan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tre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nứa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đáy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phẳng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dùng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vận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chuyển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đá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trâu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bò</a:t>
            </a:r>
            <a:r>
              <a:rPr lang="en-US" sz="2800" dirty="0">
                <a:latin typeface="Times New Roman" pitchFamily="18" charset="0"/>
              </a:rPr>
              <a:t>...</a:t>
            </a:r>
          </a:p>
        </p:txBody>
      </p:sp>
      <p:pic>
        <p:nvPicPr>
          <p:cNvPr id="4" name="Picture 7" descr="Ca dao tục ngữ về cái giành - Ca dao Mẹ">
            <a:extLst>
              <a:ext uri="{FF2B5EF4-FFF2-40B4-BE49-F238E27FC236}">
                <a16:creationId xmlns:a16="http://schemas.microsoft.com/office/drawing/2014/main" id="{5699FD38-8D0A-4CC1-9785-F968493D3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74" y="3200399"/>
            <a:ext cx="4952030" cy="32429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AA418BF4-8C0B-4AA3-B841-80FA79E33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350" y="3200399"/>
            <a:ext cx="4371762" cy="32429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585E26BB-733B-4E5B-9F8F-A894E888B0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759" y="5829273"/>
            <a:ext cx="33147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trành</a:t>
            </a:r>
            <a:endParaRPr lang="en-US" alt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EB2F3B08-AF2E-4B74-9FE7-CB1988434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0282" y="5922124"/>
            <a:ext cx="47081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Quang </a:t>
            </a:r>
            <a:r>
              <a:rPr lang="en-US" altLang="vi-VN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trành</a:t>
            </a:r>
            <a:endParaRPr lang="en-US" alt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1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8F012B-B872-428D-911E-0D94292C5D43}"/>
              </a:ext>
            </a:extLst>
          </p:cNvPr>
          <p:cNvSpPr txBox="1"/>
          <p:nvPr/>
        </p:nvSpPr>
        <p:spPr>
          <a:xfrm>
            <a:off x="1165510" y="1258544"/>
            <a:ext cx="9860979" cy="1169551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Khổ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thơ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5: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Cần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chú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nhấn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giọng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cụm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+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Hạt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vàng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</a:rPr>
              <a:t>làng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420787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ình ảnh có liên quan">
            <a:extLst>
              <a:ext uri="{FF2B5EF4-FFF2-40B4-BE49-F238E27FC236}">
                <a16:creationId xmlns:a16="http://schemas.microsoft.com/office/drawing/2014/main" id="{024CD14A-7528-4468-8B74-F9B0F5D2F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5867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BAC467C0-217B-44FF-84AA-39FAAFB82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999" y="5410200"/>
            <a:ext cx="29357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Gầu</a:t>
            </a:r>
            <a:r>
              <a:rPr lang="en-US" altLang="vi-VN" sz="4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sòng</a:t>
            </a:r>
            <a:endParaRPr lang="en-US" altLang="vi-VN" sz="4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Lua140706">
            <a:extLst>
              <a:ext uri="{FF2B5EF4-FFF2-40B4-BE49-F238E27FC236}">
                <a16:creationId xmlns:a16="http://schemas.microsoft.com/office/drawing/2014/main" id="{9D914725-B1B3-4D99-9DFA-02D8F8CC5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2400"/>
            <a:ext cx="5867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5C024C00-E1D8-4C6F-9EEE-D1D30A43B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399" y="5472113"/>
            <a:ext cx="293570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vi-VN" sz="40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Gầu dây</a:t>
            </a:r>
          </a:p>
        </p:txBody>
      </p:sp>
    </p:spTree>
    <p:extLst>
      <p:ext uri="{BB962C8B-B14F-4D97-AF65-F5344CB8AC3E}">
        <p14:creationId xmlns:p14="http://schemas.microsoft.com/office/powerpoint/2010/main" val="358062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EF96BA10-F0D1-4590-B921-C1737BA3F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423" y="501791"/>
            <a:ext cx="82296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1" hangingPunct="1"/>
            <a:r>
              <a:rPr lang="en-US" altLang="vi-VN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vi-VN" sz="4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E26C45E-F8B6-4498-A062-37137F23C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248" y="1294305"/>
            <a:ext cx="1176139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B4D43397-C186-416F-A750-92534D857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423" y="1830247"/>
            <a:ext cx="3810000" cy="45259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FontTx/>
              <a:buNone/>
              <a:defRPr/>
            </a:pP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</a:p>
          <a:p>
            <a:pPr>
              <a:buFontTx/>
              <a:buNone/>
              <a:defRPr/>
            </a:pP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endParaRPr lang="en-US" altLang="vi-VN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  <a:defRPr/>
            </a:pP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endParaRPr lang="en-US" altLang="vi-VN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  <a:defRPr/>
            </a:pP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endParaRPr lang="en-US" altLang="vi-VN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  <a:defRPr/>
            </a:pP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endParaRPr lang="en-US" altLang="vi-VN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  <a:defRPr/>
            </a:pP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altLang="vi-VN" sz="2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  <a:defRPr/>
            </a:pP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đắng</a:t>
            </a:r>
            <a:r>
              <a:rPr lang="en-US" altLang="vi-VN" sz="2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cay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AB206A8-477E-4834-884B-C8241AFB90F7}"/>
              </a:ext>
            </a:extLst>
          </p:cNvPr>
          <p:cNvSpPr txBox="1"/>
          <p:nvPr/>
        </p:nvSpPr>
        <p:spPr>
          <a:xfrm>
            <a:off x="5180423" y="1830247"/>
            <a:ext cx="5839928" cy="224674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Hạt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gạo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làm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nên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tinh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tuý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đất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vị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phù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sa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);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hương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thơm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hồ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đầy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) ;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công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lao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động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cha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-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lời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mẹ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hát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ngọt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bùi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</a:rPr>
              <a:t>đắng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</a:rPr>
              <a:t> cay)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22157752-B24E-4E8E-8E7B-A8AB76DBA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0423" y="4221101"/>
            <a:ext cx="23241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70C0"/>
                </a:solidFill>
                <a:latin typeface="Times New Roman" pitchFamily="18" charset="0"/>
              </a:rPr>
              <a:t>-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</a:rPr>
              <a:t>vị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</a:rPr>
              <a:t>phù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</a:rPr>
              <a:t>sa</a:t>
            </a:r>
            <a:endParaRPr lang="en-US" sz="2000" dirty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73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allAtOnce"/>
      <p:bldP spid="18" grpId="0"/>
      <p:bldP spid="6" grpId="0"/>
      <p:bldP spid="7" grpId="0"/>
      <p:bldP spid="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A50779D-2F94-4353-8F04-077631970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232" y="1161214"/>
            <a:ext cx="10315074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buChar char="Þ"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vi-VN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túy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16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1DE11ED2-D14C-464D-A7C2-4A97E8A37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14" y="1443789"/>
            <a:ext cx="11161171" cy="4878306"/>
          </a:xfrm>
          <a:prstGeom prst="rect">
            <a:avLst/>
          </a:prstGeom>
        </p:spPr>
      </p:pic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E098B8F5-4F08-415B-8A59-DCD97B8F1220}"/>
              </a:ext>
            </a:extLst>
          </p:cNvPr>
          <p:cNvSpPr/>
          <p:nvPr/>
        </p:nvSpPr>
        <p:spPr>
          <a:xfrm>
            <a:off x="2727494" y="1092687"/>
            <a:ext cx="786465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13800" b="1" cap="none" spc="0" dirty="0" err="1">
                <a:ln/>
                <a:solidFill>
                  <a:schemeClr val="accent1"/>
                </a:solidFill>
                <a:effectLst/>
                <a:latin typeface="iCiel Brush Up" panose="02000000000000000000" pitchFamily="2" charset="-93"/>
              </a:rPr>
              <a:t>Khởi</a:t>
            </a:r>
            <a:r>
              <a:rPr lang="vi-VN" sz="13800" b="1" cap="none" spc="0" dirty="0">
                <a:ln/>
                <a:solidFill>
                  <a:schemeClr val="accent1"/>
                </a:solidFill>
                <a:effectLst/>
                <a:latin typeface="iCiel Brush Up" panose="02000000000000000000" pitchFamily="2" charset="-93"/>
              </a:rPr>
              <a:t> </a:t>
            </a:r>
            <a:r>
              <a:rPr lang="vi-VN" sz="13800" b="1" cap="none" spc="0" dirty="0" err="1">
                <a:ln/>
                <a:solidFill>
                  <a:schemeClr val="accent1"/>
                </a:solidFill>
                <a:effectLst/>
                <a:latin typeface="iCiel Brush Up" panose="02000000000000000000" pitchFamily="2" charset="-93"/>
              </a:rPr>
              <a:t>động</a:t>
            </a:r>
            <a:r>
              <a:rPr lang="vi-VN" sz="13800" b="1" cap="none" spc="0" dirty="0">
                <a:ln/>
                <a:solidFill>
                  <a:schemeClr val="accent1"/>
                </a:solidFill>
                <a:effectLst/>
                <a:latin typeface="iCiel Brush Up" panose="02000000000000000000" pitchFamily="2" charset="-93"/>
              </a:rPr>
              <a:t> </a:t>
            </a:r>
            <a:endParaRPr lang="en-US" sz="13800" b="1" cap="none" spc="0" dirty="0">
              <a:ln/>
              <a:solidFill>
                <a:schemeClr val="accent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0468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05A1F3A-EAA7-4D67-9157-F38F58BD6E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39"/>
          <a:stretch/>
        </p:blipFill>
        <p:spPr>
          <a:xfrm>
            <a:off x="7089880" y="1397582"/>
            <a:ext cx="5120171" cy="4918118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05F8EE7-1CB9-47D7-90D0-26ABF9A2E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479" y="579437"/>
            <a:ext cx="1030304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eaLnBrk="1" hangingPunct="1">
              <a:buFontTx/>
              <a:buNone/>
            </a:pPr>
            <a:endParaRPr lang="en-US" alt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E8F2542-C17E-4B53-8D4D-4811212E0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493837"/>
            <a:ext cx="9220200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vi-VN" sz="3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altLang="vi-VN" sz="3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“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endParaRPr lang="en-US" altLang="vi-VN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altLang="vi-VN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endParaRPr lang="en-US" altLang="vi-VN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endParaRPr lang="en-US" altLang="vi-VN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ngoi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endParaRPr lang="en-US" altLang="vi-VN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altLang="vi-VN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291F11A4-543F-433F-8D9A-8BC77A2583B7}"/>
              </a:ext>
            </a:extLst>
          </p:cNvPr>
          <p:cNvCxnSpPr/>
          <p:nvPr/>
        </p:nvCxnSpPr>
        <p:spPr>
          <a:xfrm>
            <a:off x="5355771" y="2547257"/>
            <a:ext cx="14695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90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49C1FDE-703D-4A78-BC93-5CDCA1E64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795" y="1741069"/>
            <a:ext cx="910790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Ý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Con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7161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95DF47A6-A47B-442E-888B-F227878C4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16" y="838200"/>
            <a:ext cx="1146208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56BE4CC-FF75-435A-B177-000CB5798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883" y="2362200"/>
            <a:ext cx="10795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bom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đạn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310479-3B0D-4FB1-ABB6-25252A2DC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348" y="3880758"/>
            <a:ext cx="922822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Ý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12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 build="allAtOnce"/>
      <p:bldP spid="4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CB99164B-32ED-4892-80EE-808809E5242F}"/>
              </a:ext>
            </a:extLst>
          </p:cNvPr>
          <p:cNvSpPr txBox="1"/>
          <p:nvPr/>
        </p:nvSpPr>
        <p:spPr>
          <a:xfrm>
            <a:off x="844062" y="869645"/>
            <a:ext cx="11347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 dirty="0" err="1">
                <a:solidFill>
                  <a:srgbClr val="002060"/>
                </a:solidFill>
                <a:latin typeface="Times New Roman" pitchFamily="18" charset="0"/>
              </a:rPr>
              <a:t>Câu</a:t>
            </a:r>
            <a:r>
              <a:rPr lang="en-US" sz="2800" b="1" u="sng" dirty="0">
                <a:solidFill>
                  <a:srgbClr val="002060"/>
                </a:solidFill>
                <a:latin typeface="Times New Roman" pitchFamily="18" charset="0"/>
              </a:rPr>
              <a:t> 3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góp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góp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sức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ra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hạt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gạo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065D4C23-19FC-432E-96C2-6AB41E342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33" y="2161443"/>
            <a:ext cx="10738339" cy="224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</a:rPr>
              <a:t>Thiếu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nhi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thay</a:t>
            </a:r>
            <a:r>
              <a:rPr lang="en-US" sz="2800" dirty="0">
                <a:latin typeface="Times New Roman" pitchFamily="18" charset="0"/>
              </a:rPr>
              <a:t> cha </a:t>
            </a:r>
            <a:r>
              <a:rPr lang="en-US" sz="2800" dirty="0" err="1">
                <a:latin typeface="Times New Roman" pitchFamily="18" charset="0"/>
              </a:rPr>
              <a:t>anh</a:t>
            </a:r>
            <a:r>
              <a:rPr lang="en-US" sz="2800" dirty="0">
                <a:latin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</a:rPr>
              <a:t>chiến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gắng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sức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lao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hạt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gạo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tế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tiền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tuyến</a:t>
            </a:r>
            <a:r>
              <a:rPr lang="en-US" sz="2800" dirty="0">
                <a:latin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chống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hạn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vục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mẻ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miệng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gầu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bắt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sâu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lúa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gánh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đôi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quang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trành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quết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đất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nỗ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lực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thiếu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nhi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dù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chưa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quen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lao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vẫn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cố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gắng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đóng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góp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sức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hạt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gạo</a:t>
            </a:r>
            <a:r>
              <a:rPr lang="en-US" sz="2800" dirty="0">
                <a:latin typeface="Times New Roman" pitchFamily="18" charset="0"/>
              </a:rPr>
              <a:t>.</a:t>
            </a:r>
          </a:p>
        </p:txBody>
      </p:sp>
      <p:grpSp>
        <p:nvGrpSpPr>
          <p:cNvPr id="6" name="Group 8">
            <a:extLst>
              <a:ext uri="{FF2B5EF4-FFF2-40B4-BE49-F238E27FC236}">
                <a16:creationId xmlns:a16="http://schemas.microsoft.com/office/drawing/2014/main" id="{2971D651-2683-4420-81F0-C538207007F5}"/>
              </a:ext>
            </a:extLst>
          </p:cNvPr>
          <p:cNvGrpSpPr/>
          <p:nvPr/>
        </p:nvGrpSpPr>
        <p:grpSpPr>
          <a:xfrm>
            <a:off x="1392757" y="4771002"/>
            <a:ext cx="9650380" cy="1205100"/>
            <a:chOff x="558114" y="2766091"/>
            <a:chExt cx="8108295" cy="1856965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984FED27-F5AA-4B68-8404-83AC606D4ADD}"/>
                </a:ext>
              </a:extLst>
            </p:cNvPr>
            <p:cNvGrpSpPr/>
            <p:nvPr/>
          </p:nvGrpSpPr>
          <p:grpSpPr>
            <a:xfrm>
              <a:off x="622015" y="2876550"/>
              <a:ext cx="8044394" cy="1746506"/>
              <a:chOff x="799940" y="1809750"/>
              <a:chExt cx="8097449" cy="2362920"/>
            </a:xfrm>
          </p:grpSpPr>
          <p:sp>
            <p:nvSpPr>
              <p:cNvPr id="9" name="Scroll: Horizontal 1">
                <a:extLst>
                  <a:ext uri="{FF2B5EF4-FFF2-40B4-BE49-F238E27FC236}">
                    <a16:creationId xmlns:a16="http://schemas.microsoft.com/office/drawing/2014/main" id="{86F36B0E-C717-4D24-B05D-103020934F7E}"/>
                  </a:ext>
                </a:extLst>
              </p:cNvPr>
              <p:cNvSpPr/>
              <p:nvPr/>
            </p:nvSpPr>
            <p:spPr>
              <a:xfrm>
                <a:off x="890921" y="1809750"/>
                <a:ext cx="7906789" cy="1752600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vi-VN" sz="2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TextBox 4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6FF835A5-FCCD-445F-89A0-4E689E88FF08}"/>
                  </a:ext>
                </a:extLst>
              </p:cNvPr>
              <p:cNvSpPr txBox="1"/>
              <p:nvPr/>
            </p:nvSpPr>
            <p:spPr>
              <a:xfrm>
                <a:off x="799940" y="1971962"/>
                <a:ext cx="8097449" cy="2200708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 i="1">
                    <a:solidFill>
                      <a:srgbClr val="0070C0"/>
                    </a:solidFill>
                    <a:latin typeface="Times New Roman" pitchFamily="18" charset="0"/>
                  </a:rPr>
                  <a:t>* Ý chính khổ </a:t>
                </a:r>
                <a:r>
                  <a:rPr lang="en-US" sz="2800" b="1" i="1" dirty="0">
                    <a:solidFill>
                      <a:srgbClr val="0070C0"/>
                    </a:solidFill>
                    <a:latin typeface="Times New Roman" pitchFamily="18" charset="0"/>
                  </a:rPr>
                  <a:t>4: </a:t>
                </a:r>
                <a:r>
                  <a:rPr lang="en-US" sz="2800" b="1" i="1" dirty="0" err="1">
                    <a:solidFill>
                      <a:srgbClr val="0070C0"/>
                    </a:solidFill>
                    <a:latin typeface="Times New Roman" pitchFamily="18" charset="0"/>
                  </a:rPr>
                  <a:t>Hạt</a:t>
                </a:r>
                <a:r>
                  <a:rPr lang="en-US" sz="2800" b="1" i="1" dirty="0">
                    <a:solidFill>
                      <a:srgbClr val="0070C0"/>
                    </a:solidFill>
                    <a:latin typeface="Times New Roman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70C0"/>
                    </a:solidFill>
                    <a:latin typeface="Times New Roman" pitchFamily="18" charset="0"/>
                  </a:rPr>
                  <a:t>gạo</a:t>
                </a:r>
                <a:r>
                  <a:rPr lang="en-US" sz="2800" b="1" i="1" dirty="0">
                    <a:solidFill>
                      <a:srgbClr val="0070C0"/>
                    </a:solidFill>
                    <a:latin typeface="Times New Roman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70C0"/>
                    </a:solidFill>
                    <a:latin typeface="Times New Roman" pitchFamily="18" charset="0"/>
                  </a:rPr>
                  <a:t>còn</a:t>
                </a:r>
                <a:r>
                  <a:rPr lang="en-US" sz="2800" b="1" i="1" dirty="0">
                    <a:solidFill>
                      <a:srgbClr val="0070C0"/>
                    </a:solidFill>
                    <a:latin typeface="Times New Roman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70C0"/>
                    </a:solidFill>
                    <a:latin typeface="Times New Roman" pitchFamily="18" charset="0"/>
                  </a:rPr>
                  <a:t>có</a:t>
                </a:r>
                <a:r>
                  <a:rPr lang="en-US" sz="2800" b="1" i="1" dirty="0">
                    <a:solidFill>
                      <a:srgbClr val="0070C0"/>
                    </a:solidFill>
                    <a:latin typeface="Times New Roman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70C0"/>
                    </a:solidFill>
                    <a:latin typeface="Times New Roman" pitchFamily="18" charset="0"/>
                  </a:rPr>
                  <a:t>công</a:t>
                </a:r>
                <a:r>
                  <a:rPr lang="en-US" sz="2800" b="1" i="1" dirty="0">
                    <a:solidFill>
                      <a:srgbClr val="0070C0"/>
                    </a:solidFill>
                    <a:latin typeface="Times New Roman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70C0"/>
                    </a:solidFill>
                    <a:latin typeface="Times New Roman" pitchFamily="18" charset="0"/>
                  </a:rPr>
                  <a:t>của</a:t>
                </a:r>
                <a:r>
                  <a:rPr lang="en-US" sz="2800" b="1" i="1" dirty="0">
                    <a:solidFill>
                      <a:srgbClr val="0070C0"/>
                    </a:solidFill>
                    <a:latin typeface="Times New Roman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70C0"/>
                    </a:solidFill>
                    <a:latin typeface="Times New Roman" pitchFamily="18" charset="0"/>
                  </a:rPr>
                  <a:t>các</a:t>
                </a:r>
                <a:r>
                  <a:rPr lang="en-US" sz="2800" b="1" i="1" dirty="0">
                    <a:solidFill>
                      <a:srgbClr val="0070C0"/>
                    </a:solidFill>
                    <a:latin typeface="Times New Roman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70C0"/>
                    </a:solidFill>
                    <a:latin typeface="Times New Roman" pitchFamily="18" charset="0"/>
                  </a:rPr>
                  <a:t>bạn</a:t>
                </a:r>
                <a:r>
                  <a:rPr lang="en-US" sz="2800" b="1" i="1" dirty="0">
                    <a:solidFill>
                      <a:srgbClr val="0070C0"/>
                    </a:solidFill>
                    <a:latin typeface="Times New Roman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70C0"/>
                    </a:solidFill>
                    <a:latin typeface="Times New Roman" pitchFamily="18" charset="0"/>
                  </a:rPr>
                  <a:t>thiếu</a:t>
                </a:r>
                <a:r>
                  <a:rPr lang="en-US" sz="2800" b="1" i="1" dirty="0">
                    <a:solidFill>
                      <a:srgbClr val="0070C0"/>
                    </a:solidFill>
                    <a:latin typeface="Times New Roman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0070C0"/>
                    </a:solidFill>
                    <a:latin typeface="Times New Roman" pitchFamily="18" charset="0"/>
                  </a:rPr>
                  <a:t>nhi</a:t>
                </a:r>
                <a:r>
                  <a:rPr lang="en-US" sz="2800" b="1" i="1" dirty="0">
                    <a:solidFill>
                      <a:srgbClr val="0070C0"/>
                    </a:solidFill>
                    <a:latin typeface="Times New Roman" pitchFamily="18" charset="0"/>
                  </a:rPr>
                  <a:t>.</a:t>
                </a:r>
              </a:p>
            </p:txBody>
          </p:sp>
        </p:grpSp>
        <p:sp>
          <p:nvSpPr>
            <p:cNvPr id="8" name="Heart 7">
              <a:extLst>
                <a:ext uri="{FF2B5EF4-FFF2-40B4-BE49-F238E27FC236}">
                  <a16:creationId xmlns:a16="http://schemas.microsoft.com/office/drawing/2014/main" id="{036F13A0-9C7E-4D99-B080-5585BF03EC74}"/>
                </a:ext>
              </a:extLst>
            </p:cNvPr>
            <p:cNvSpPr/>
            <p:nvPr/>
          </p:nvSpPr>
          <p:spPr>
            <a:xfrm>
              <a:off x="558114" y="2766091"/>
              <a:ext cx="533400" cy="533400"/>
            </a:xfrm>
            <a:prstGeom prst="heart">
              <a:avLst/>
            </a:prstGeom>
            <a:solidFill>
              <a:srgbClr val="3EA2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vi-VN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107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>
            <a:extLst>
              <a:ext uri="{FF2B5EF4-FFF2-40B4-BE49-F238E27FC236}">
                <a16:creationId xmlns:a16="http://schemas.microsoft.com/office/drawing/2014/main" id="{1BE12669-A6A5-4985-9426-45F5B79271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20486"/>
            <a:ext cx="776998" cy="766684"/>
          </a:xfrm>
          <a:prstGeom prst="rect">
            <a:avLst/>
          </a:prstGeom>
        </p:spPr>
      </p:pic>
      <p:grpSp>
        <p:nvGrpSpPr>
          <p:cNvPr id="4" name="Group 9">
            <a:extLst>
              <a:ext uri="{FF2B5EF4-FFF2-40B4-BE49-F238E27FC236}">
                <a16:creationId xmlns:a16="http://schemas.microsoft.com/office/drawing/2014/main" id="{74D4033D-68C8-4D0F-87FF-1EC7353BFC73}"/>
              </a:ext>
            </a:extLst>
          </p:cNvPr>
          <p:cNvGrpSpPr/>
          <p:nvPr/>
        </p:nvGrpSpPr>
        <p:grpSpPr>
          <a:xfrm>
            <a:off x="1066816" y="1644879"/>
            <a:ext cx="16684997" cy="584775"/>
            <a:chOff x="771054" y="695042"/>
            <a:chExt cx="7180926" cy="865161"/>
          </a:xfrm>
        </p:grpSpPr>
        <p:sp>
          <p:nvSpPr>
            <p:cNvPr id="5" name="TextBox 3">
              <a:extLst>
                <a:ext uri="{FF2B5EF4-FFF2-40B4-BE49-F238E27FC236}">
                  <a16:creationId xmlns:a16="http://schemas.microsoft.com/office/drawing/2014/main" id="{83CA1652-49BC-4019-8DF8-46F62E074B39}"/>
                </a:ext>
              </a:extLst>
            </p:cNvPr>
            <p:cNvSpPr txBox="1"/>
            <p:nvPr/>
          </p:nvSpPr>
          <p:spPr>
            <a:xfrm>
              <a:off x="946262" y="695042"/>
              <a:ext cx="7005718" cy="865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dirty="0" err="1">
                  <a:latin typeface="Times New Roman" pitchFamily="18" charset="0"/>
                </a:rPr>
                <a:t>Vậy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hạt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gạo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làm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ra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được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gửi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đi</a:t>
              </a:r>
              <a:r>
                <a:rPr lang="en-US" sz="3200" dirty="0">
                  <a:latin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</a:rPr>
                <a:t>đâu</a:t>
              </a:r>
              <a:r>
                <a:rPr lang="en-US" sz="3200" dirty="0">
                  <a:latin typeface="Times New Roman" pitchFamily="18" charset="0"/>
                </a:rPr>
                <a:t>?</a:t>
              </a:r>
            </a:p>
          </p:txBody>
        </p:sp>
        <p:sp>
          <p:nvSpPr>
            <p:cNvPr id="6" name="Arrow: Chevron 6">
              <a:extLst>
                <a:ext uri="{FF2B5EF4-FFF2-40B4-BE49-F238E27FC236}">
                  <a16:creationId xmlns:a16="http://schemas.microsoft.com/office/drawing/2014/main" id="{2D79ABE8-0550-4344-B395-A3AF972D90B8}"/>
                </a:ext>
              </a:extLst>
            </p:cNvPr>
            <p:cNvSpPr/>
            <p:nvPr/>
          </p:nvSpPr>
          <p:spPr>
            <a:xfrm>
              <a:off x="771054" y="911883"/>
              <a:ext cx="180606" cy="253651"/>
            </a:xfrm>
            <a:prstGeom prst="chevron">
              <a:avLst/>
            </a:prstGeom>
            <a:solidFill>
              <a:srgbClr val="3EA2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7" name="TextBox 11">
            <a:extLst>
              <a:ext uri="{FF2B5EF4-FFF2-40B4-BE49-F238E27FC236}">
                <a16:creationId xmlns:a16="http://schemas.microsoft.com/office/drawing/2014/main" id="{22F3EA4B-C9D6-4495-8F5A-C9D69C4FCD7A}"/>
              </a:ext>
            </a:extLst>
          </p:cNvPr>
          <p:cNvSpPr txBox="1"/>
          <p:nvPr/>
        </p:nvSpPr>
        <p:spPr>
          <a:xfrm>
            <a:off x="1279328" y="2281846"/>
            <a:ext cx="15685169" cy="584751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</a:rPr>
              <a:t>Gửi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tiền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tuyến</a:t>
            </a:r>
            <a:r>
              <a:rPr lang="en-US" sz="3200" dirty="0">
                <a:latin typeface="Times New Roman" pitchFamily="18" charset="0"/>
              </a:rPr>
              <a:t> / </a:t>
            </a:r>
            <a:r>
              <a:rPr lang="en-US" sz="3200" dirty="0" err="1">
                <a:latin typeface="Times New Roman" pitchFamily="18" charset="0"/>
              </a:rPr>
              <a:t>Gửi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phương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xa</a:t>
            </a:r>
            <a:endParaRPr lang="en-US" sz="3200" dirty="0">
              <a:latin typeface="Times New Roman" pitchFamily="18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BD74C632-201E-4A54-B861-9826F4BE2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2798" y="3039841"/>
            <a:ext cx="3795002" cy="58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Tiền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</a:rPr>
              <a:t>tuyến</a:t>
            </a:r>
            <a:endParaRPr lang="en-US" sz="3200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4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2E1BCFA7-22B1-4BAC-B29A-9832FA2AD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843" y="698009"/>
            <a:ext cx="9381618" cy="56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vi-VN" sz="32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gạo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”?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5C606ACC-A3B6-4ED4-9F21-60C5BF737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842" y="4505999"/>
            <a:ext cx="1041934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túy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vi-VN" sz="32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vi-VN" sz="32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54FB6C33-1611-4C7B-A6BD-2BDA7F5C9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7650" y="1266081"/>
            <a:ext cx="35623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alt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alt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alt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ta…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1A6AB500-741B-4B3C-9F38-CCFB64CB8670}"/>
              </a:ext>
            </a:extLst>
          </p:cNvPr>
          <p:cNvSpPr txBox="1"/>
          <p:nvPr/>
        </p:nvSpPr>
        <p:spPr>
          <a:xfrm>
            <a:off x="1524672" y="804416"/>
            <a:ext cx="8497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latin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khổ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thơ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này</a:t>
            </a:r>
            <a:r>
              <a:rPr lang="en-US" sz="2400" b="1" dirty="0">
                <a:latin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</a:rPr>
              <a:t> so </a:t>
            </a:r>
            <a:r>
              <a:rPr lang="en-US" sz="2400" b="1" dirty="0" err="1">
                <a:latin typeface="Times New Roman" pitchFamily="18" charset="0"/>
              </a:rPr>
              <a:t>sánh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hạt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gạo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326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  <p:bldP spid="13" grpId="0"/>
      <p:bldP spid="15" grpId="0"/>
      <p:bldP spid="5" grpId="0"/>
      <p:bldP spid="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4D32CF0-AD4C-4067-9054-B34469094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821" y="2133600"/>
            <a:ext cx="88927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Ý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vi-VN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24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>
            <a:extLst>
              <a:ext uri="{FF2B5EF4-FFF2-40B4-BE49-F238E27FC236}">
                <a16:creationId xmlns:a16="http://schemas.microsoft.com/office/drawing/2014/main" id="{9CC8C2A0-9075-4065-B1B0-7986550B8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700" y="1631733"/>
            <a:ext cx="10452596" cy="2554545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vi-VN" sz="40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u="sng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vi-VN" sz="4000" b="1" u="sng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dung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: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nên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mồ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hôi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lao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tấm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hậu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tiền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tuyến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góp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sức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kháng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chống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Mĩ</a:t>
            </a:r>
            <a:r>
              <a:rPr lang="en-US" altLang="vi-VN" sz="4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E436D3B5-2E76-461D-9F24-7C3B95D10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701" y="677636"/>
            <a:ext cx="10452595" cy="954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latin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</a:rPr>
              <a:t> qua </a:t>
            </a:r>
            <a:r>
              <a:rPr lang="en-US" sz="2800" dirty="0" err="1">
                <a:latin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ngữ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nỗi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vất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vả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nông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hạt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gạo</a:t>
            </a:r>
            <a:r>
              <a:rPr lang="en-US" sz="2800" dirty="0">
                <a:latin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nêu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</a:rPr>
              <a:t> dung </a:t>
            </a:r>
            <a:r>
              <a:rPr lang="en-US" sz="2800" dirty="0" err="1">
                <a:latin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886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3" grpId="1"/>
      <p:bldP spid="3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1DE11ED2-D14C-464D-A7C2-4A97E8A37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14" y="1443789"/>
            <a:ext cx="11161171" cy="4878306"/>
          </a:xfrm>
          <a:prstGeom prst="rect">
            <a:avLst/>
          </a:prstGeom>
        </p:spPr>
      </p:pic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E098B8F5-4F08-415B-8A59-DCD97B8F1220}"/>
              </a:ext>
            </a:extLst>
          </p:cNvPr>
          <p:cNvSpPr/>
          <p:nvPr/>
        </p:nvSpPr>
        <p:spPr>
          <a:xfrm>
            <a:off x="3058294" y="788567"/>
            <a:ext cx="6460423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11500" b="1" cap="none" spc="0" dirty="0" err="1">
                <a:ln/>
                <a:solidFill>
                  <a:schemeClr val="accent1"/>
                </a:solidFill>
                <a:effectLst/>
                <a:latin typeface="iCiel Brush Up" panose="02000000000000000000" pitchFamily="2" charset="-93"/>
              </a:rPr>
              <a:t>Thực</a:t>
            </a:r>
            <a:r>
              <a:rPr lang="vi-VN" sz="11500" b="1" cap="none" spc="0" dirty="0">
                <a:ln/>
                <a:solidFill>
                  <a:schemeClr val="accent1"/>
                </a:solidFill>
                <a:effectLst/>
                <a:latin typeface="iCiel Brush Up" panose="02000000000000000000" pitchFamily="2" charset="-93"/>
              </a:rPr>
              <a:t> </a:t>
            </a:r>
            <a:r>
              <a:rPr lang="vi-VN" sz="11500" b="1" cap="none" spc="0" dirty="0" err="1">
                <a:ln/>
                <a:solidFill>
                  <a:schemeClr val="accent1"/>
                </a:solidFill>
                <a:effectLst/>
                <a:latin typeface="iCiel Brush Up" panose="02000000000000000000" pitchFamily="2" charset="-93"/>
              </a:rPr>
              <a:t>hành</a:t>
            </a:r>
            <a:endParaRPr lang="vi-VN" sz="11500" b="1" cap="none" spc="0" dirty="0">
              <a:ln/>
              <a:solidFill>
                <a:schemeClr val="accent1"/>
              </a:solidFill>
              <a:effectLst/>
              <a:latin typeface="iCiel Brush Up" panose="02000000000000000000" pitchFamily="2" charset="-93"/>
            </a:endParaRPr>
          </a:p>
          <a:p>
            <a:pPr algn="ctr"/>
            <a:r>
              <a:rPr lang="vi-VN" sz="11500" b="1" dirty="0" err="1">
                <a:ln/>
                <a:solidFill>
                  <a:schemeClr val="accent1"/>
                </a:solidFill>
                <a:latin typeface="iCiel Brush Up" panose="02000000000000000000" pitchFamily="2" charset="-93"/>
              </a:rPr>
              <a:t>Luyện</a:t>
            </a:r>
            <a:r>
              <a:rPr lang="vi-VN" sz="11500" b="1" dirty="0">
                <a:ln/>
                <a:solidFill>
                  <a:schemeClr val="accent1"/>
                </a:solidFill>
                <a:latin typeface="iCiel Brush Up" panose="02000000000000000000" pitchFamily="2" charset="-93"/>
              </a:rPr>
              <a:t> </a:t>
            </a:r>
            <a:r>
              <a:rPr lang="vi-VN" sz="11500" b="1" dirty="0" err="1">
                <a:ln/>
                <a:solidFill>
                  <a:schemeClr val="accent1"/>
                </a:solidFill>
                <a:latin typeface="iCiel Brush Up" panose="02000000000000000000" pitchFamily="2" charset="-93"/>
              </a:rPr>
              <a:t>tập</a:t>
            </a:r>
            <a:endParaRPr lang="en-US" sz="11500" b="1" cap="none" spc="0" dirty="0">
              <a:ln/>
              <a:solidFill>
                <a:schemeClr val="accent1"/>
              </a:solidFill>
              <a:effectLst/>
              <a:latin typeface="iCiel Brush Up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08175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6D0A1C9-0C7E-4344-9CF1-3C79F6250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504" y="1473807"/>
            <a:ext cx="6096012" cy="6096012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B1C5B94-316D-44BE-B8A7-2FC49A86E930}"/>
              </a:ext>
            </a:extLst>
          </p:cNvPr>
          <p:cNvSpPr txBox="1">
            <a:spLocks noChangeArrowheads="1"/>
          </p:cNvSpPr>
          <p:nvPr/>
        </p:nvSpPr>
        <p:spPr>
          <a:xfrm>
            <a:off x="2791326" y="455642"/>
            <a:ext cx="8001000" cy="85883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vi-VN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vi-VN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6F9B743-342A-4680-A41E-C6971F348691}"/>
              </a:ext>
            </a:extLst>
          </p:cNvPr>
          <p:cNvSpPr txBox="1">
            <a:spLocks noChangeArrowheads="1"/>
          </p:cNvSpPr>
          <p:nvPr/>
        </p:nvSpPr>
        <p:spPr>
          <a:xfrm>
            <a:off x="683508" y="1367589"/>
            <a:ext cx="8623778" cy="53657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altLang="vi-V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 thiết, </a:t>
            </a:r>
            <a:r>
              <a:rPr lang="en-US" sz="3600" b="1">
                <a:solidFill>
                  <a:srgbClr val="000000"/>
                </a:solidFill>
                <a:latin typeface="Times New Roman" pitchFamily="18" charset="0"/>
              </a:rPr>
              <a:t>nhấn giọng từ ngữ: vị phù sa, hương sen, lời hát, có bão, có mưa, mồ hôi sa...</a:t>
            </a:r>
            <a:endParaRPr lang="en-US" alt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endParaRPr lang="en-US" alt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94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ạt gạo làng ta - Trần Viết Bính, Trần Đăng Khoa (50 Bài hát thiếu nhi hay nhất thế kỷ 20)">
            <a:hlinkClick r:id="" action="ppaction://media"/>
            <a:extLst>
              <a:ext uri="{FF2B5EF4-FFF2-40B4-BE49-F238E27FC236}">
                <a16:creationId xmlns:a16="http://schemas.microsoft.com/office/drawing/2014/main" id="{C7075330-1679-4544-A5A3-60E05191C9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5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ADD41EE-8A2F-4C3D-960A-A15A20535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1001" y="1293844"/>
            <a:ext cx="73914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Hạt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//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b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Vục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gàu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b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rát</a:t>
            </a:r>
            <a:r>
              <a:rPr lang="en-US" altLang="vi-V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b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Quang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trành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quết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6F62CBC-8E5B-4486-897A-4E941DBB6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683" y="2540587"/>
            <a:ext cx="4166949" cy="416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4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1DE11ED2-D14C-464D-A7C2-4A97E8A37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14" y="1443789"/>
            <a:ext cx="11161171" cy="4878306"/>
          </a:xfrm>
          <a:prstGeom prst="rect">
            <a:avLst/>
          </a:prstGeom>
        </p:spPr>
      </p:pic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E098B8F5-4F08-415B-8A59-DCD97B8F1220}"/>
              </a:ext>
            </a:extLst>
          </p:cNvPr>
          <p:cNvSpPr/>
          <p:nvPr/>
        </p:nvSpPr>
        <p:spPr>
          <a:xfrm>
            <a:off x="3288324" y="788567"/>
            <a:ext cx="6000361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8000" b="1" cap="none" spc="0" dirty="0" err="1">
                <a:ln/>
                <a:solidFill>
                  <a:schemeClr val="accent1"/>
                </a:solidFill>
                <a:effectLst/>
                <a:latin typeface="iCiel Brush Up" panose="02000000000000000000" pitchFamily="2" charset="-93"/>
              </a:rPr>
              <a:t>Vận</a:t>
            </a:r>
            <a:r>
              <a:rPr lang="vi-VN" sz="8000" b="1" cap="none" spc="0" dirty="0">
                <a:ln/>
                <a:solidFill>
                  <a:schemeClr val="accent1"/>
                </a:solidFill>
                <a:effectLst/>
                <a:latin typeface="iCiel Brush Up" panose="02000000000000000000" pitchFamily="2" charset="-93"/>
              </a:rPr>
              <a:t> </a:t>
            </a:r>
            <a:r>
              <a:rPr lang="vi-VN" sz="8000" b="1" cap="none" spc="0" dirty="0" err="1">
                <a:ln/>
                <a:solidFill>
                  <a:schemeClr val="accent1"/>
                </a:solidFill>
                <a:effectLst/>
                <a:latin typeface="iCiel Brush Up" panose="02000000000000000000" pitchFamily="2" charset="-93"/>
              </a:rPr>
              <a:t>dụng</a:t>
            </a:r>
            <a:endParaRPr lang="vi-VN" sz="8000" b="1" cap="none" spc="0" dirty="0">
              <a:ln/>
              <a:solidFill>
                <a:schemeClr val="accent1"/>
              </a:solidFill>
              <a:effectLst/>
              <a:latin typeface="iCiel Brush Up" panose="02000000000000000000" pitchFamily="2" charset="-93"/>
            </a:endParaRPr>
          </a:p>
          <a:p>
            <a:pPr algn="ctr"/>
            <a:r>
              <a:rPr lang="vi-VN" sz="8000" b="1" dirty="0" err="1">
                <a:ln/>
                <a:solidFill>
                  <a:schemeClr val="accent1"/>
                </a:solidFill>
                <a:latin typeface="iCiel Brush Up" panose="02000000000000000000" pitchFamily="2" charset="-93"/>
              </a:rPr>
              <a:t>Trải</a:t>
            </a:r>
            <a:r>
              <a:rPr lang="vi-VN" sz="8000" b="1" dirty="0">
                <a:ln/>
                <a:solidFill>
                  <a:schemeClr val="accent1"/>
                </a:solidFill>
                <a:latin typeface="iCiel Brush Up" panose="02000000000000000000" pitchFamily="2" charset="-93"/>
              </a:rPr>
              <a:t> </a:t>
            </a:r>
            <a:r>
              <a:rPr lang="vi-VN" sz="8000" b="1" dirty="0" err="1">
                <a:ln/>
                <a:solidFill>
                  <a:schemeClr val="accent1"/>
                </a:solidFill>
                <a:latin typeface="iCiel Brush Up" panose="02000000000000000000" pitchFamily="2" charset="-93"/>
              </a:rPr>
              <a:t>nghiệm</a:t>
            </a:r>
            <a:endParaRPr lang="en-US" sz="8000" b="1" cap="none" spc="0" dirty="0">
              <a:ln/>
              <a:solidFill>
                <a:schemeClr val="accent1"/>
              </a:solidFill>
              <a:effectLst/>
              <a:latin typeface="iCiel Brush Up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9371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8019" y="942144"/>
            <a:ext cx="11633981" cy="523218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pPr marL="514314" indent="-514314" defTabSz="914332">
              <a:buFontTx/>
              <a:buAutoNum type="arabicPeriod"/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thơ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em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thích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hình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ảnh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nào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nhất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?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Vì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sao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?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8019" y="1951167"/>
            <a:ext cx="10667683" cy="1384993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defTabSz="914332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defTabSz="914332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vi-VN" sz="28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32"/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0DA3169-60C8-4267-91DE-A33006FA5966}"/>
              </a:ext>
            </a:extLst>
          </p:cNvPr>
          <p:cNvSpPr txBox="1"/>
          <p:nvPr/>
        </p:nvSpPr>
        <p:spPr>
          <a:xfrm>
            <a:off x="558020" y="3310924"/>
            <a:ext cx="10667684" cy="523218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defTabSz="914332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D40E09F-9A4D-434E-A015-A3A37659FA79}"/>
              </a:ext>
            </a:extLst>
          </p:cNvPr>
          <p:cNvSpPr txBox="1"/>
          <p:nvPr/>
        </p:nvSpPr>
        <p:spPr>
          <a:xfrm>
            <a:off x="630704" y="3772586"/>
            <a:ext cx="10667684" cy="954105"/>
          </a:xfrm>
          <a:prstGeom prst="rect">
            <a:avLst/>
          </a:prstGeom>
          <a:noFill/>
        </p:spPr>
        <p:txBody>
          <a:bodyPr wrap="square" lIns="91436" tIns="45719" rIns="91436" bIns="45719" rtlCol="0">
            <a:spAutoFit/>
          </a:bodyPr>
          <a:lstStyle/>
          <a:p>
            <a:pPr algn="just" defTabSz="914332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1969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1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55BFFF4-7E9C-4199-B98F-9F4424900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271E53C-033F-48B9-8D2F-2EB500983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BAF7EBC-B4DC-4F0D-BBA9-62C1B77C2A28}"/>
              </a:ext>
            </a:extLst>
          </p:cNvPr>
          <p:cNvSpPr txBox="1"/>
          <p:nvPr/>
        </p:nvSpPr>
        <p:spPr>
          <a:xfrm>
            <a:off x="3397895" y="611787"/>
            <a:ext cx="7028367" cy="823746"/>
          </a:xfrm>
          <a:prstGeom prst="rect">
            <a:avLst/>
          </a:prstGeom>
          <a:noFill/>
        </p:spPr>
        <p:txBody>
          <a:bodyPr wrap="square" lIns="91434" tIns="45717" rIns="91434" bIns="45717">
            <a:spAutoFit/>
          </a:bodyPr>
          <a:lstStyle/>
          <a:p>
            <a:pPr defTabSz="685766">
              <a:lnSpc>
                <a:spcPct val="150000"/>
              </a:lnSpc>
              <a:defRPr/>
            </a:pPr>
            <a:r>
              <a:rPr lang="en-US" sz="36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HP001 5Ha" pitchFamily="34" charset="-127"/>
                <a:cs typeface="Times New Roman" panose="02020603050405020304" pitchFamily="18" charset="0"/>
              </a:rPr>
              <a:t>Định h</a:t>
            </a:r>
            <a:r>
              <a:rPr lang="vi-VN" sz="3600" b="1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HP001 5Ha" pitchFamily="34" charset="-127"/>
                <a:cs typeface="Times New Roman" panose="02020603050405020304" pitchFamily="18" charset="0"/>
              </a:rPr>
              <a:t>ướng tiết học sau:</a:t>
            </a:r>
            <a:endParaRPr lang="en-US" sz="3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ea typeface="HP001 5Ha" pitchFamily="34" charset="-127"/>
              <a:cs typeface="Times New Roman" panose="02020603050405020304" pitchFamily="18" charset="0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704BB81D-8FCB-459E-9918-F33963DD3C86}"/>
              </a:ext>
            </a:extLst>
          </p:cNvPr>
          <p:cNvSpPr/>
          <p:nvPr/>
        </p:nvSpPr>
        <p:spPr>
          <a:xfrm>
            <a:off x="751115" y="2274841"/>
            <a:ext cx="10678886" cy="2219832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algn="just" defTabSz="685766">
              <a:lnSpc>
                <a:spcPct val="150000"/>
              </a:lnSpc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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thuộc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lòng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28604" indent="-428604" algn="just" defTabSz="685766">
              <a:lnSpc>
                <a:spcPct val="150000"/>
              </a:lnSpc>
              <a:buFont typeface="Wingdings" pitchFamily="2" charset="2"/>
              <a:buChar char="!"/>
              <a:defRPr/>
            </a:pP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Chuẩn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685766">
              <a:lnSpc>
                <a:spcPct val="150000"/>
              </a:lnSpc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033409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cây, ngoài trời, cỏ, cánh đồng&#10;&#10;Mô tả được tạo tự động">
            <a:extLst>
              <a:ext uri="{FF2B5EF4-FFF2-40B4-BE49-F238E27FC236}">
                <a16:creationId xmlns:a16="http://schemas.microsoft.com/office/drawing/2014/main" id="{8558E751-6A82-4B01-B6A1-CDB6A76D40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12" r="1" b="1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C36C693E-99E0-4BBC-9461-7D35BEC4D157}"/>
              </a:ext>
            </a:extLst>
          </p:cNvPr>
          <p:cNvSpPr/>
          <p:nvPr/>
        </p:nvSpPr>
        <p:spPr>
          <a:xfrm>
            <a:off x="1195526" y="1518082"/>
            <a:ext cx="9800947" cy="4057095"/>
          </a:xfrm>
          <a:prstGeom prst="roundRect">
            <a:avLst/>
          </a:prstGeom>
          <a:solidFill>
            <a:schemeClr val="bg1">
              <a:alpha val="53000"/>
            </a:schemeClr>
          </a:solidFill>
          <a:ln w="57150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988F5E45-ACCB-44BE-80F2-1DD14B30A608}"/>
              </a:ext>
            </a:extLst>
          </p:cNvPr>
          <p:cNvSpPr/>
          <p:nvPr/>
        </p:nvSpPr>
        <p:spPr>
          <a:xfrm>
            <a:off x="1424768" y="2413337"/>
            <a:ext cx="9339416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Gotham Ultra" pitchFamily="50" charset="-93"/>
                <a:cs typeface="iCiel Gotham Ultra" pitchFamily="50" charset="-93"/>
              </a:rPr>
              <a:t>TẬP ĐỌC</a:t>
            </a:r>
          </a:p>
          <a:p>
            <a:pPr algn="ctr"/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iCiel Gotham Ultra" pitchFamily="50" charset="-93"/>
                <a:cs typeface="iCiel Gotham Ultra" pitchFamily="50" charset="-93"/>
              </a:rPr>
              <a:t>HẠT GẠO LÀNG TA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iCiel Gotham Ultra" pitchFamily="50" charset="-93"/>
              <a:cs typeface="iCiel Gotham Ultra" pitchFamily="50" charset="-93"/>
            </a:endParaRPr>
          </a:p>
        </p:txBody>
      </p:sp>
      <p:pic>
        <p:nvPicPr>
          <p:cNvPr id="10" name="图片 13">
            <a:extLst>
              <a:ext uri="{FF2B5EF4-FFF2-40B4-BE49-F238E27FC236}">
                <a16:creationId xmlns:a16="http://schemas.microsoft.com/office/drawing/2014/main" id="{40EDB5CB-3ACA-49FD-AC67-816AF4B033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4"/>
          <a:stretch/>
        </p:blipFill>
        <p:spPr>
          <a:xfrm>
            <a:off x="-1525" y="561484"/>
            <a:ext cx="12192001" cy="6296516"/>
          </a:xfrm>
          <a:prstGeom prst="rect">
            <a:avLst/>
          </a:prstGeom>
        </p:spPr>
      </p:pic>
      <p:sp>
        <p:nvSpPr>
          <p:cNvPr id="11" name="Text Box 24">
            <a:extLst>
              <a:ext uri="{FF2B5EF4-FFF2-40B4-BE49-F238E27FC236}">
                <a16:creationId xmlns:a16="http://schemas.microsoft.com/office/drawing/2014/main" id="{9845642A-6EF1-44E1-A98E-0B7B1F082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8252" y="4444662"/>
            <a:ext cx="387517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latin typeface="iCiel Bambola" panose="02000000000000000000" pitchFamily="50" charset="-93"/>
                <a:cs typeface="Times New Roman" panose="02020603050405020304" pitchFamily="18" charset="0"/>
              </a:rPr>
              <a:t>Trần</a:t>
            </a:r>
            <a:r>
              <a:rPr lang="en-US" altLang="en-US" sz="2800" b="1" i="1" dirty="0">
                <a:latin typeface="iCiel Bambola" panose="02000000000000000000" pitchFamily="50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iCiel Bambola" panose="02000000000000000000" pitchFamily="50" charset="-93"/>
                <a:cs typeface="Times New Roman" panose="02020603050405020304" pitchFamily="18" charset="0"/>
              </a:rPr>
              <a:t>Đă</a:t>
            </a:r>
            <a:r>
              <a:rPr lang="vi-VN" altLang="en-US" sz="2800" b="1" i="1" dirty="0">
                <a:latin typeface="iCiel Bambola" panose="02000000000000000000" pitchFamily="50" charset="-93"/>
                <a:cs typeface="Times New Roman" panose="02020603050405020304" pitchFamily="18" charset="0"/>
              </a:rPr>
              <a:t>n</a:t>
            </a:r>
            <a:r>
              <a:rPr lang="en-US" altLang="en-US" sz="2800" b="1" i="1" dirty="0">
                <a:latin typeface="iCiel Bambola" panose="02000000000000000000" pitchFamily="50" charset="-93"/>
                <a:cs typeface="Times New Roman" panose="02020603050405020304" pitchFamily="18" charset="0"/>
              </a:rPr>
              <a:t>g Khoa</a:t>
            </a:r>
          </a:p>
        </p:txBody>
      </p:sp>
    </p:spTree>
    <p:extLst>
      <p:ext uri="{BB962C8B-B14F-4D97-AF65-F5344CB8AC3E}">
        <p14:creationId xmlns:p14="http://schemas.microsoft.com/office/powerpoint/2010/main" val="386518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B9698CEB-A00D-4C77-85E1-BA0F24CFEB47}"/>
              </a:ext>
            </a:extLst>
          </p:cNvPr>
          <p:cNvSpPr/>
          <p:nvPr/>
        </p:nvSpPr>
        <p:spPr>
          <a:xfrm>
            <a:off x="2355849" y="3869878"/>
            <a:ext cx="8705851" cy="1447800"/>
          </a:xfrm>
          <a:prstGeom prst="round2DiagRect">
            <a:avLst>
              <a:gd name="adj1" fmla="val 46667"/>
              <a:gd name="adj2" fmla="val 0"/>
            </a:avLst>
          </a:prstGeom>
          <a:noFill/>
          <a:ln w="127000">
            <a:solidFill>
              <a:srgbClr val="EE42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8" tIns="60944" rIns="121888" bIns="60944" rtlCol="0" anchor="ctr"/>
          <a:lstStyle/>
          <a:p>
            <a:pPr algn="ctr"/>
            <a:endParaRPr lang="vi-VN" sz="1867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639A559-CC9B-45FE-A597-197C629AE5CF}"/>
              </a:ext>
            </a:extLst>
          </p:cNvPr>
          <p:cNvGrpSpPr/>
          <p:nvPr/>
        </p:nvGrpSpPr>
        <p:grpSpPr>
          <a:xfrm>
            <a:off x="1130300" y="3590484"/>
            <a:ext cx="1905000" cy="1905000"/>
            <a:chOff x="1866900" y="666651"/>
            <a:chExt cx="1905000" cy="1905000"/>
          </a:xfrm>
          <a:solidFill>
            <a:srgbClr val="EE426B"/>
          </a:solidFill>
        </p:grpSpPr>
        <p:sp>
          <p:nvSpPr>
            <p:cNvPr id="5" name="Flowchart: Connector 4">
              <a:extLst>
                <a:ext uri="{FF2B5EF4-FFF2-40B4-BE49-F238E27FC236}">
                  <a16:creationId xmlns:a16="http://schemas.microsoft.com/office/drawing/2014/main" id="{88E5C64A-5DB3-49A1-B6A9-71BAB0A22599}"/>
                </a:ext>
              </a:extLst>
            </p:cNvPr>
            <p:cNvSpPr/>
            <p:nvPr/>
          </p:nvSpPr>
          <p:spPr>
            <a:xfrm>
              <a:off x="1866900" y="666651"/>
              <a:ext cx="1905000" cy="1905000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867"/>
            </a:p>
          </p:txBody>
        </p:sp>
        <p:sp>
          <p:nvSpPr>
            <p:cNvPr id="6" name="Star: 8 Points 5">
              <a:extLst>
                <a:ext uri="{FF2B5EF4-FFF2-40B4-BE49-F238E27FC236}">
                  <a16:creationId xmlns:a16="http://schemas.microsoft.com/office/drawing/2014/main" id="{FE2835ED-817C-4C97-A411-119C59314183}"/>
                </a:ext>
              </a:extLst>
            </p:cNvPr>
            <p:cNvSpPr/>
            <p:nvPr/>
          </p:nvSpPr>
          <p:spPr>
            <a:xfrm>
              <a:off x="1952625" y="771426"/>
              <a:ext cx="1733550" cy="1733550"/>
            </a:xfrm>
            <a:prstGeom prst="star8">
              <a:avLst>
                <a:gd name="adj" fmla="val 367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EE426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vi-VN" sz="4800" b="1" dirty="0">
                <a:solidFill>
                  <a:srgbClr val="EE42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FFA725A-0B29-460E-BBE8-FEEAF6705A32}"/>
              </a:ext>
            </a:extLst>
          </p:cNvPr>
          <p:cNvSpPr/>
          <p:nvPr/>
        </p:nvSpPr>
        <p:spPr>
          <a:xfrm rot="10800000">
            <a:off x="1743074" y="1714063"/>
            <a:ext cx="8705851" cy="1447800"/>
          </a:xfrm>
          <a:prstGeom prst="round2DiagRect">
            <a:avLst>
              <a:gd name="adj1" fmla="val 50000"/>
              <a:gd name="adj2" fmla="val 0"/>
            </a:avLst>
          </a:prstGeom>
          <a:noFill/>
          <a:ln w="127000">
            <a:solidFill>
              <a:srgbClr val="FB82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8" tIns="60944" rIns="121888" bIns="60944" rtlCol="0" anchor="ctr"/>
          <a:lstStyle/>
          <a:p>
            <a:pPr algn="ctr"/>
            <a:endParaRPr lang="vi-VN" sz="1867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11EF3B9-9966-41DB-ABB0-39B9A04E803C}"/>
              </a:ext>
            </a:extLst>
          </p:cNvPr>
          <p:cNvGrpSpPr/>
          <p:nvPr/>
        </p:nvGrpSpPr>
        <p:grpSpPr>
          <a:xfrm>
            <a:off x="9496424" y="1429191"/>
            <a:ext cx="1905000" cy="1905000"/>
            <a:chOff x="1866900" y="666651"/>
            <a:chExt cx="1905000" cy="1905000"/>
          </a:xfrm>
          <a:solidFill>
            <a:srgbClr val="FB8246"/>
          </a:solidFill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C7E10F0F-B76E-4FC6-A196-2A7F87033272}"/>
                </a:ext>
              </a:extLst>
            </p:cNvPr>
            <p:cNvSpPr/>
            <p:nvPr/>
          </p:nvSpPr>
          <p:spPr>
            <a:xfrm>
              <a:off x="1866900" y="666651"/>
              <a:ext cx="1905000" cy="1905000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867"/>
            </a:p>
          </p:txBody>
        </p:sp>
        <p:sp>
          <p:nvSpPr>
            <p:cNvPr id="11" name="Star: 8 Points 10">
              <a:extLst>
                <a:ext uri="{FF2B5EF4-FFF2-40B4-BE49-F238E27FC236}">
                  <a16:creationId xmlns:a16="http://schemas.microsoft.com/office/drawing/2014/main" id="{EFA85F71-2A42-4660-9F42-5B99698B936B}"/>
                </a:ext>
              </a:extLst>
            </p:cNvPr>
            <p:cNvSpPr/>
            <p:nvPr/>
          </p:nvSpPr>
          <p:spPr>
            <a:xfrm>
              <a:off x="1952625" y="771426"/>
              <a:ext cx="1733550" cy="1733550"/>
            </a:xfrm>
            <a:prstGeom prst="star8">
              <a:avLst>
                <a:gd name="adj" fmla="val 3672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FB824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  <a:endParaRPr lang="vi-VN" sz="4800" b="1" dirty="0">
                <a:solidFill>
                  <a:srgbClr val="FB82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E5455BB-2A26-4F33-93DC-B3BA55CF3B9E}"/>
              </a:ext>
            </a:extLst>
          </p:cNvPr>
          <p:cNvSpPr/>
          <p:nvPr/>
        </p:nvSpPr>
        <p:spPr>
          <a:xfrm>
            <a:off x="4679613" y="409105"/>
            <a:ext cx="2832779" cy="748986"/>
          </a:xfrm>
          <a:prstGeom prst="rect">
            <a:avLst/>
          </a:prstGeom>
          <a:noFill/>
        </p:spPr>
        <p:txBody>
          <a:bodyPr vert="horz" wrap="none" lIns="91416" tIns="45719" rIns="91416" bIns="45719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267" b="1" dirty="0">
                <a:ln w="0"/>
                <a:solidFill>
                  <a:srgbClr val="3EA25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MỤC TIÊU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4952D8-0FDD-40E1-9F1F-FBB1F72C4BAC}"/>
              </a:ext>
            </a:extLst>
          </p:cNvPr>
          <p:cNvSpPr txBox="1"/>
          <p:nvPr/>
        </p:nvSpPr>
        <p:spPr>
          <a:xfrm>
            <a:off x="1909981" y="1969274"/>
            <a:ext cx="8343900" cy="984853"/>
          </a:xfrm>
          <a:prstGeom prst="rect">
            <a:avLst/>
          </a:prstGeom>
          <a:noFill/>
        </p:spPr>
        <p:txBody>
          <a:bodyPr wrap="square" lIns="121888" tIns="60944" rIns="121888" bIns="60944">
            <a:spAutoFit/>
          </a:bodyPr>
          <a:lstStyle/>
          <a:p>
            <a:r>
              <a:rPr lang="en-US" sz="2800" dirty="0" err="1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trôi</a:t>
            </a:r>
            <a:r>
              <a:rPr lang="en-US" sz="2800" dirty="0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chảy</a:t>
            </a:r>
            <a:r>
              <a:rPr lang="en-US" sz="2800" dirty="0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ngắt</a:t>
            </a:r>
            <a:r>
              <a:rPr lang="en-US" sz="2800" dirty="0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nghỉ</a:t>
            </a:r>
            <a:r>
              <a:rPr lang="en-US" sz="2800" dirty="0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hơi</a:t>
            </a:r>
            <a:r>
              <a:rPr lang="en-US" sz="2800" dirty="0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giữa</a:t>
            </a:r>
            <a:r>
              <a:rPr lang="en-US" sz="2800" dirty="0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dòng</a:t>
            </a:r>
            <a:r>
              <a:rPr lang="en-US" sz="2800" dirty="0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rgbClr val="FB824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2800" dirty="0">
              <a:solidFill>
                <a:srgbClr val="FB82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8487D7-D747-4124-8FDF-A0A1686E5127}"/>
              </a:ext>
            </a:extLst>
          </p:cNvPr>
          <p:cNvSpPr txBox="1"/>
          <p:nvPr/>
        </p:nvSpPr>
        <p:spPr>
          <a:xfrm>
            <a:off x="3177297" y="4042206"/>
            <a:ext cx="7518400" cy="1107963"/>
          </a:xfrm>
          <a:prstGeom prst="rect">
            <a:avLst/>
          </a:prstGeom>
          <a:noFill/>
        </p:spPr>
        <p:txBody>
          <a:bodyPr wrap="square" lIns="121888" tIns="60944" rIns="121888" bIns="60944">
            <a:spAutoFit/>
          </a:bodyPr>
          <a:lstStyle/>
          <a:p>
            <a:r>
              <a:rPr lang="en-US" sz="3200" dirty="0" err="1">
                <a:solidFill>
                  <a:srgbClr val="EE426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Nắm</a:t>
            </a:r>
            <a:r>
              <a:rPr lang="en-US" sz="3200" dirty="0">
                <a:solidFill>
                  <a:srgbClr val="EE426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EE426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EE426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EE426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EE426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3200" dirty="0" err="1">
                <a:solidFill>
                  <a:srgbClr val="EE426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EE426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EE426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EE426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EE426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EE426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EE426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thêm</a:t>
            </a:r>
            <a:r>
              <a:rPr lang="en-US" sz="3200" dirty="0">
                <a:solidFill>
                  <a:srgbClr val="EE426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EE426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EE426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EE426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quê</a:t>
            </a:r>
            <a:r>
              <a:rPr lang="en-US" sz="3200" dirty="0">
                <a:solidFill>
                  <a:srgbClr val="EE426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EE426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hương</a:t>
            </a:r>
            <a:r>
              <a:rPr lang="en-US" sz="3200" dirty="0">
                <a:solidFill>
                  <a:srgbClr val="EE426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EE426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đất</a:t>
            </a:r>
            <a:r>
              <a:rPr lang="en-US" sz="3200" dirty="0">
                <a:solidFill>
                  <a:srgbClr val="EE426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EE426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EE426B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sz="3200" dirty="0">
              <a:solidFill>
                <a:srgbClr val="EE42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1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id="{1DE11ED2-D14C-464D-A7C2-4A97E8A37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14" y="1443789"/>
            <a:ext cx="11161171" cy="4878306"/>
          </a:xfrm>
          <a:prstGeom prst="rect">
            <a:avLst/>
          </a:prstGeom>
        </p:spPr>
      </p:pic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E098B8F5-4F08-415B-8A59-DCD97B8F1220}"/>
              </a:ext>
            </a:extLst>
          </p:cNvPr>
          <p:cNvSpPr/>
          <p:nvPr/>
        </p:nvSpPr>
        <p:spPr>
          <a:xfrm>
            <a:off x="3517552" y="788567"/>
            <a:ext cx="5541902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8000" b="1" cap="none" spc="0" dirty="0" err="1">
                <a:ln/>
                <a:solidFill>
                  <a:schemeClr val="accent1"/>
                </a:solidFill>
                <a:effectLst/>
                <a:latin typeface="iCiel Brush Up" panose="02000000000000000000" pitchFamily="2" charset="-93"/>
              </a:rPr>
              <a:t>Hình</a:t>
            </a:r>
            <a:r>
              <a:rPr lang="vi-VN" sz="8000" b="1" cap="none" spc="0" dirty="0">
                <a:ln/>
                <a:solidFill>
                  <a:schemeClr val="accent1"/>
                </a:solidFill>
                <a:effectLst/>
                <a:latin typeface="iCiel Brush Up" panose="02000000000000000000" pitchFamily="2" charset="-93"/>
              </a:rPr>
              <a:t> </a:t>
            </a:r>
            <a:r>
              <a:rPr lang="vi-VN" sz="8000" b="1" cap="none" spc="0" dirty="0" err="1">
                <a:ln/>
                <a:solidFill>
                  <a:schemeClr val="accent1"/>
                </a:solidFill>
                <a:effectLst/>
                <a:latin typeface="iCiel Brush Up" panose="02000000000000000000" pitchFamily="2" charset="-93"/>
              </a:rPr>
              <a:t>thành</a:t>
            </a:r>
            <a:endParaRPr lang="vi-VN" sz="8000" b="1" cap="none" spc="0" dirty="0">
              <a:ln/>
              <a:solidFill>
                <a:schemeClr val="accent1"/>
              </a:solidFill>
              <a:effectLst/>
              <a:latin typeface="iCiel Brush Up" panose="02000000000000000000" pitchFamily="2" charset="-93"/>
            </a:endParaRPr>
          </a:p>
          <a:p>
            <a:pPr algn="ctr"/>
            <a:r>
              <a:rPr lang="vi-VN" sz="8000" b="1" dirty="0" err="1">
                <a:ln/>
                <a:solidFill>
                  <a:schemeClr val="accent1"/>
                </a:solidFill>
                <a:latin typeface="iCiel Brush Up" panose="02000000000000000000" pitchFamily="2" charset="-93"/>
              </a:rPr>
              <a:t>Kiến</a:t>
            </a:r>
            <a:r>
              <a:rPr lang="vi-VN" sz="8000" b="1" dirty="0">
                <a:ln/>
                <a:solidFill>
                  <a:schemeClr val="accent1"/>
                </a:solidFill>
                <a:latin typeface="iCiel Brush Up" panose="02000000000000000000" pitchFamily="2" charset="-93"/>
              </a:rPr>
              <a:t> </a:t>
            </a:r>
            <a:r>
              <a:rPr lang="vi-VN" sz="8000" b="1" dirty="0" err="1">
                <a:ln/>
                <a:solidFill>
                  <a:schemeClr val="accent1"/>
                </a:solidFill>
                <a:latin typeface="iCiel Brush Up" panose="02000000000000000000" pitchFamily="2" charset="-93"/>
              </a:rPr>
              <a:t>thức</a:t>
            </a:r>
            <a:r>
              <a:rPr lang="vi-VN" sz="8000" b="1" dirty="0">
                <a:ln/>
                <a:solidFill>
                  <a:schemeClr val="accent1"/>
                </a:solidFill>
                <a:latin typeface="iCiel Brush Up" panose="02000000000000000000" pitchFamily="2" charset="-93"/>
              </a:rPr>
              <a:t> </a:t>
            </a:r>
            <a:endParaRPr lang="en-US" sz="8000" b="1" cap="none" spc="0" dirty="0">
              <a:ln/>
              <a:solidFill>
                <a:schemeClr val="accent1"/>
              </a:solidFill>
              <a:effectLst/>
              <a:latin typeface="iCiel Brush Up" panose="020000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88989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7ABE379B-2124-4856-9988-3246364DB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10" y="1601811"/>
            <a:ext cx="5715335" cy="384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F09B6767-3D3B-460C-9B07-DFAA110C0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441" y="1596616"/>
            <a:ext cx="5598695" cy="384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7DD1C7D0-1E19-442D-AE74-A4B7E2E46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364" y="5852543"/>
            <a:ext cx="1190963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1958,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GB" altLang="en-US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24">
            <a:extLst>
              <a:ext uri="{FF2B5EF4-FFF2-40B4-BE49-F238E27FC236}">
                <a16:creationId xmlns:a16="http://schemas.microsoft.com/office/drawing/2014/main" id="{AB22C330-9B3A-494E-BEBD-CE58F99F2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168" y="870368"/>
            <a:ext cx="419639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</a:t>
            </a:r>
          </a:p>
        </p:txBody>
      </p:sp>
    </p:spTree>
    <p:extLst>
      <p:ext uri="{BB962C8B-B14F-4D97-AF65-F5344CB8AC3E}">
        <p14:creationId xmlns:p14="http://schemas.microsoft.com/office/powerpoint/2010/main" val="229644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8B80EA2-DB40-42CD-846C-2EEC1EA701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4"/>
          <a:stretch/>
        </p:blipFill>
        <p:spPr>
          <a:xfrm>
            <a:off x="766319" y="-3521182"/>
            <a:ext cx="10940715" cy="9950116"/>
          </a:xfrm>
          <a:prstGeom prst="rect">
            <a:avLst/>
          </a:prstGeom>
        </p:spPr>
      </p:pic>
      <p:sp>
        <p:nvSpPr>
          <p:cNvPr id="3" name="Rectangle 10">
            <a:extLst>
              <a:ext uri="{FF2B5EF4-FFF2-40B4-BE49-F238E27FC236}">
                <a16:creationId xmlns:a16="http://schemas.microsoft.com/office/drawing/2014/main" id="{F2DF1D41-296D-4308-B319-CDE9C2FB9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1" y="1672389"/>
            <a:ext cx="7736304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vi-VN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ạt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alt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265427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EE00C85-0DFC-4399-9EAF-8251CEA163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61"/>
          <a:stretch/>
        </p:blipFill>
        <p:spPr>
          <a:xfrm>
            <a:off x="-4" y="4180804"/>
            <a:ext cx="8134354" cy="26771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026B353-9B40-482C-B109-D0493EA3AC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6" t="86785" r="4702"/>
          <a:stretch/>
        </p:blipFill>
        <p:spPr>
          <a:xfrm>
            <a:off x="270390" y="2394114"/>
            <a:ext cx="6496421" cy="3573379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ED233B78-6832-49BA-8E7C-DC9D13443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73768"/>
            <a:ext cx="5410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Tx/>
              <a:buNone/>
            </a:pPr>
            <a:r>
              <a:rPr lang="vi-VN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vi-VN" altLang="vi-VN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vi-VN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vi-VN" sz="4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altLang="vi-VN" sz="4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 eaLnBrk="1" hangingPunct="1">
              <a:buFontTx/>
              <a:buNone/>
            </a:pP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 eaLnBrk="1" hangingPunct="1">
              <a:buFontTx/>
              <a:buNone/>
            </a:pP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algn="ctr" eaLnBrk="1" hangingPunct="1">
              <a:buFontTx/>
              <a:buNone/>
            </a:pP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 eaLnBrk="1" hangingPunct="1">
              <a:buFontTx/>
              <a:buNone/>
            </a:pP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vi-VN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algn="ctr" eaLnBrk="1" hangingPunct="1">
              <a:buFontTx/>
              <a:buNone/>
            </a:pPr>
            <a:r>
              <a:rPr lang="en-US" altLang="vi-VN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pPr eaLnBrk="1" hangingPunct="1">
              <a:buFontTx/>
              <a:buNone/>
            </a:pPr>
            <a:endParaRPr lang="en-US" altLang="vi-VN" sz="2400" b="1" dirty="0">
              <a:latin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525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f1mdoqs">
      <a:majorFont>
        <a:latin typeface="Arial" panose="020F0302020204030204"/>
        <a:ea typeface="字魂36号-正文宋楷"/>
        <a:cs typeface=""/>
      </a:majorFont>
      <a:minorFont>
        <a:latin typeface="Arial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1243</Words>
  <Application>Microsoft Office PowerPoint</Application>
  <PresentationFormat>Màn hình rộng</PresentationFormat>
  <Paragraphs>135</Paragraphs>
  <Slides>33</Slides>
  <Notes>13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33</vt:i4>
      </vt:variant>
    </vt:vector>
  </HeadingPairs>
  <TitlesOfParts>
    <vt:vector size="45" baseType="lpstr">
      <vt:lpstr>iCiel Bambola</vt:lpstr>
      <vt:lpstr>Wingdings</vt:lpstr>
      <vt:lpstr>等线 Light</vt:lpstr>
      <vt:lpstr>等线</vt:lpstr>
      <vt:lpstr>Arial</vt:lpstr>
      <vt:lpstr>iCiel Gotham Ultra</vt:lpstr>
      <vt:lpstr>Times New Roman</vt:lpstr>
      <vt:lpstr>iCiel Brush Up</vt:lpstr>
      <vt:lpstr>Symbol</vt:lpstr>
      <vt:lpstr>Arial Unicode MS</vt:lpstr>
      <vt:lpstr>Office 主题​​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</cp:lastModifiedBy>
  <cp:revision>156</cp:revision>
  <dcterms:created xsi:type="dcterms:W3CDTF">2019-12-23T07:52:36Z</dcterms:created>
  <dcterms:modified xsi:type="dcterms:W3CDTF">2021-12-02T06:43:08Z</dcterms:modified>
</cp:coreProperties>
</file>