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22"/>
  </p:notesMasterIdLst>
  <p:sldIdLst>
    <p:sldId id="369" r:id="rId2"/>
    <p:sldId id="365" r:id="rId3"/>
    <p:sldId id="256" r:id="rId4"/>
    <p:sldId id="257" r:id="rId5"/>
    <p:sldId id="330" r:id="rId6"/>
    <p:sldId id="360" r:id="rId7"/>
    <p:sldId id="362" r:id="rId8"/>
    <p:sldId id="368" r:id="rId9"/>
    <p:sldId id="334" r:id="rId10"/>
    <p:sldId id="359" r:id="rId11"/>
    <p:sldId id="357" r:id="rId12"/>
    <p:sldId id="358" r:id="rId13"/>
    <p:sldId id="367" r:id="rId14"/>
    <p:sldId id="309" r:id="rId15"/>
    <p:sldId id="344" r:id="rId16"/>
    <p:sldId id="345" r:id="rId17"/>
    <p:sldId id="346" r:id="rId18"/>
    <p:sldId id="347" r:id="rId19"/>
    <p:sldId id="348" r:id="rId20"/>
    <p:sldId id="350" r:id="rId21"/>
  </p:sldIdLst>
  <p:sldSz cx="9144000" cy="5715000" type="screen16x10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宋体" panose="02010600030101010101" pitchFamily="2" charset="-122"/>
      <p:regular r:id="rId27"/>
    </p:embeddedFont>
    <p:embeddedFont>
      <p:font typeface=".VnAvant" panose="020B7200000000000000" pitchFamily="34" charset="0"/>
      <p:regular r:id="rId28"/>
      <p:bold r:id="rId29"/>
      <p:italic r:id="rId30"/>
      <p:boldItalic r:id="rId31"/>
    </p:embeddedFont>
    <p:embeddedFont>
      <p:font typeface=".VnArial Narrow" panose="020B7200000000000000" pitchFamily="34" charset="0"/>
      <p:regular r:id="rId32"/>
      <p:bold r:id="rId33"/>
      <p:italic r:id="rId34"/>
    </p:embeddedFont>
    <p:embeddedFont>
      <p:font typeface="Tahoma" panose="020B0604030504040204" pitchFamily="34" charset="0"/>
      <p:regular r:id="rId35"/>
      <p:bold r:id="rId36"/>
    </p:embeddedFont>
  </p:embeddedFont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0000CC"/>
    <a:srgbClr val="006600"/>
    <a:srgbClr val="00CCFF"/>
    <a:srgbClr val="FF66FF"/>
    <a:srgbClr val="0066CC"/>
    <a:srgbClr val="FFCCFF"/>
    <a:srgbClr val="99FFCC"/>
    <a:srgbClr val="33CCCC"/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71" autoAdjust="0"/>
    <p:restoredTop sz="88434" autoAdjust="0"/>
  </p:normalViewPr>
  <p:slideViewPr>
    <p:cSldViewPr snapToGrid="0">
      <p:cViewPr varScale="1">
        <p:scale>
          <a:sx n="79" d="100"/>
          <a:sy n="79" d="100"/>
        </p:scale>
        <p:origin x="1284" y="60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801A-F56B-45FC-B0DC-1EE2DA503A42}" type="datetimeFigureOut">
              <a:rPr lang="en-US" smtClean="0"/>
              <a:t>10/29/2021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7AB53-3DFA-466F-8832-707AB88F9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57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4099" name="Notes Placeholder 2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/>
            <a:endParaRPr dirty="0"/>
          </a:p>
        </p:txBody>
      </p:sp>
      <p:sp>
        <p:nvSpPr>
          <p:cNvPr id="4100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73561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9358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3321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12FA22-B723-4883-940A-FF5312032E5A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0844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2021/10/29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2021/10/29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2021/10/29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2021/10/29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2021/10/29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2021/10/29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2021/10/29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2021/10/29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2021/10/29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2021/10/29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2021/10/29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2021/10/29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6.jpg"/><Relationship Id="rId7" Type="http://schemas.openxmlformats.org/officeDocument/2006/relationships/image" Target="../media/image19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8.png"/><Relationship Id="rId10" Type="http://schemas.microsoft.com/office/2007/relationships/hdphoto" Target="../media/hdphoto4.wdp"/><Relationship Id="rId4" Type="http://schemas.openxmlformats.org/officeDocument/2006/relationships/image" Target="../media/image17.jpg"/><Relationship Id="rId9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13" Type="http://schemas.openxmlformats.org/officeDocument/2006/relationships/image" Target="../media/image3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5.gif"/><Relationship Id="rId12" Type="http://schemas.openxmlformats.org/officeDocument/2006/relationships/image" Target="../media/image30.jp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24.gif"/><Relationship Id="rId11" Type="http://schemas.openxmlformats.org/officeDocument/2006/relationships/image" Target="../media/image29.png"/><Relationship Id="rId5" Type="http://schemas.microsoft.com/office/2007/relationships/hdphoto" Target="../media/hdphoto5.wdp"/><Relationship Id="rId10" Type="http://schemas.openxmlformats.org/officeDocument/2006/relationships/image" Target="../media/image28.png"/><Relationship Id="rId4" Type="http://schemas.openxmlformats.org/officeDocument/2006/relationships/image" Target="../media/image23.jpeg"/><Relationship Id="rId9" Type="http://schemas.openxmlformats.org/officeDocument/2006/relationships/image" Target="../media/image27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gif"/><Relationship Id="rId13" Type="http://schemas.openxmlformats.org/officeDocument/2006/relationships/image" Target="../media/image38.gif"/><Relationship Id="rId18" Type="http://schemas.openxmlformats.org/officeDocument/2006/relationships/image" Target="../media/image41.jpeg"/><Relationship Id="rId3" Type="http://schemas.openxmlformats.org/officeDocument/2006/relationships/audio" Target="../media/audio2.wav"/><Relationship Id="rId7" Type="http://schemas.microsoft.com/office/2007/relationships/hdphoto" Target="../media/hdphoto6.wdp"/><Relationship Id="rId12" Type="http://schemas.openxmlformats.org/officeDocument/2006/relationships/image" Target="../media/image37.gif"/><Relationship Id="rId17" Type="http://schemas.openxmlformats.org/officeDocument/2006/relationships/image" Target="../media/image40.gif"/><Relationship Id="rId2" Type="http://schemas.openxmlformats.org/officeDocument/2006/relationships/audio" Target="../media/audio1.wav"/><Relationship Id="rId16" Type="http://schemas.openxmlformats.org/officeDocument/2006/relationships/image" Target="../media/image28.png"/><Relationship Id="rId20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11" Type="http://schemas.openxmlformats.org/officeDocument/2006/relationships/image" Target="../media/image36.gif"/><Relationship Id="rId5" Type="http://schemas.openxmlformats.org/officeDocument/2006/relationships/audio" Target="../media/audio4.wav"/><Relationship Id="rId15" Type="http://schemas.microsoft.com/office/2007/relationships/hdphoto" Target="../media/hdphoto7.wdp"/><Relationship Id="rId10" Type="http://schemas.openxmlformats.org/officeDocument/2006/relationships/image" Target="../media/image24.gif"/><Relationship Id="rId19" Type="http://schemas.openxmlformats.org/officeDocument/2006/relationships/image" Target="../media/image42.jpeg"/><Relationship Id="rId4" Type="http://schemas.openxmlformats.org/officeDocument/2006/relationships/audio" Target="../media/audio3.wav"/><Relationship Id="rId9" Type="http://schemas.openxmlformats.org/officeDocument/2006/relationships/image" Target="../media/image25.gif"/><Relationship Id="rId1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gif"/><Relationship Id="rId13" Type="http://schemas.openxmlformats.org/officeDocument/2006/relationships/image" Target="../media/image38.gif"/><Relationship Id="rId18" Type="http://schemas.openxmlformats.org/officeDocument/2006/relationships/image" Target="../media/image6.jpg"/><Relationship Id="rId3" Type="http://schemas.openxmlformats.org/officeDocument/2006/relationships/audio" Target="../media/audio4.wav"/><Relationship Id="rId7" Type="http://schemas.microsoft.com/office/2007/relationships/hdphoto" Target="../media/hdphoto6.wdp"/><Relationship Id="rId12" Type="http://schemas.openxmlformats.org/officeDocument/2006/relationships/image" Target="../media/image37.gif"/><Relationship Id="rId17" Type="http://schemas.openxmlformats.org/officeDocument/2006/relationships/image" Target="../media/image44.gif"/><Relationship Id="rId2" Type="http://schemas.openxmlformats.org/officeDocument/2006/relationships/audio" Target="../media/audio1.wav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11" Type="http://schemas.openxmlformats.org/officeDocument/2006/relationships/image" Target="../media/image36.gif"/><Relationship Id="rId5" Type="http://schemas.openxmlformats.org/officeDocument/2006/relationships/audio" Target="../media/audio3.wav"/><Relationship Id="rId15" Type="http://schemas.microsoft.com/office/2007/relationships/hdphoto" Target="../media/hdphoto7.wdp"/><Relationship Id="rId10" Type="http://schemas.openxmlformats.org/officeDocument/2006/relationships/image" Target="../media/image24.gif"/><Relationship Id="rId4" Type="http://schemas.openxmlformats.org/officeDocument/2006/relationships/audio" Target="../media/audio2.wav"/><Relationship Id="rId9" Type="http://schemas.openxmlformats.org/officeDocument/2006/relationships/image" Target="../media/image25.gif"/><Relationship Id="rId1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gif"/><Relationship Id="rId13" Type="http://schemas.openxmlformats.org/officeDocument/2006/relationships/image" Target="../media/image37.gif"/><Relationship Id="rId3" Type="http://schemas.openxmlformats.org/officeDocument/2006/relationships/audio" Target="../media/audio1.wav"/><Relationship Id="rId7" Type="http://schemas.microsoft.com/office/2007/relationships/hdphoto" Target="../media/hdphoto6.wdp"/><Relationship Id="rId12" Type="http://schemas.openxmlformats.org/officeDocument/2006/relationships/image" Target="../media/image36.gif"/><Relationship Id="rId17" Type="http://schemas.openxmlformats.org/officeDocument/2006/relationships/image" Target="../media/image45.gif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11" Type="http://schemas.openxmlformats.org/officeDocument/2006/relationships/image" Target="../media/image24.gif"/><Relationship Id="rId5" Type="http://schemas.openxmlformats.org/officeDocument/2006/relationships/audio" Target="../media/audio3.wav"/><Relationship Id="rId15" Type="http://schemas.microsoft.com/office/2007/relationships/hdphoto" Target="../media/hdphoto7.wdp"/><Relationship Id="rId10" Type="http://schemas.openxmlformats.org/officeDocument/2006/relationships/image" Target="../media/image25.gif"/><Relationship Id="rId4" Type="http://schemas.openxmlformats.org/officeDocument/2006/relationships/audio" Target="../media/audio2.wav"/><Relationship Id="rId9" Type="http://schemas.openxmlformats.org/officeDocument/2006/relationships/image" Target="../media/image38.gif"/><Relationship Id="rId1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48.wmf"/><Relationship Id="rId5" Type="http://schemas.openxmlformats.org/officeDocument/2006/relationships/image" Target="../media/image47.gif"/><Relationship Id="rId4" Type="http://schemas.openxmlformats.org/officeDocument/2006/relationships/image" Target="../media/image46.w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ctrTitle" idx="4294967295"/>
          </p:nvPr>
        </p:nvSpPr>
        <p:spPr>
          <a:xfrm>
            <a:off x="2386013" y="1776241"/>
            <a:ext cx="4371975" cy="1224139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headEnd type="none" w="med" len="med"/>
            <a:tailEnd type="none" w="med" len="med"/>
          </a:ln>
        </p:spPr>
        <p:txBody>
          <a:bodyPr vert="horz" lIns="95088" tIns="47544" rIns="95088" bIns="47544" rtlCol="0" anchor="ctr" anchorCtr="0">
            <a:normAutofit/>
          </a:bodyPr>
          <a:lstStyle>
            <a:lvl1pPr lvl="0">
              <a:buClrTx/>
              <a:buSzTx/>
              <a:buFontTx/>
              <a:defRPr/>
            </a:lvl1pPr>
          </a:lstStyle>
          <a:p>
            <a:pPr lvl="0" eaLnBrk="1" hangingPunct="1"/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 bwMode="auto">
          <a:xfrm>
            <a:off x="2771775" y="3238500"/>
            <a:ext cx="3600450" cy="1460500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rgbClr val="000000"/>
            </a:solidFill>
            <a:prstDash val="solid"/>
            <a:miter lim="800000"/>
          </a:ln>
        </p:spPr>
        <p:txBody>
          <a:bodyPr vert="horz" lIns="95088" tIns="47544" rIns="95088" bIns="47544" rtlCol="0">
            <a:normAutofit/>
          </a:bodyPr>
          <a:lstStyle>
            <a:lvl1pPr marL="0" lvl="0" indent="0" algn="ctr">
              <a:buClrTx/>
              <a:buSzTx/>
              <a:buFont typeface="Arial" panose="020B0604020202020204" pitchFamily="34" charset="0"/>
              <a:buNone/>
              <a:defRPr/>
            </a:lvl1pPr>
            <a:lvl2pPr marL="457200" lvl="1" indent="0" algn="ctr">
              <a:buClrTx/>
              <a:buSzTx/>
              <a:buFont typeface="Arial" panose="020B0604020202020204" pitchFamily="34" charset="0"/>
              <a:buNone/>
              <a:defRPr/>
            </a:lvl2pPr>
            <a:lvl3pPr marL="914400" lvl="2" indent="0" algn="ctr">
              <a:buClrTx/>
              <a:buSzTx/>
              <a:buFont typeface="Arial" panose="020B0604020202020204" pitchFamily="34" charset="0"/>
              <a:buNone/>
              <a:defRPr/>
            </a:lvl3pPr>
            <a:lvl4pPr marL="1371600" lvl="3" indent="0" algn="ctr">
              <a:buClrTx/>
              <a:buSzTx/>
              <a:buFont typeface="Arial" panose="020B0604020202020204" pitchFamily="34" charset="0"/>
              <a:buNone/>
              <a:defRPr/>
            </a:lvl4pPr>
            <a:lvl5pPr marL="1828800" lvl="4" indent="0" algn="ctr">
              <a:buClrTx/>
              <a:buSzTx/>
              <a:buFont typeface="Arial" panose="020B0604020202020204" pitchFamily="34" charset="0"/>
              <a:buNone/>
              <a:defRPr/>
            </a:lvl5pPr>
          </a:lstStyle>
          <a:p>
            <a:pPr defTabSz="712241"/>
            <a:endParaRPr dirty="0">
              <a:solidFill>
                <a:srgbClr val="898989"/>
              </a:solidFill>
            </a:endParaRPr>
          </a:p>
        </p:txBody>
      </p:sp>
      <p:pic>
        <p:nvPicPr>
          <p:cNvPr id="3076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7" name="TextBox 5"/>
          <p:cNvSpPr txBox="1"/>
          <p:nvPr/>
        </p:nvSpPr>
        <p:spPr>
          <a:xfrm>
            <a:off x="1045030" y="1359357"/>
            <a:ext cx="7271656" cy="2265847"/>
          </a:xfrm>
          <a:prstGeom prst="rect">
            <a:avLst/>
          </a:prstGeom>
          <a:noFill/>
          <a:ln w="9525">
            <a:noFill/>
          </a:ln>
        </p:spPr>
        <p:txBody>
          <a:bodyPr wrap="square" lIns="95095" tIns="47547" rIns="95095" bIns="47547">
            <a:spAutoFit/>
          </a:bodyPr>
          <a:lstStyle/>
          <a:p>
            <a:pPr algn="ctr" defTabSz="712241">
              <a:defRPr/>
            </a:pPr>
            <a:r>
              <a:rPr lang="en-US" sz="47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</a:t>
            </a:r>
            <a:r>
              <a:rPr lang="en-US" sz="47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LỚP 1A1 </a:t>
            </a:r>
            <a:r>
              <a:rPr lang="en-US" sz="47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 VỚI TIẾT TOÁN</a:t>
            </a:r>
            <a:endParaRPr lang="en-US" sz="47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771775" y="3529597"/>
            <a:ext cx="4242636" cy="878305"/>
          </a:xfrm>
          <a:prstGeom prst="rect">
            <a:avLst/>
          </a:prstGeom>
          <a:solidFill>
            <a:srgbClr val="99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NGUYỄN THỊ HƯỜNG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68924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77367" y="228873"/>
            <a:ext cx="34398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latin typeface=".VnAvant" pitchFamily="34" charset="0"/>
              </a:rPr>
              <a:t>b) </a:t>
            </a:r>
            <a:r>
              <a:rPr lang="en-US" sz="2800" b="1" dirty="0" err="1" smtClean="0">
                <a:solidFill>
                  <a:srgbClr val="C00000"/>
                </a:solidFill>
                <a:latin typeface=".VnArial Narrow" pitchFamily="34" charset="0"/>
              </a:rPr>
              <a:t>Chän</a:t>
            </a:r>
            <a:r>
              <a:rPr lang="en-US" sz="2800" b="1" dirty="0" smtClean="0">
                <a:solidFill>
                  <a:srgbClr val="C00000"/>
                </a:solidFill>
                <a:latin typeface=".VnArial Narrow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.VnArial Narrow" pitchFamily="34" charset="0"/>
              </a:rPr>
              <a:t>sè</a:t>
            </a:r>
            <a:r>
              <a:rPr lang="en-US" sz="2800" b="1" dirty="0" smtClean="0">
                <a:solidFill>
                  <a:srgbClr val="C00000"/>
                </a:solidFill>
                <a:latin typeface=".VnArial Narrow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.VnArial Narrow" pitchFamily="34" charset="0"/>
              </a:rPr>
              <a:t>thÝch</a:t>
            </a:r>
            <a:r>
              <a:rPr lang="en-US" sz="2800" b="1" dirty="0" smtClean="0">
                <a:solidFill>
                  <a:srgbClr val="C00000"/>
                </a:solidFill>
                <a:latin typeface=".VnArial Narrow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.VnArial Narrow" pitchFamily="34" charset="0"/>
              </a:rPr>
              <a:t>hîp</a:t>
            </a:r>
            <a:r>
              <a:rPr lang="en-US" sz="2800" b="1" dirty="0" smtClean="0">
                <a:solidFill>
                  <a:srgbClr val="C00000"/>
                </a:solidFill>
                <a:latin typeface=".VnArial Narrow" pitchFamily="34" charset="0"/>
              </a:rPr>
              <a:t>:</a:t>
            </a:r>
            <a:endParaRPr lang="en-US" sz="2800" b="1" dirty="0">
              <a:solidFill>
                <a:srgbClr val="C00000"/>
              </a:solidFill>
              <a:latin typeface=".VnArial Narrow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21061"/>
            <a:ext cx="2949695" cy="26574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807" y="1449635"/>
            <a:ext cx="3032004" cy="26003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78" y="1391579"/>
            <a:ext cx="3028321" cy="268605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278743" y="2414938"/>
            <a:ext cx="385042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6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33998" y="2443966"/>
            <a:ext cx="385042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8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287657" y="3264024"/>
            <a:ext cx="585417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Arial" pitchFamily="34" charset="0"/>
                <a:cs typeface="Arial" pitchFamily="34" charset="0"/>
              </a:rPr>
              <a:t>10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0572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56029"/>
            <a:ext cx="66918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2800" b="1" dirty="0" smtClean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.VnAvant" pitchFamily="34" charset="0"/>
              </a:rPr>
              <a:t>Bµi</a:t>
            </a:r>
            <a:r>
              <a:rPr lang="en-US" sz="2800" b="1" dirty="0" smtClean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.VnAvant" pitchFamily="34" charset="0"/>
              </a:rPr>
              <a:t>tËp</a:t>
            </a:r>
            <a:r>
              <a:rPr lang="en-US" sz="2800" b="1" dirty="0" smtClean="0">
                <a:solidFill>
                  <a:srgbClr val="C00000"/>
                </a:solidFill>
                <a:latin typeface=".VnAvant" pitchFamily="34" charset="0"/>
              </a:rPr>
              <a:t> 2: </a:t>
            </a:r>
            <a:r>
              <a:rPr lang="en-US" sz="2800" b="1" dirty="0" err="1" smtClean="0">
                <a:solidFill>
                  <a:srgbClr val="006600"/>
                </a:solidFill>
                <a:latin typeface=".VnArial Narrow" pitchFamily="34" charset="0"/>
              </a:rPr>
              <a:t>LÊy</a:t>
            </a:r>
            <a:r>
              <a:rPr lang="en-US" sz="2800" b="1" dirty="0" smtClean="0">
                <a:solidFill>
                  <a:srgbClr val="006600"/>
                </a:solidFill>
                <a:latin typeface=".VnArial Narrow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rial Narrow" pitchFamily="34" charset="0"/>
              </a:rPr>
              <a:t>sè</a:t>
            </a:r>
            <a:r>
              <a:rPr lang="en-US" sz="2800" b="1" dirty="0" smtClean="0">
                <a:solidFill>
                  <a:srgbClr val="006600"/>
                </a:solidFill>
                <a:latin typeface=".VnArial Narrow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rial Narrow" pitchFamily="34" charset="0"/>
              </a:rPr>
              <a:t>h×nh</a:t>
            </a:r>
            <a:r>
              <a:rPr lang="en-US" sz="2800" b="1" dirty="0" smtClean="0">
                <a:solidFill>
                  <a:srgbClr val="006600"/>
                </a:solidFill>
                <a:latin typeface=".VnArial Narrow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rial Narrow" pitchFamily="34" charset="0"/>
              </a:rPr>
              <a:t>phï</a:t>
            </a:r>
            <a:r>
              <a:rPr lang="en-US" sz="2800" b="1" dirty="0" smtClean="0">
                <a:solidFill>
                  <a:srgbClr val="006600"/>
                </a:solidFill>
                <a:latin typeface=".VnArial Narrow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rial Narrow" pitchFamily="34" charset="0"/>
              </a:rPr>
              <a:t>hîp</a:t>
            </a:r>
            <a:r>
              <a:rPr lang="en-US" sz="2800" b="1" dirty="0" smtClean="0">
                <a:solidFill>
                  <a:srgbClr val="006600"/>
                </a:solidFill>
                <a:latin typeface=".VnArial Narrow" pitchFamily="34" charset="0"/>
              </a:rPr>
              <a:t> (</a:t>
            </a:r>
            <a:r>
              <a:rPr lang="en-US" sz="2800" b="1" dirty="0" err="1" smtClean="0">
                <a:solidFill>
                  <a:srgbClr val="006600"/>
                </a:solidFill>
                <a:latin typeface=".VnArial Narrow" pitchFamily="34" charset="0"/>
              </a:rPr>
              <a:t>theo</a:t>
            </a:r>
            <a:r>
              <a:rPr lang="en-US" sz="2800" b="1" dirty="0" smtClean="0">
                <a:solidFill>
                  <a:srgbClr val="006600"/>
                </a:solidFill>
                <a:latin typeface=".VnArial Narrow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.VnArial Narrow" pitchFamily="34" charset="0"/>
              </a:rPr>
              <a:t>mÉu</a:t>
            </a:r>
            <a:r>
              <a:rPr lang="en-US" sz="2800" b="1" dirty="0">
                <a:solidFill>
                  <a:srgbClr val="006600"/>
                </a:solidFill>
                <a:latin typeface=".VnArial Narrow" pitchFamily="34" charset="0"/>
              </a:rPr>
              <a:t>)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624122"/>
            <a:ext cx="9144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32229" y="3504386"/>
            <a:ext cx="8479541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vi-VN" sz="24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Hình </a:t>
            </a:r>
            <a:r>
              <a:rPr lang="vi-VN" sz="24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đầu tiên có mấy </a:t>
            </a:r>
            <a:r>
              <a:rPr lang="en-US" sz="24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ô </a:t>
            </a:r>
            <a:r>
              <a:rPr lang="en-US" sz="24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vuông</a:t>
            </a:r>
            <a:r>
              <a:rPr lang="vi-VN" sz="24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? </a:t>
            </a:r>
            <a:r>
              <a:rPr lang="vi-VN" sz="24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Dưới hình đầu tiên ghi số mấy?</a:t>
            </a:r>
          </a:p>
          <a:p>
            <a:pPr algn="just"/>
            <a:endParaRPr lang="en-US" b="1" dirty="0" smtClean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sz="24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vi-VN" sz="24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Em </a:t>
            </a:r>
            <a:r>
              <a:rPr lang="vi-VN" sz="24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hãy đọc số ở dưới hình thứ 2, hình thứ </a:t>
            </a:r>
            <a:r>
              <a:rPr lang="vi-VN" sz="24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en-US" sz="24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vi-VN" sz="2400" b="1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endParaRPr lang="en-US" b="1" dirty="0" smtClean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vi-VN" sz="24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4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</a:t>
            </a:r>
            <a:r>
              <a:rPr lang="vi-VN" sz="24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ãy </a:t>
            </a:r>
            <a:r>
              <a:rPr lang="vi-VN" sz="24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cùng nhau </a:t>
            </a:r>
            <a:r>
              <a:rPr lang="en-US" sz="24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nêu</a:t>
            </a:r>
            <a:r>
              <a:rPr lang="en-US" sz="24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vi-VN" sz="24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4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vẽ </a:t>
            </a:r>
            <a:r>
              <a:rPr lang="en-US" sz="24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4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vuông</a:t>
            </a:r>
            <a:r>
              <a:rPr lang="en-US" sz="24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4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thích </a:t>
            </a:r>
            <a:r>
              <a:rPr lang="vi-VN" sz="24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hợp.</a:t>
            </a:r>
            <a:endParaRPr lang="vi-VN" sz="2400" b="1" dirty="0" smtClean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336" y="696692"/>
            <a:ext cx="8315325" cy="2699651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3688224" y="1124862"/>
            <a:ext cx="1733639" cy="1269983"/>
            <a:chOff x="3601140" y="1110348"/>
            <a:chExt cx="1899754" cy="1291757"/>
          </a:xfrm>
        </p:grpSpPr>
        <p:grpSp>
          <p:nvGrpSpPr>
            <p:cNvPr id="5" name="Group 4"/>
            <p:cNvGrpSpPr/>
            <p:nvPr/>
          </p:nvGrpSpPr>
          <p:grpSpPr>
            <a:xfrm>
              <a:off x="3601140" y="1110348"/>
              <a:ext cx="1892494" cy="297545"/>
              <a:chOff x="3601140" y="1284516"/>
              <a:chExt cx="1892494" cy="297545"/>
            </a:xfrm>
          </p:grpSpPr>
          <p:sp>
            <p:nvSpPr>
              <p:cNvPr id="3" name="Rectangle 2"/>
              <p:cNvSpPr/>
              <p:nvPr/>
            </p:nvSpPr>
            <p:spPr>
              <a:xfrm>
                <a:off x="3601140" y="1291770"/>
                <a:ext cx="332230" cy="275771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Rectangle 52"/>
              <p:cNvSpPr/>
              <p:nvPr/>
            </p:nvSpPr>
            <p:spPr>
              <a:xfrm>
                <a:off x="4130904" y="1284516"/>
                <a:ext cx="332230" cy="275771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Rectangle 54"/>
              <p:cNvSpPr/>
              <p:nvPr/>
            </p:nvSpPr>
            <p:spPr>
              <a:xfrm>
                <a:off x="4660668" y="1306290"/>
                <a:ext cx="332230" cy="275771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Rectangle 55"/>
              <p:cNvSpPr/>
              <p:nvPr/>
            </p:nvSpPr>
            <p:spPr>
              <a:xfrm>
                <a:off x="5161404" y="1299036"/>
                <a:ext cx="332230" cy="275771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7" name="Group 56"/>
            <p:cNvGrpSpPr/>
            <p:nvPr/>
          </p:nvGrpSpPr>
          <p:grpSpPr>
            <a:xfrm>
              <a:off x="3608400" y="2104560"/>
              <a:ext cx="1892494" cy="297545"/>
              <a:chOff x="3601140" y="1284516"/>
              <a:chExt cx="1892494" cy="297545"/>
            </a:xfrm>
          </p:grpSpPr>
          <p:sp>
            <p:nvSpPr>
              <p:cNvPr id="58" name="Rectangle 57"/>
              <p:cNvSpPr/>
              <p:nvPr/>
            </p:nvSpPr>
            <p:spPr>
              <a:xfrm>
                <a:off x="3601140" y="1291770"/>
                <a:ext cx="332230" cy="275771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Rectangle 58"/>
              <p:cNvSpPr/>
              <p:nvPr/>
            </p:nvSpPr>
            <p:spPr>
              <a:xfrm>
                <a:off x="4130904" y="1284516"/>
                <a:ext cx="332230" cy="275771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Rectangle 59"/>
              <p:cNvSpPr/>
              <p:nvPr/>
            </p:nvSpPr>
            <p:spPr>
              <a:xfrm>
                <a:off x="4660668" y="1306290"/>
                <a:ext cx="332230" cy="275771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Rectangle 60"/>
              <p:cNvSpPr/>
              <p:nvPr/>
            </p:nvSpPr>
            <p:spPr>
              <a:xfrm>
                <a:off x="5161404" y="1299036"/>
                <a:ext cx="332230" cy="275771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2" name="Rectangle 61"/>
            <p:cNvSpPr/>
            <p:nvPr/>
          </p:nvSpPr>
          <p:spPr>
            <a:xfrm>
              <a:off x="4405883" y="1631054"/>
              <a:ext cx="332230" cy="275771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540281" y="1161139"/>
            <a:ext cx="1733639" cy="1269983"/>
            <a:chOff x="6453197" y="1161139"/>
            <a:chExt cx="1899754" cy="1291757"/>
          </a:xfrm>
        </p:grpSpPr>
        <p:grpSp>
          <p:nvGrpSpPr>
            <p:cNvPr id="63" name="Group 62"/>
            <p:cNvGrpSpPr/>
            <p:nvPr/>
          </p:nvGrpSpPr>
          <p:grpSpPr>
            <a:xfrm>
              <a:off x="6453197" y="1161139"/>
              <a:ext cx="1899754" cy="1291757"/>
              <a:chOff x="3601140" y="1110348"/>
              <a:chExt cx="1899754" cy="1291757"/>
            </a:xfrm>
          </p:grpSpPr>
          <p:grpSp>
            <p:nvGrpSpPr>
              <p:cNvPr id="64" name="Group 63"/>
              <p:cNvGrpSpPr/>
              <p:nvPr/>
            </p:nvGrpSpPr>
            <p:grpSpPr>
              <a:xfrm>
                <a:off x="3601140" y="1110348"/>
                <a:ext cx="1892494" cy="297545"/>
                <a:chOff x="3601140" y="1284516"/>
                <a:chExt cx="1892494" cy="297545"/>
              </a:xfrm>
            </p:grpSpPr>
            <p:sp>
              <p:nvSpPr>
                <p:cNvPr id="71" name="Rectangle 70"/>
                <p:cNvSpPr/>
                <p:nvPr/>
              </p:nvSpPr>
              <p:spPr>
                <a:xfrm>
                  <a:off x="3601140" y="1291770"/>
                  <a:ext cx="332230" cy="275771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2" name="Rectangle 71"/>
                <p:cNvSpPr/>
                <p:nvPr/>
              </p:nvSpPr>
              <p:spPr>
                <a:xfrm>
                  <a:off x="4130904" y="1284516"/>
                  <a:ext cx="332230" cy="275771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3" name="Rectangle 72"/>
                <p:cNvSpPr/>
                <p:nvPr/>
              </p:nvSpPr>
              <p:spPr>
                <a:xfrm>
                  <a:off x="4660668" y="1306290"/>
                  <a:ext cx="332230" cy="275771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4" name="Rectangle 73"/>
                <p:cNvSpPr/>
                <p:nvPr/>
              </p:nvSpPr>
              <p:spPr>
                <a:xfrm>
                  <a:off x="5161404" y="1299036"/>
                  <a:ext cx="332230" cy="275771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65" name="Group 64"/>
              <p:cNvGrpSpPr/>
              <p:nvPr/>
            </p:nvGrpSpPr>
            <p:grpSpPr>
              <a:xfrm>
                <a:off x="3608400" y="2104560"/>
                <a:ext cx="1892494" cy="297545"/>
                <a:chOff x="3601140" y="1284516"/>
                <a:chExt cx="1892494" cy="297545"/>
              </a:xfrm>
            </p:grpSpPr>
            <p:sp>
              <p:nvSpPr>
                <p:cNvPr id="67" name="Rectangle 66"/>
                <p:cNvSpPr/>
                <p:nvPr/>
              </p:nvSpPr>
              <p:spPr>
                <a:xfrm>
                  <a:off x="3601140" y="1291770"/>
                  <a:ext cx="332230" cy="275771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8" name="Rectangle 67"/>
                <p:cNvSpPr/>
                <p:nvPr/>
              </p:nvSpPr>
              <p:spPr>
                <a:xfrm>
                  <a:off x="4130904" y="1284516"/>
                  <a:ext cx="332230" cy="275771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9" name="Rectangle 68"/>
                <p:cNvSpPr/>
                <p:nvPr/>
              </p:nvSpPr>
              <p:spPr>
                <a:xfrm>
                  <a:off x="4660668" y="1306290"/>
                  <a:ext cx="332230" cy="275771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0" name="Rectangle 69"/>
                <p:cNvSpPr/>
                <p:nvPr/>
              </p:nvSpPr>
              <p:spPr>
                <a:xfrm>
                  <a:off x="5161404" y="1299036"/>
                  <a:ext cx="332230" cy="275771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66" name="Rectangle 65"/>
              <p:cNvSpPr/>
              <p:nvPr/>
            </p:nvSpPr>
            <p:spPr>
              <a:xfrm>
                <a:off x="4042228" y="1592955"/>
                <a:ext cx="332230" cy="275771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5" name="Rectangle 74"/>
            <p:cNvSpPr/>
            <p:nvPr/>
          </p:nvSpPr>
          <p:spPr>
            <a:xfrm>
              <a:off x="7632010" y="1641932"/>
              <a:ext cx="332230" cy="275771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0505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3" y="860380"/>
            <a:ext cx="9111604" cy="102565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1370" y="41515"/>
            <a:ext cx="31917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2800" b="1" dirty="0" smtClean="0">
                <a:solidFill>
                  <a:srgbClr val="C00000"/>
                </a:solidFill>
                <a:latin typeface=".VnAvant" pitchFamily="34" charset="0"/>
              </a:rPr>
              <a:t>  </a:t>
            </a:r>
            <a:r>
              <a:rPr lang="en-US" sz="2800" b="1" dirty="0" err="1" smtClean="0">
                <a:solidFill>
                  <a:srgbClr val="C00000"/>
                </a:solidFill>
                <a:latin typeface=".VnAvant" pitchFamily="34" charset="0"/>
              </a:rPr>
              <a:t>Bµi</a:t>
            </a:r>
            <a:r>
              <a:rPr lang="en-US" sz="2800" b="1" dirty="0" smtClean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.VnAvant" pitchFamily="34" charset="0"/>
              </a:rPr>
              <a:t>tËp</a:t>
            </a:r>
            <a:r>
              <a:rPr lang="en-US" sz="2800" b="1" dirty="0" smtClean="0">
                <a:solidFill>
                  <a:srgbClr val="C00000"/>
                </a:solidFill>
                <a:latin typeface=".VnAvant" pitchFamily="34" charset="0"/>
              </a:rPr>
              <a:t> 3: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Sè</a:t>
            </a:r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?</a:t>
            </a:r>
            <a:endParaRPr lang="en-US" sz="28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537038"/>
            <a:ext cx="9144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28344" y="3177778"/>
            <a:ext cx="860360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Em </a:t>
            </a:r>
            <a:r>
              <a:rPr lang="vi-VN" sz="28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hãy quan sát và điền số tương ứng vào các hình tròn còn thiếu</a:t>
            </a:r>
            <a:r>
              <a:rPr lang="vi-VN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dirty="0" smtClean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Đọc </a:t>
            </a:r>
            <a:r>
              <a:rPr lang="vi-VN" sz="28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tên các số vừa tìm được</a:t>
            </a:r>
            <a:r>
              <a:rPr lang="vi-VN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8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en-US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28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Em hãy đọc từ </a:t>
            </a:r>
            <a:r>
              <a:rPr lang="en-US" sz="28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vi-VN" sz="28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đến </a:t>
            </a:r>
            <a:r>
              <a:rPr lang="en-US" sz="28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vi-VN" sz="2800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và ngược lại</a:t>
            </a:r>
            <a:r>
              <a:rPr lang="vi-VN" sz="2800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28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vi-VN" sz="2800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15885" y="969116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692399" y="971505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3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4281713" y="971505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5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5871028" y="971505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7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503885" y="971505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9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7372" y="969115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0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5" y="1914233"/>
            <a:ext cx="9111604" cy="1025652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91370" y="2032000"/>
            <a:ext cx="718463" cy="56605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10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988295" y="2031996"/>
            <a:ext cx="718463" cy="56605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1005507" y="2048008"/>
            <a:ext cx="718463" cy="56605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9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1798396" y="2032000"/>
            <a:ext cx="718463" cy="56605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8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2597369" y="2046506"/>
            <a:ext cx="718463" cy="56605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3383152" y="2031996"/>
            <a:ext cx="718463" cy="56605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6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4984285" y="2042432"/>
            <a:ext cx="718463" cy="56605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5790512" y="2031993"/>
            <a:ext cx="718463" cy="56605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6580857" y="2042420"/>
            <a:ext cx="718463" cy="56605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8171542" y="2042429"/>
            <a:ext cx="718463" cy="56605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4185429" y="2048008"/>
            <a:ext cx="718463" cy="56605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5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4984285" y="2042419"/>
            <a:ext cx="718463" cy="56605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6581545" y="2062522"/>
            <a:ext cx="718463" cy="56605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7379827" y="2071460"/>
            <a:ext cx="718463" cy="56605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1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0635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5" grpId="0"/>
      <p:bldP spid="53" grpId="0"/>
      <p:bldP spid="55" grpId="0"/>
      <p:bldP spid="11" grpId="0"/>
      <p:bldP spid="12" grpId="0"/>
      <p:bldP spid="16" grpId="0" animBg="1"/>
      <p:bldP spid="18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06" y="1337576"/>
            <a:ext cx="2391310" cy="2323844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8718" y="1337575"/>
            <a:ext cx="3216274" cy="2323845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0387" y="1363096"/>
            <a:ext cx="2298323" cy="2298323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806" b="20968" l="37618" r="542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114" t="6705" r="46106" b="77055"/>
          <a:stretch/>
        </p:blipFill>
        <p:spPr>
          <a:xfrm>
            <a:off x="1146628" y="1494961"/>
            <a:ext cx="377371" cy="377372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806" b="20968" l="37618" r="542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114" t="6705" r="46106" b="77055"/>
          <a:stretch/>
        </p:blipFill>
        <p:spPr>
          <a:xfrm>
            <a:off x="1523998" y="1410145"/>
            <a:ext cx="273502" cy="273502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806" b="20968" l="37618" r="542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114" t="6705" r="46106" b="77055"/>
          <a:stretch/>
        </p:blipFill>
        <p:spPr>
          <a:xfrm>
            <a:off x="1842176" y="1352089"/>
            <a:ext cx="346071" cy="346071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806" b="20968" l="37618" r="542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114" t="6705" r="46106" b="77055"/>
          <a:stretch/>
        </p:blipFill>
        <p:spPr>
          <a:xfrm>
            <a:off x="2212286" y="1635115"/>
            <a:ext cx="346071" cy="346071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806" b="20968" l="37618" r="542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114" t="6705" r="46106" b="77055"/>
          <a:stretch/>
        </p:blipFill>
        <p:spPr>
          <a:xfrm>
            <a:off x="2234060" y="1990711"/>
            <a:ext cx="346071" cy="346071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806" b="20968" l="37618" r="542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114" t="6705" r="46106" b="77055"/>
          <a:stretch/>
        </p:blipFill>
        <p:spPr>
          <a:xfrm>
            <a:off x="2284862" y="2346307"/>
            <a:ext cx="346071" cy="346071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806" b="20968" l="37618" r="542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114" t="6705" r="46106" b="77055"/>
          <a:stretch/>
        </p:blipFill>
        <p:spPr>
          <a:xfrm>
            <a:off x="2161496" y="2672875"/>
            <a:ext cx="346071" cy="346071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806" b="20968" l="37618" r="542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114" t="6705" r="46106" b="77055"/>
          <a:stretch/>
        </p:blipFill>
        <p:spPr>
          <a:xfrm>
            <a:off x="1951046" y="2912359"/>
            <a:ext cx="346071" cy="346071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806" b="20968" l="37618" r="542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114" t="6705" r="46106" b="77055"/>
          <a:stretch/>
        </p:blipFill>
        <p:spPr>
          <a:xfrm>
            <a:off x="1550766" y="2989918"/>
            <a:ext cx="346071" cy="346071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806" b="20968" l="37618" r="542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114" t="6705" r="46106" b="77055"/>
          <a:stretch/>
        </p:blipFill>
        <p:spPr>
          <a:xfrm>
            <a:off x="1267746" y="2706898"/>
            <a:ext cx="346071" cy="346071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7" name="Oval 6"/>
          <p:cNvSpPr/>
          <p:nvPr/>
        </p:nvSpPr>
        <p:spPr>
          <a:xfrm>
            <a:off x="1166136" y="2280991"/>
            <a:ext cx="384629" cy="36285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1071798" y="1925401"/>
            <a:ext cx="384629" cy="36285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464" b="21293" l="11538" r="252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51" t="5095" r="73452" b="78041"/>
          <a:stretch/>
        </p:blipFill>
        <p:spPr>
          <a:xfrm>
            <a:off x="3137574" y="1944896"/>
            <a:ext cx="537028" cy="391886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464" b="21293" l="11538" r="252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51" t="5095" r="73452" b="78041"/>
          <a:stretch/>
        </p:blipFill>
        <p:spPr>
          <a:xfrm>
            <a:off x="3348031" y="1439172"/>
            <a:ext cx="537028" cy="391886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464" b="21293" l="11538" r="252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51" t="5095" r="73452" b="78041"/>
          <a:stretch/>
        </p:blipFill>
        <p:spPr>
          <a:xfrm>
            <a:off x="4197117" y="1441439"/>
            <a:ext cx="537028" cy="391886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464" b="21293" l="11538" r="252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51" t="5095" r="73452" b="78041"/>
          <a:stretch/>
        </p:blipFill>
        <p:spPr>
          <a:xfrm>
            <a:off x="3764175" y="1847839"/>
            <a:ext cx="537028" cy="391886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464" b="21293" l="11538" r="252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51" t="5095" r="73452" b="78041"/>
          <a:stretch/>
        </p:blipFill>
        <p:spPr>
          <a:xfrm>
            <a:off x="3650548" y="2365356"/>
            <a:ext cx="537028" cy="391886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464" b="21293" l="11538" r="252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51" t="5095" r="73452" b="78041"/>
          <a:stretch/>
        </p:blipFill>
        <p:spPr>
          <a:xfrm>
            <a:off x="3174065" y="2756553"/>
            <a:ext cx="537028" cy="391886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464" b="21293" l="11538" r="252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51" t="5095" r="73452" b="78041"/>
          <a:stretch/>
        </p:blipFill>
        <p:spPr>
          <a:xfrm>
            <a:off x="3694090" y="2923468"/>
            <a:ext cx="537028" cy="391886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464" b="21293" l="11538" r="252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51" t="5095" r="73452" b="78041"/>
          <a:stretch/>
        </p:blipFill>
        <p:spPr>
          <a:xfrm>
            <a:off x="4114800" y="2119048"/>
            <a:ext cx="537028" cy="391886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464" b="21293" l="11538" r="252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51" t="5095" r="73452" b="78041"/>
          <a:stretch/>
        </p:blipFill>
        <p:spPr>
          <a:xfrm>
            <a:off x="4223861" y="2531582"/>
            <a:ext cx="537028" cy="391886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464" b="21293" l="11538" r="252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51" t="5095" r="73452" b="78041"/>
          <a:stretch/>
        </p:blipFill>
        <p:spPr>
          <a:xfrm>
            <a:off x="4564945" y="1973470"/>
            <a:ext cx="537028" cy="391886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33" name="Oval 32"/>
          <p:cNvSpPr/>
          <p:nvPr/>
        </p:nvSpPr>
        <p:spPr>
          <a:xfrm>
            <a:off x="4665883" y="2871541"/>
            <a:ext cx="384629" cy="36285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34339" y="3857997"/>
            <a:ext cx="23022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10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bông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hoa</a:t>
            </a:r>
            <a:endParaRPr lang="en-US" sz="2800" b="1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341259" y="3857996"/>
            <a:ext cx="23022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10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bông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hoa</a:t>
            </a:r>
            <a:endParaRPr lang="en-US" sz="2800" b="1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62" b="22449" l="2041" r="197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119" r="79033" b="78100"/>
          <a:stretch/>
        </p:blipFill>
        <p:spPr>
          <a:xfrm>
            <a:off x="6596183" y="1442567"/>
            <a:ext cx="431100" cy="365584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62" b="22449" l="2041" r="197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119" r="79033" b="78100"/>
          <a:stretch/>
        </p:blipFill>
        <p:spPr>
          <a:xfrm>
            <a:off x="6663859" y="2234474"/>
            <a:ext cx="361054" cy="306183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62" b="22449" l="2041" r="197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119" r="79033" b="78100"/>
          <a:stretch/>
        </p:blipFill>
        <p:spPr>
          <a:xfrm>
            <a:off x="6861264" y="1822650"/>
            <a:ext cx="386451" cy="327721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62" b="22449" l="2041" r="197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119" r="79033" b="78100"/>
          <a:stretch/>
        </p:blipFill>
        <p:spPr>
          <a:xfrm>
            <a:off x="7206889" y="1617175"/>
            <a:ext cx="386451" cy="327721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62" b="22449" l="2041" r="197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119" r="79033" b="78100"/>
          <a:stretch/>
        </p:blipFill>
        <p:spPr>
          <a:xfrm>
            <a:off x="7818310" y="1491090"/>
            <a:ext cx="386451" cy="327721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62" b="22449" l="2041" r="197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119" r="79033" b="78100"/>
          <a:stretch/>
        </p:blipFill>
        <p:spPr>
          <a:xfrm>
            <a:off x="7584259" y="1817325"/>
            <a:ext cx="386451" cy="327721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45" name="Picture 44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62" b="22449" l="2041" r="197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119" r="79033" b="78100"/>
          <a:stretch/>
        </p:blipFill>
        <p:spPr>
          <a:xfrm>
            <a:off x="7247715" y="2041585"/>
            <a:ext cx="386451" cy="327721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62" b="22449" l="2041" r="197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119" r="79033" b="78100"/>
          <a:stretch/>
        </p:blipFill>
        <p:spPr>
          <a:xfrm>
            <a:off x="7247715" y="2426108"/>
            <a:ext cx="386451" cy="327721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62" b="22449" l="2041" r="197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119" r="79033" b="78100"/>
          <a:stretch/>
        </p:blipFill>
        <p:spPr>
          <a:xfrm>
            <a:off x="6861264" y="2632020"/>
            <a:ext cx="386451" cy="327721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62" b="22449" l="2041" r="1972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119" r="79033" b="78100"/>
          <a:stretch/>
        </p:blipFill>
        <p:spPr>
          <a:xfrm>
            <a:off x="7262228" y="2774872"/>
            <a:ext cx="386451" cy="327721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sp>
        <p:nvSpPr>
          <p:cNvPr id="51" name="Oval 50"/>
          <p:cNvSpPr/>
          <p:nvPr/>
        </p:nvSpPr>
        <p:spPr>
          <a:xfrm>
            <a:off x="7869112" y="2239724"/>
            <a:ext cx="321135" cy="35024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/>
          <p:cNvSpPr txBox="1"/>
          <p:nvPr/>
        </p:nvSpPr>
        <p:spPr>
          <a:xfrm>
            <a:off x="6588432" y="3857997"/>
            <a:ext cx="23022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10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bông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hoa</a:t>
            </a:r>
            <a:endParaRPr lang="en-US" sz="2800" b="1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6" name="Oval 55"/>
          <p:cNvSpPr/>
          <p:nvPr/>
        </p:nvSpPr>
        <p:spPr>
          <a:xfrm>
            <a:off x="7607854" y="2617543"/>
            <a:ext cx="384629" cy="43542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/>
          <p:cNvSpPr/>
          <p:nvPr/>
        </p:nvSpPr>
        <p:spPr>
          <a:xfrm>
            <a:off x="7235022" y="3176341"/>
            <a:ext cx="384629" cy="36285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>
            <a:off x="251505" y="215683"/>
            <a:ext cx="79532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rgbClr val="C00000"/>
                </a:solidFill>
                <a:latin typeface=".VnAvant" pitchFamily="34" charset="0"/>
              </a:rPr>
              <a:t>Bµi</a:t>
            </a:r>
            <a:r>
              <a:rPr lang="en-US" sz="3200" b="1" dirty="0" smtClean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.VnAvant" pitchFamily="34" charset="0"/>
              </a:rPr>
              <a:t>tËp</a:t>
            </a:r>
            <a:r>
              <a:rPr lang="en-US" sz="3200" b="1" dirty="0" smtClean="0">
                <a:solidFill>
                  <a:srgbClr val="C00000"/>
                </a:solidFill>
                <a:latin typeface=".VnAvant" pitchFamily="34" charset="0"/>
              </a:rPr>
              <a:t> 4: </a:t>
            </a:r>
            <a:r>
              <a:rPr lang="en-US" sz="3200" b="1" dirty="0" smtClean="0">
                <a:solidFill>
                  <a:srgbClr val="006600"/>
                </a:solidFill>
                <a:latin typeface=".VnArial Narrow" pitchFamily="34" charset="0"/>
              </a:rPr>
              <a:t>§</a:t>
            </a:r>
            <a:r>
              <a:rPr lang="en-US" sz="3200" b="1" dirty="0" err="1" smtClean="0">
                <a:solidFill>
                  <a:srgbClr val="006600"/>
                </a:solidFill>
                <a:latin typeface=".VnArial Narrow" pitchFamily="34" charset="0"/>
              </a:rPr>
              <a:t>Õm</a:t>
            </a:r>
            <a:r>
              <a:rPr lang="en-US" sz="3200" b="1" dirty="0" smtClean="0">
                <a:solidFill>
                  <a:srgbClr val="006600"/>
                </a:solidFill>
                <a:latin typeface=".VnArial Narrow" pitchFamily="34" charset="0"/>
              </a:rPr>
              <a:t> vµ </a:t>
            </a:r>
            <a:r>
              <a:rPr lang="en-US" sz="3200" b="1" dirty="0" err="1" smtClean="0">
                <a:solidFill>
                  <a:srgbClr val="006600"/>
                </a:solidFill>
                <a:latin typeface=".VnArial Narrow" pitchFamily="34" charset="0"/>
              </a:rPr>
              <a:t>chØ</a:t>
            </a:r>
            <a:r>
              <a:rPr lang="en-US" sz="3200" b="1" dirty="0" smtClean="0">
                <a:solidFill>
                  <a:srgbClr val="006600"/>
                </a:solidFill>
                <a:latin typeface=".VnArial Narrow" pitchFamily="34" charset="0"/>
              </a:rPr>
              <a:t> </a:t>
            </a:r>
            <a:r>
              <a:rPr lang="en-US" sz="3200" b="1" dirty="0" err="1" smtClean="0">
                <a:solidFill>
                  <a:srgbClr val="006600"/>
                </a:solidFill>
                <a:latin typeface=".VnArial Narrow" pitchFamily="34" charset="0"/>
              </a:rPr>
              <a:t>ra</a:t>
            </a:r>
            <a:r>
              <a:rPr lang="en-US" sz="3200" b="1" dirty="0" smtClean="0">
                <a:solidFill>
                  <a:srgbClr val="006600"/>
                </a:solidFill>
                <a:latin typeface=".VnArial Narrow" pitchFamily="34" charset="0"/>
              </a:rPr>
              <a:t> 10 </a:t>
            </a:r>
            <a:r>
              <a:rPr lang="en-US" sz="3200" b="1" dirty="0" err="1" smtClean="0">
                <a:solidFill>
                  <a:srgbClr val="006600"/>
                </a:solidFill>
                <a:latin typeface=".VnArial Narrow" pitchFamily="34" charset="0"/>
              </a:rPr>
              <a:t>b«ng</a:t>
            </a:r>
            <a:r>
              <a:rPr lang="en-US" sz="3200" b="1" dirty="0" smtClean="0">
                <a:solidFill>
                  <a:srgbClr val="006600"/>
                </a:solidFill>
                <a:latin typeface=".VnArial Narrow" pitchFamily="34" charset="0"/>
              </a:rPr>
              <a:t> </a:t>
            </a:r>
            <a:r>
              <a:rPr lang="en-US" sz="3200" b="1" dirty="0" err="1" smtClean="0">
                <a:solidFill>
                  <a:srgbClr val="006600"/>
                </a:solidFill>
                <a:latin typeface=".VnArial Narrow" pitchFamily="34" charset="0"/>
              </a:rPr>
              <a:t>hoa</a:t>
            </a:r>
            <a:r>
              <a:rPr lang="en-US" sz="3200" b="1" dirty="0" smtClean="0">
                <a:solidFill>
                  <a:srgbClr val="006600"/>
                </a:solidFill>
                <a:latin typeface=".VnArial Narrow" pitchFamily="34" charset="0"/>
              </a:rPr>
              <a:t> </a:t>
            </a:r>
            <a:r>
              <a:rPr lang="en-US" sz="3200" b="1" dirty="0" err="1" smtClean="0">
                <a:solidFill>
                  <a:srgbClr val="006600"/>
                </a:solidFill>
                <a:latin typeface=".VnArial Narrow" pitchFamily="34" charset="0"/>
              </a:rPr>
              <a:t>mçi</a:t>
            </a:r>
            <a:r>
              <a:rPr lang="en-US" sz="3200" b="1" dirty="0" smtClean="0">
                <a:solidFill>
                  <a:srgbClr val="006600"/>
                </a:solidFill>
                <a:latin typeface=".VnArial Narrow" pitchFamily="34" charset="0"/>
              </a:rPr>
              <a:t> lo¹i:</a:t>
            </a:r>
            <a:endParaRPr lang="en-US" sz="3200" b="1" dirty="0">
              <a:solidFill>
                <a:srgbClr val="006600"/>
              </a:solidFill>
              <a:latin typeface=".Vn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8762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2" grpId="0" animBg="1"/>
      <p:bldP spid="33" grpId="0" animBg="1"/>
      <p:bldP spid="8" grpId="0"/>
      <p:bldP spid="36" grpId="0"/>
      <p:bldP spid="53" grpId="0"/>
      <p:bldP spid="56" grpId="0" animBg="1"/>
      <p:bldP spid="5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55"/>
          <a:stretch/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812" y="1971675"/>
            <a:ext cx="6353175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305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Káº¿t quáº£ hÃ¬nh áº£nh cho ná»n Äáº¹p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stelsSmooth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-1"/>
            <a:ext cx="9144000" cy="5728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6938" y="92937"/>
            <a:ext cx="2708752" cy="43978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108" y="2368198"/>
            <a:ext cx="1196895" cy="77273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1672167"/>
            <a:ext cx="2039956" cy="185432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8697" y="2776370"/>
            <a:ext cx="1485873" cy="172987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340975" y="4514868"/>
            <a:ext cx="850901" cy="106100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119366" y="4514868"/>
            <a:ext cx="850901" cy="10610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884166" y="4514868"/>
            <a:ext cx="850901" cy="10610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28704" y="4514868"/>
            <a:ext cx="850901" cy="1061001"/>
          </a:xfrm>
          <a:prstGeom prst="rect">
            <a:avLst/>
          </a:prstGeom>
        </p:spPr>
      </p:pic>
      <p:pic>
        <p:nvPicPr>
          <p:cNvPr id="20" name="nhacn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612666" y="2114198"/>
            <a:ext cx="609600" cy="50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56"/>
          <a:stretch/>
        </p:blipFill>
        <p:spPr>
          <a:xfrm>
            <a:off x="-13290" y="5045369"/>
            <a:ext cx="9157290" cy="68299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200" y="317500"/>
            <a:ext cx="7480300" cy="1476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695145" y="5042065"/>
            <a:ext cx="7941154" cy="6863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  A                    B                      C                      D</a:t>
            </a:r>
            <a:endParaRPr lang="en-US" sz="3200" b="1" dirty="0">
              <a:solidFill>
                <a:srgbClr val="FFFF0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8873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15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2048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51889" cy="5715000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682672" y="1164167"/>
            <a:ext cx="7810499" cy="4127500"/>
          </a:xfrm>
          <a:prstGeom prst="snip2DiagRect">
            <a:avLst>
              <a:gd name="adj1" fmla="val 0"/>
              <a:gd name="adj2" fmla="val 8997"/>
            </a:avLst>
          </a:prstGeom>
          <a:solidFill>
            <a:schemeClr val="bg1">
              <a:alpha val="7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sinh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chọn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án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hãy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bấm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củ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cà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rốt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theo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án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đó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r>
              <a:rPr lang="en-US" sz="2800" b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Chú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thỏ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tự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đi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đến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nhổ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cà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rốt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biết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được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án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đúng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sai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r>
              <a:rPr lang="en-US" sz="2800" b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Cuối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cùng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bấm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bác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nông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dân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sẽ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ra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đáp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án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đúng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r>
              <a:rPr lang="en-US" sz="2800" b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Bấm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vào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màn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qua slide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chứa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câu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hỏi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tiếp</a:t>
            </a:r>
            <a:r>
              <a:rPr lang="en-US" sz="28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theo.</a:t>
            </a:r>
            <a:endParaRPr lang="en-US" sz="2800" b="1" dirty="0" smtClean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6807" y="317500"/>
            <a:ext cx="5102225" cy="1781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4286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2765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Blu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92"/>
            <a:ext cx="9144000" cy="57044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025" y="3796235"/>
            <a:ext cx="1249999" cy="11135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416" y="3741291"/>
            <a:ext cx="1249999" cy="11135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216" y="3773041"/>
            <a:ext cx="1249999" cy="11135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9611" y="2819404"/>
            <a:ext cx="1196895" cy="772739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2355398" y="3300456"/>
            <a:ext cx="2162493" cy="1735930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8602" y="275339"/>
            <a:ext cx="1661009" cy="26967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45519" y="1841138"/>
            <a:ext cx="1958679" cy="155968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4341"/>
            <a:ext cx="1060934" cy="105602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54" y="3741291"/>
            <a:ext cx="1249999" cy="11135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746" y="3796236"/>
            <a:ext cx="1442555" cy="109172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8293371" y="4515403"/>
            <a:ext cx="685859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340975" y="4514868"/>
            <a:ext cx="850901" cy="10610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137" y="3741292"/>
            <a:ext cx="1442555" cy="10917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6071762" y="4460459"/>
            <a:ext cx="685859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119366" y="4514868"/>
            <a:ext cx="850901" cy="10610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5719" y="3622558"/>
            <a:ext cx="1061850" cy="109172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884166" y="4514868"/>
            <a:ext cx="850901" cy="10610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40" y="3654248"/>
            <a:ext cx="1581495" cy="119688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28704" y="4514868"/>
            <a:ext cx="850901" cy="106100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1763242" y="4515402"/>
            <a:ext cx="685859" cy="61253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Texturize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8738"/>
          <a:stretch/>
        </p:blipFill>
        <p:spPr>
          <a:xfrm>
            <a:off x="0" y="5143500"/>
            <a:ext cx="9144000" cy="56620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55" name="Rectangle 54"/>
          <p:cNvSpPr/>
          <p:nvPr/>
        </p:nvSpPr>
        <p:spPr>
          <a:xfrm>
            <a:off x="703688" y="5228167"/>
            <a:ext cx="7920710" cy="4368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 A                         B                         C                          D</a:t>
            </a:r>
            <a:endParaRPr lang="en-US" sz="2800" b="1" dirty="0">
              <a:solidFill>
                <a:srgbClr val="FFFF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505852" y="79001"/>
            <a:ext cx="7493300" cy="886804"/>
          </a:xfrm>
          <a:prstGeom prst="rect">
            <a:avLst/>
          </a:prstGeom>
          <a:solidFill>
            <a:srgbClr val="FF0000">
              <a:alpha val="6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1567536" y="133653"/>
            <a:ext cx="7358747" cy="762000"/>
          </a:xfrm>
          <a:prstGeom prst="rect">
            <a:avLst/>
          </a:prstGeom>
          <a:solidFill>
            <a:srgbClr val="FF0000">
              <a:alpha val="61176"/>
            </a:srgb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FF00"/>
                </a:solidFill>
              </a:rPr>
              <a:t>Trong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hình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err="1">
                <a:solidFill>
                  <a:srgbClr val="FFFF00"/>
                </a:solidFill>
              </a:rPr>
              <a:t>có</a:t>
            </a:r>
            <a:r>
              <a:rPr lang="en-US" sz="3200" b="1" dirty="0">
                <a:solidFill>
                  <a:srgbClr val="FFFF00"/>
                </a:solidFill>
              </a:rPr>
              <a:t> </a:t>
            </a:r>
            <a:r>
              <a:rPr lang="en-US" sz="3200" b="1" dirty="0" smtClean="0">
                <a:solidFill>
                  <a:srgbClr val="FFFF00"/>
                </a:solidFill>
              </a:rPr>
              <a:t>10 </a:t>
            </a:r>
            <a:r>
              <a:rPr lang="en-US" sz="3200" b="1" dirty="0" err="1" smtClean="0">
                <a:solidFill>
                  <a:srgbClr val="FFFF00"/>
                </a:solidFill>
              </a:rPr>
              <a:t>quả</a:t>
            </a:r>
            <a:r>
              <a:rPr lang="en-US" sz="3200" b="1" dirty="0" smtClean="0">
                <a:solidFill>
                  <a:srgbClr val="FFFF00"/>
                </a:solidFill>
              </a:rPr>
              <a:t> cam. </a:t>
            </a:r>
            <a:r>
              <a:rPr lang="en-US" sz="3200" b="1" dirty="0" err="1" smtClean="0">
                <a:solidFill>
                  <a:srgbClr val="FFFF00"/>
                </a:solidFill>
              </a:rPr>
              <a:t>Đúng</a:t>
            </a:r>
            <a:r>
              <a:rPr lang="en-US" sz="3200" b="1" dirty="0" smtClean="0">
                <a:solidFill>
                  <a:srgbClr val="FFFF00"/>
                </a:solidFill>
              </a:rPr>
              <a:t> hay </a:t>
            </a:r>
            <a:r>
              <a:rPr lang="en-US" sz="3200" b="1" dirty="0" err="1" smtClean="0">
                <a:solidFill>
                  <a:srgbClr val="FFFF00"/>
                </a:solidFill>
              </a:rPr>
              <a:t>sai</a:t>
            </a:r>
            <a:r>
              <a:rPr lang="en-US" sz="3200" b="1" dirty="0" smtClean="0">
                <a:solidFill>
                  <a:srgbClr val="FFFF00"/>
                </a:solidFill>
              </a:rPr>
              <a:t>?</a:t>
            </a:r>
            <a:endParaRPr lang="en-US" sz="3200" b="1" dirty="0">
              <a:solidFill>
                <a:srgbClr val="FFFF00"/>
              </a:solidFill>
            </a:endParaRPr>
          </a:p>
        </p:txBody>
      </p:sp>
      <p:sp>
        <p:nvSpPr>
          <p:cNvPr id="39" name="Bevel 38"/>
          <p:cNvSpPr/>
          <p:nvPr/>
        </p:nvSpPr>
        <p:spPr>
          <a:xfrm>
            <a:off x="2856646" y="1294047"/>
            <a:ext cx="1719301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A. </a:t>
            </a:r>
            <a:r>
              <a:rPr lang="en-US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Sai</a:t>
            </a:r>
            <a:endParaRPr lang="en-US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Bevel 40"/>
          <p:cNvSpPr/>
          <p:nvPr/>
        </p:nvSpPr>
        <p:spPr>
          <a:xfrm>
            <a:off x="2856304" y="2198177"/>
            <a:ext cx="1719301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B. </a:t>
            </a:r>
            <a:r>
              <a:rPr lang="en-US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Đúng</a:t>
            </a:r>
            <a:endParaRPr lang="en-US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5062198" y="1128282"/>
            <a:ext cx="3617347" cy="1830753"/>
            <a:chOff x="4132234" y="1212658"/>
            <a:chExt cx="2946259" cy="1259848"/>
          </a:xfrm>
        </p:grpSpPr>
        <p:grpSp>
          <p:nvGrpSpPr>
            <p:cNvPr id="2" name="Group 1"/>
            <p:cNvGrpSpPr/>
            <p:nvPr/>
          </p:nvGrpSpPr>
          <p:grpSpPr>
            <a:xfrm>
              <a:off x="4139488" y="1212658"/>
              <a:ext cx="2939005" cy="643000"/>
              <a:chOff x="4139488" y="1212658"/>
              <a:chExt cx="2939005" cy="643000"/>
            </a:xfrm>
          </p:grpSpPr>
          <p:pic>
            <p:nvPicPr>
              <p:cNvPr id="3074" name="Picture 2" descr="Một quả cam (xuanan2000) - Wattpad"/>
              <p:cNvPicPr>
                <a:picLocks noChangeAspect="1" noChangeArrowheads="1"/>
              </p:cNvPicPr>
              <p:nvPr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39488" y="1219911"/>
                <a:ext cx="621226" cy="62122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3" name="Picture 2" descr="Một quả cam (xuanan2000) - Wattpad"/>
              <p:cNvPicPr>
                <a:picLocks noChangeAspect="1" noChangeArrowheads="1"/>
              </p:cNvPicPr>
              <p:nvPr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22835" y="1219912"/>
                <a:ext cx="621226" cy="62122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4" name="Picture 2" descr="Một quả cam (xuanan2000) - Wattpad"/>
              <p:cNvPicPr>
                <a:picLocks noChangeAspect="1" noChangeArrowheads="1"/>
              </p:cNvPicPr>
              <p:nvPr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96141" y="1212658"/>
                <a:ext cx="621226" cy="6284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5" name="Picture 2" descr="Một quả cam (xuanan2000) - Wattpad"/>
              <p:cNvPicPr>
                <a:picLocks noChangeAspect="1" noChangeArrowheads="1"/>
              </p:cNvPicPr>
              <p:nvPr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83961" y="1234432"/>
                <a:ext cx="621226" cy="62122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6" name="Picture 2" descr="Một quả cam (xuanan2000) - Wattpad"/>
              <p:cNvPicPr>
                <a:picLocks noChangeAspect="1" noChangeArrowheads="1"/>
              </p:cNvPicPr>
              <p:nvPr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57267" y="1227178"/>
                <a:ext cx="621226" cy="62122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47" name="Group 46"/>
            <p:cNvGrpSpPr/>
            <p:nvPr/>
          </p:nvGrpSpPr>
          <p:grpSpPr>
            <a:xfrm>
              <a:off x="4132234" y="1829506"/>
              <a:ext cx="2939005" cy="643000"/>
              <a:chOff x="4139488" y="1212658"/>
              <a:chExt cx="2939005" cy="643000"/>
            </a:xfrm>
          </p:grpSpPr>
          <p:pic>
            <p:nvPicPr>
              <p:cNvPr id="48" name="Picture 2" descr="Một quả cam (xuanan2000) - Wattpad"/>
              <p:cNvPicPr>
                <a:picLocks noChangeAspect="1" noChangeArrowheads="1"/>
              </p:cNvPicPr>
              <p:nvPr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39488" y="1219911"/>
                <a:ext cx="621226" cy="62122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49" name="Picture 2" descr="Một quả cam (xuanan2000) - Wattpad"/>
              <p:cNvPicPr>
                <a:picLocks noChangeAspect="1" noChangeArrowheads="1"/>
              </p:cNvPicPr>
              <p:nvPr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22835" y="1219912"/>
                <a:ext cx="621226" cy="62122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0" name="Picture 2" descr="Một quả cam (xuanan2000) - Wattpad"/>
              <p:cNvPicPr>
                <a:picLocks noChangeAspect="1" noChangeArrowheads="1"/>
              </p:cNvPicPr>
              <p:nvPr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96141" y="1212658"/>
                <a:ext cx="621226" cy="6284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1" name="Picture 2" descr="Một quả cam (xuanan2000) - Wattpad"/>
              <p:cNvPicPr>
                <a:picLocks noChangeAspect="1" noChangeArrowheads="1"/>
              </p:cNvPicPr>
              <p:nvPr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83961" y="1234432"/>
                <a:ext cx="621226" cy="62122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52" name="Picture 2" descr="Một quả cam (xuanan2000) - Wattpad"/>
              <p:cNvPicPr>
                <a:picLocks noChangeAspect="1" noChangeArrowheads="1"/>
              </p:cNvPicPr>
              <p:nvPr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57267" y="1227178"/>
                <a:ext cx="621226" cy="62122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3224767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2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25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50"/>
                            </p:stCondLst>
                            <p:childTnLst>
                              <p:par>
                                <p:cTn id="7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25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500"/>
                            </p:stCondLst>
                            <p:childTnLst>
                              <p:par>
                                <p:cTn id="8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250"/>
                            </p:stCondLst>
                            <p:childTnLst>
                              <p:par>
                                <p:cTn id="12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250"/>
                            </p:stCondLst>
                            <p:childTnLst>
                              <p:par>
                                <p:cTn id="1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500"/>
                            </p:stCondLst>
                            <p:childTnLst>
                              <p:par>
                                <p:cTn id="13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550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5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1000"/>
                            </p:stCondLst>
                            <p:childTnLst>
                              <p:par>
                                <p:cTn id="1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250"/>
                            </p:stCondLst>
                            <p:childTnLst>
                              <p:par>
                                <p:cTn id="18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18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3250"/>
                            </p:stCondLst>
                            <p:childTnLst>
                              <p:par>
                                <p:cTn id="18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3500"/>
                            </p:stCondLst>
                            <p:childTnLst>
                              <p:par>
                                <p:cTn id="19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550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2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>
                      <p:stCondLst>
                        <p:cond delay="0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8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39" grpId="0" animBg="1"/>
      <p:bldP spid="4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Texturize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92"/>
            <a:ext cx="9144000" cy="57044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025" y="3796235"/>
            <a:ext cx="1249999" cy="11135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416" y="3741291"/>
            <a:ext cx="1249999" cy="11135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721" y="2846685"/>
            <a:ext cx="1196895" cy="772739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190751" y="3318229"/>
            <a:ext cx="2162493" cy="1735930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" y="148167"/>
            <a:ext cx="1929501" cy="31326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45519" y="1841138"/>
            <a:ext cx="1958679" cy="155968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4341"/>
            <a:ext cx="1060934" cy="105602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54" y="3741291"/>
            <a:ext cx="1249999" cy="111350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746" y="3796236"/>
            <a:ext cx="1442555" cy="109172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8293371" y="4515403"/>
            <a:ext cx="685859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340975" y="4514868"/>
            <a:ext cx="850901" cy="10610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137" y="3741292"/>
            <a:ext cx="1442555" cy="109172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6071762" y="4460459"/>
            <a:ext cx="685859" cy="61253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119366" y="4514868"/>
            <a:ext cx="850901" cy="106100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6935" y="3773042"/>
            <a:ext cx="1442555" cy="109172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216" y="3773041"/>
            <a:ext cx="1249999" cy="111350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3836562" y="4492209"/>
            <a:ext cx="685859" cy="61253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884166" y="4514868"/>
            <a:ext cx="850901" cy="106100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738" y="3619423"/>
            <a:ext cx="1102519" cy="113354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28704" y="4514868"/>
            <a:ext cx="850901" cy="106100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Texturize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8738"/>
          <a:stretch/>
        </p:blipFill>
        <p:spPr>
          <a:xfrm>
            <a:off x="0" y="5143500"/>
            <a:ext cx="9144000" cy="56620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32" name="Rectangle 31"/>
          <p:cNvSpPr/>
          <p:nvPr/>
        </p:nvSpPr>
        <p:spPr>
          <a:xfrm>
            <a:off x="766090" y="5228167"/>
            <a:ext cx="7920710" cy="4368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 A                         B                         C                        D</a:t>
            </a:r>
            <a:endParaRPr lang="en-US" sz="2800" b="1" dirty="0">
              <a:solidFill>
                <a:srgbClr val="FFFF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143001" y="108029"/>
            <a:ext cx="7915407" cy="886804"/>
          </a:xfrm>
          <a:prstGeom prst="rect">
            <a:avLst/>
          </a:prstGeom>
          <a:solidFill>
            <a:srgbClr val="FF0000">
              <a:alpha val="6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1219200" y="148167"/>
            <a:ext cx="7735614" cy="762000"/>
          </a:xfrm>
          <a:prstGeom prst="rect">
            <a:avLst/>
          </a:prstGeom>
          <a:solidFill>
            <a:srgbClr val="FF0000">
              <a:alpha val="61176"/>
            </a:srgb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26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26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tương</a:t>
            </a:r>
            <a:r>
              <a:rPr lang="en-US" sz="26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ứng</a:t>
            </a:r>
            <a:r>
              <a:rPr lang="en-US" sz="26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với</a:t>
            </a:r>
            <a:r>
              <a:rPr lang="en-US" sz="26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26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quả</a:t>
            </a:r>
            <a:r>
              <a:rPr lang="en-US" sz="26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táo</a:t>
            </a:r>
            <a:r>
              <a:rPr lang="en-US" sz="26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6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en-US" sz="26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26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Bevel 34"/>
          <p:cNvSpPr/>
          <p:nvPr/>
        </p:nvSpPr>
        <p:spPr>
          <a:xfrm>
            <a:off x="1558855" y="1219910"/>
            <a:ext cx="1750762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A. 10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36" name="Bevel 35"/>
          <p:cNvSpPr/>
          <p:nvPr/>
        </p:nvSpPr>
        <p:spPr>
          <a:xfrm>
            <a:off x="6739321" y="1182891"/>
            <a:ext cx="1776343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B. 9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37" name="Bevel 36"/>
          <p:cNvSpPr/>
          <p:nvPr/>
        </p:nvSpPr>
        <p:spPr>
          <a:xfrm>
            <a:off x="1545987" y="2048618"/>
            <a:ext cx="1750762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C. 8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38" name="Bevel 37"/>
          <p:cNvSpPr/>
          <p:nvPr/>
        </p:nvSpPr>
        <p:spPr>
          <a:xfrm>
            <a:off x="6739321" y="2034104"/>
            <a:ext cx="1776343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D. 7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9" t="9540" r="69490"/>
          <a:stretch/>
        </p:blipFill>
        <p:spPr>
          <a:xfrm>
            <a:off x="3516272" y="1052889"/>
            <a:ext cx="2956476" cy="2405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301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10"/>
                            </p:stCondLst>
                            <p:childTnLst>
                              <p:par>
                                <p:cTn id="2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2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1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1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20"/>
                            </p:stCondLst>
                            <p:childTnLst>
                              <p:par>
                                <p:cTn id="3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02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50"/>
                            </p:stCondLst>
                            <p:childTnLst>
                              <p:par>
                                <p:cTn id="7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25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500"/>
                            </p:stCondLst>
                            <p:childTnLst>
                              <p:par>
                                <p:cTn id="8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250"/>
                            </p:stCondLst>
                            <p:childTnLst>
                              <p:par>
                                <p:cTn id="12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3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250"/>
                            </p:stCondLst>
                            <p:childTnLst>
                              <p:par>
                                <p:cTn id="1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3500"/>
                            </p:stCondLst>
                            <p:childTnLst>
                              <p:par>
                                <p:cTn id="13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5500"/>
                            </p:stCondLst>
                            <p:childTnLst>
                              <p:par>
                                <p:cTn id="15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1000"/>
                            </p:stCondLst>
                            <p:childTnLst>
                              <p:par>
                                <p:cTn id="17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1250"/>
                            </p:stCondLst>
                            <p:childTnLst>
                              <p:par>
                                <p:cTn id="181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18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3250"/>
                            </p:stCondLst>
                            <p:childTnLst>
                              <p:par>
                                <p:cTn id="1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3500"/>
                            </p:stCondLst>
                            <p:childTnLst>
                              <p:par>
                                <p:cTn id="19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5500"/>
                            </p:stCondLst>
                            <p:childTnLst>
                              <p:par>
                                <p:cTn id="2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1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2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>
                      <p:stCondLst>
                        <p:cond delay="0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8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 tmFilter="0, 0; .2, .5; .8, .5; 1, 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4" dur="250" autoRev="1" fill="hold"/>
                                        <p:tgtEl>
                                          <p:spTgt spid="3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45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6" fill="hold">
                      <p:stCondLst>
                        <p:cond delay="0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0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35" grpId="0" animBg="1"/>
      <p:bldP spid="36" grpId="0" animBg="1"/>
      <p:bldP spid="37" grpId="0" animBg="1"/>
      <p:bldP spid="3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Texturize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64" y="-34200"/>
            <a:ext cx="9144000" cy="570441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216" y="3773041"/>
            <a:ext cx="1249999" cy="111350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54" y="3741291"/>
            <a:ext cx="1249999" cy="111350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2469" y="3660253"/>
            <a:ext cx="1580781" cy="119634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40" y="3654248"/>
            <a:ext cx="1581495" cy="11968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025" y="3796235"/>
            <a:ext cx="1249999" cy="111350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416" y="3741291"/>
            <a:ext cx="1249999" cy="1113506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108" y="2846762"/>
            <a:ext cx="1196895" cy="772739"/>
          </a:xfrm>
          <a:prstGeom prst="rect">
            <a:avLst/>
          </a:prstGeom>
        </p:spPr>
      </p:pic>
      <p:sp>
        <p:nvSpPr>
          <p:cNvPr id="77" name="Sun 76"/>
          <p:cNvSpPr/>
          <p:nvPr/>
        </p:nvSpPr>
        <p:spPr>
          <a:xfrm>
            <a:off x="4555636" y="3293503"/>
            <a:ext cx="2162493" cy="1735930"/>
          </a:xfrm>
          <a:prstGeom prst="su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8602" y="275339"/>
            <a:ext cx="1661009" cy="269675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45519" y="1841138"/>
            <a:ext cx="1958679" cy="155968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04341"/>
            <a:ext cx="1060934" cy="10560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746" y="3796236"/>
            <a:ext cx="1442555" cy="109172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8293371" y="4515403"/>
            <a:ext cx="685859" cy="612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340975" y="4514868"/>
            <a:ext cx="850901" cy="10610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307" y="3615603"/>
            <a:ext cx="1073146" cy="109172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5119366" y="4514868"/>
            <a:ext cx="850901" cy="1061001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2884166" y="4514868"/>
            <a:ext cx="850901" cy="106100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611">
            <a:off x="728704" y="4514868"/>
            <a:ext cx="850901" cy="106100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1763242" y="4515402"/>
            <a:ext cx="685859" cy="61253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01" b="49505" l="10370" r="90370">
                        <a14:backgroundMark x1="38519" y1="48020" x2="42963" y2="47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261"/>
          <a:stretch/>
        </p:blipFill>
        <p:spPr>
          <a:xfrm rot="3519568">
            <a:off x="3907768" y="4449254"/>
            <a:ext cx="685859" cy="61253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Texturizer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8738"/>
          <a:stretch/>
        </p:blipFill>
        <p:spPr>
          <a:xfrm>
            <a:off x="0" y="5143500"/>
            <a:ext cx="9144000" cy="56620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37" name="Rectangle 36"/>
          <p:cNvSpPr/>
          <p:nvPr/>
        </p:nvSpPr>
        <p:spPr>
          <a:xfrm>
            <a:off x="766090" y="5228167"/>
            <a:ext cx="7920710" cy="4368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rgbClr val="FFFF00"/>
                </a:solidFill>
                <a:latin typeface="+mj-lt"/>
                <a:cs typeface="Times New Roman" panose="02020603050405020304" pitchFamily="18" charset="0"/>
              </a:rPr>
              <a:t> A                         B                         C                         D</a:t>
            </a:r>
            <a:endParaRPr lang="en-US" sz="2800" b="1" dirty="0">
              <a:solidFill>
                <a:srgbClr val="FFFF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1578421" y="64487"/>
            <a:ext cx="7202713" cy="886804"/>
          </a:xfrm>
          <a:prstGeom prst="rect">
            <a:avLst/>
          </a:prstGeom>
          <a:solidFill>
            <a:srgbClr val="FF0000">
              <a:alpha val="61176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1654620" y="104625"/>
            <a:ext cx="7000538" cy="762000"/>
          </a:xfrm>
          <a:prstGeom prst="rect">
            <a:avLst/>
          </a:prstGeom>
          <a:solidFill>
            <a:srgbClr val="FF0000">
              <a:alpha val="61176"/>
            </a:srgbClr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FF00"/>
                </a:solidFill>
              </a:rPr>
              <a:t>Trong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>
                <a:solidFill>
                  <a:srgbClr val="FFFF00"/>
                </a:solidFill>
              </a:rPr>
              <a:t>hình</a:t>
            </a:r>
            <a:r>
              <a:rPr lang="en-US" sz="3600" b="1" dirty="0">
                <a:solidFill>
                  <a:srgbClr val="FFFF00"/>
                </a:solidFill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</a:rPr>
              <a:t>bao</a:t>
            </a:r>
            <a:r>
              <a:rPr lang="en-US" sz="3600" b="1" dirty="0" smtClean="0">
                <a:solidFill>
                  <a:srgbClr val="FFFF00"/>
                </a:solidFill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</a:rPr>
              <a:t>nhiêu</a:t>
            </a:r>
            <a:r>
              <a:rPr lang="en-US" sz="3600" b="1" dirty="0" smtClean="0">
                <a:solidFill>
                  <a:srgbClr val="FFFF00"/>
                </a:solidFill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</a:rPr>
              <a:t>chấm</a:t>
            </a:r>
            <a:r>
              <a:rPr lang="en-US" sz="3600" b="1" dirty="0" smtClean="0">
                <a:solidFill>
                  <a:srgbClr val="FFFF00"/>
                </a:solidFill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</a:rPr>
              <a:t>tròn</a:t>
            </a:r>
            <a:r>
              <a:rPr lang="en-US" sz="3600" b="1" dirty="0" smtClean="0">
                <a:solidFill>
                  <a:srgbClr val="FFFF00"/>
                </a:solidFill>
              </a:rPr>
              <a:t>?</a:t>
            </a:r>
            <a:endParaRPr lang="en-US" sz="3600" b="1" dirty="0">
              <a:solidFill>
                <a:srgbClr val="FFFF00"/>
              </a:solidFill>
            </a:endParaRPr>
          </a:p>
        </p:txBody>
      </p:sp>
      <p:sp>
        <p:nvSpPr>
          <p:cNvPr id="40" name="Bevel 39"/>
          <p:cNvSpPr/>
          <p:nvPr/>
        </p:nvSpPr>
        <p:spPr>
          <a:xfrm>
            <a:off x="1761276" y="1219910"/>
            <a:ext cx="1696939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A. 9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41" name="Bevel 40"/>
          <p:cNvSpPr/>
          <p:nvPr/>
        </p:nvSpPr>
        <p:spPr>
          <a:xfrm>
            <a:off x="6858573" y="1219911"/>
            <a:ext cx="1735373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B. 8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42" name="Bevel 41"/>
          <p:cNvSpPr/>
          <p:nvPr/>
        </p:nvSpPr>
        <p:spPr>
          <a:xfrm>
            <a:off x="1761276" y="2043468"/>
            <a:ext cx="1696939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C. 10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43" name="Bevel 42"/>
          <p:cNvSpPr/>
          <p:nvPr/>
        </p:nvSpPr>
        <p:spPr>
          <a:xfrm>
            <a:off x="6883594" y="2057584"/>
            <a:ext cx="1735373" cy="621227"/>
          </a:xfrm>
          <a:prstGeom prst="bevel">
            <a:avLst/>
          </a:prstGeom>
          <a:solidFill>
            <a:srgbClr val="C00000"/>
          </a:solidFill>
          <a:ln>
            <a:solidFill>
              <a:srgbClr val="FFFF00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D. 7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3" name="AutoShape 2" descr="Tổng hợp công thức tính diện tích hình tam giác có ví dụ minh họ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Tổng hợp công thức tính diện tích hình tam giác có ví dụ minh họ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3665613" y="1342213"/>
            <a:ext cx="3001723" cy="1179172"/>
          </a:xfrm>
          <a:prstGeom prst="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/>
          <p:cNvSpPr/>
          <p:nvPr/>
        </p:nvSpPr>
        <p:spPr>
          <a:xfrm>
            <a:off x="3837043" y="1976869"/>
            <a:ext cx="478972" cy="449943"/>
          </a:xfrm>
          <a:prstGeom prst="ellipse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833283" y="1403628"/>
            <a:ext cx="478972" cy="449943"/>
          </a:xfrm>
          <a:prstGeom prst="ellipse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4393509" y="1412400"/>
            <a:ext cx="478972" cy="449943"/>
          </a:xfrm>
          <a:prstGeom prst="ellipse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/>
          <p:cNvSpPr/>
          <p:nvPr/>
        </p:nvSpPr>
        <p:spPr>
          <a:xfrm>
            <a:off x="4934651" y="1411619"/>
            <a:ext cx="478972" cy="449943"/>
          </a:xfrm>
          <a:prstGeom prst="ellipse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5490219" y="1411618"/>
            <a:ext cx="478972" cy="449943"/>
          </a:xfrm>
          <a:prstGeom prst="ellipse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/>
          <p:cNvSpPr/>
          <p:nvPr/>
        </p:nvSpPr>
        <p:spPr>
          <a:xfrm>
            <a:off x="6035961" y="1403628"/>
            <a:ext cx="478972" cy="449943"/>
          </a:xfrm>
          <a:prstGeom prst="ellipse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4347036" y="1975521"/>
            <a:ext cx="478972" cy="449943"/>
          </a:xfrm>
          <a:prstGeom prst="ellipse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/>
          <p:cNvSpPr/>
          <p:nvPr/>
        </p:nvSpPr>
        <p:spPr>
          <a:xfrm>
            <a:off x="4926536" y="1992623"/>
            <a:ext cx="478972" cy="449943"/>
          </a:xfrm>
          <a:prstGeom prst="ellipse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53" name="Oval 52"/>
          <p:cNvSpPr/>
          <p:nvPr/>
        </p:nvSpPr>
        <p:spPr>
          <a:xfrm>
            <a:off x="5519247" y="1992623"/>
            <a:ext cx="478972" cy="449943"/>
          </a:xfrm>
          <a:prstGeom prst="ellipse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/>
          <p:nvPr/>
        </p:nvSpPr>
        <p:spPr>
          <a:xfrm>
            <a:off x="6064989" y="1988223"/>
            <a:ext cx="478972" cy="449943"/>
          </a:xfrm>
          <a:prstGeom prst="ellipse">
            <a:avLst/>
          </a:prstGeom>
          <a:solidFill>
            <a:srgbClr val="0000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962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50"/>
                            </p:stCondLst>
                            <p:childTnLst>
                              <p:par>
                                <p:cTn id="2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75677 0.30996 " pathEditMode="relative" rAng="0" ptsTypes="AA">
                                      <p:cBhvr>
                                        <p:cTn id="2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0" y="15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250"/>
                            </p:stCondLst>
                            <p:childTnLst>
                              <p:par>
                                <p:cTn id="2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50"/>
                            </p:stCondLst>
                            <p:childTnLst>
                              <p:par>
                                <p:cTn id="7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4809 0.30024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25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500"/>
                            </p:stCondLst>
                            <p:childTnLst>
                              <p:par>
                                <p:cTn id="8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500"/>
                            </p:stCondLst>
                            <p:childTnLst>
                              <p:par>
                                <p:cTn id="10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25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3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"/>
                            </p:stCondLst>
                            <p:childTnLst>
                              <p:par>
                                <p:cTn id="1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250"/>
                            </p:stCondLst>
                            <p:childTnLst>
                              <p:par>
                                <p:cTn id="13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33316 0.30024 " pathEditMode="relative" rAng="0" ptsTypes="AA">
                                      <p:cBhvr>
                                        <p:cTn id="13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49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3250"/>
                            </p:stCondLst>
                            <p:childTnLst>
                              <p:par>
                                <p:cTn id="13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3500"/>
                            </p:stCondLst>
                            <p:childTnLst>
                              <p:par>
                                <p:cTn id="14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5500"/>
                            </p:stCondLst>
                            <p:childTnLst>
                              <p:par>
                                <p:cTn id="1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1000"/>
                            </p:stCondLst>
                            <p:childTnLst>
                              <p:par>
                                <p:cTn id="17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1250"/>
                            </p:stCondLst>
                            <p:childTnLst>
                              <p:par>
                                <p:cTn id="183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0.02894 L 0.07917 0.32917 " pathEditMode="relative" rAng="0" ptsTypes="AA">
                                      <p:cBhvr>
                                        <p:cTn id="18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36" y="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3250"/>
                            </p:stCondLst>
                            <p:childTnLst>
                              <p:par>
                                <p:cTn id="18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3500"/>
                            </p:stCondLst>
                            <p:childTnLst>
                              <p:par>
                                <p:cTn id="19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5500"/>
                            </p:stCondLst>
                            <p:childTnLst>
                              <p:par>
                                <p:cTn id="20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1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9" fill="hold">
                      <p:stCondLst>
                        <p:cond delay="0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2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8" fill="hold">
                      <p:stCondLst>
                        <p:cond delay="0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 tmFilter="0, 0; .2, .5; .8, .5; 1, 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2" dur="250" autoRev="1" fill="hold"/>
                                        <p:tgtEl>
                                          <p:spTgt spid="4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>
                      <p:stCondLst>
                        <p:cond delay="0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8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4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ngioila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4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6" fill="hold">
                      <p:stCondLst>
                        <p:cond delay="0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9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0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isai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77" grpId="0" animBg="1"/>
      <p:bldP spid="77" grpId="1" animBg="1"/>
      <p:bldP spid="40" grpId="0" animBg="1"/>
      <p:bldP spid="41" grpId="0" animBg="1"/>
      <p:bldP spid="42" grpId="0" animBg="1"/>
      <p:bldP spid="4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/>
          <p:cNvSpPr txBox="1">
            <a:spLocks noChangeArrowheads="1"/>
          </p:cNvSpPr>
          <p:nvPr/>
        </p:nvSpPr>
        <p:spPr bwMode="auto">
          <a:xfrm>
            <a:off x="2050141" y="798653"/>
            <a:ext cx="451031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4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cũ</a:t>
            </a:r>
            <a:endParaRPr lang="en-US" sz="4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90288" y="2416627"/>
            <a:ext cx="8752114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4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44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4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đếm</a:t>
            </a:r>
            <a:r>
              <a:rPr lang="en-US" sz="4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0 </a:t>
            </a:r>
            <a:r>
              <a:rPr lang="en-US" sz="4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4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9; </a:t>
            </a:r>
            <a:r>
              <a:rPr lang="en-US" sz="4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4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9 </a:t>
            </a:r>
            <a:r>
              <a:rPr lang="en-US" sz="4400" b="1" dirty="0" err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44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endParaRPr lang="en-US" sz="44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5384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28600" y="2095501"/>
            <a:ext cx="8915400" cy="76944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400" b="1" cap="all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TRÂN TRỌNG CẢM ƠN!</a:t>
            </a:r>
            <a:endParaRPr lang="en-US" sz="4400" b="1" cap="all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5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95400" cy="1434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1" descr="2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393" y="3645838"/>
            <a:ext cx="1979613" cy="206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2" descr="POINSET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9970" y="3675824"/>
            <a:ext cx="2000250" cy="2035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3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03481">
            <a:off x="7779016" y="74348"/>
            <a:ext cx="1439333" cy="129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19783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đẹp cho bài giảng điện tử - Ảnh nền thiết kế bài giảng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72339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653143" y="682171"/>
            <a:ext cx="7968343" cy="2365828"/>
          </a:xfrm>
          <a:prstGeom prst="roundRect">
            <a:avLst/>
          </a:prstGeom>
          <a:solidFill>
            <a:schemeClr val="bg1"/>
          </a:solidFill>
          <a:ln w="7620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err="1" smtClean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7200" b="1" dirty="0" smtClean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7</a:t>
            </a:r>
          </a:p>
          <a:p>
            <a:pPr algn="ctr"/>
            <a:r>
              <a:rPr lang="en-US" sz="8000" b="1" dirty="0" smtClean="0">
                <a:solidFill>
                  <a:srgbClr val="FF0000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SỐ 10</a:t>
            </a:r>
          </a:p>
        </p:txBody>
      </p:sp>
    </p:spTree>
    <p:extLst>
      <p:ext uri="{BB962C8B-B14F-4D97-AF65-F5344CB8AC3E}">
        <p14:creationId xmlns:p14="http://schemas.microsoft.com/office/powerpoint/2010/main" val="3240351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651332"/>
            <a:ext cx="9141569" cy="5063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51332"/>
            <a:ext cx="9143999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>
              <a:latin typeface=".VnArial Narrow" pitchFamily="34" charset="0"/>
            </a:endParaRPr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45146" y="741878"/>
            <a:ext cx="8868228" cy="486011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9" y="128599"/>
            <a:ext cx="416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CC"/>
                </a:solidFill>
                <a:latin typeface=".VnArial Narrow" pitchFamily="34" charset="0"/>
              </a:rPr>
              <a:t>1</a:t>
            </a:r>
            <a:r>
              <a:rPr lang="en-US" sz="3200" b="1" smtClean="0">
                <a:solidFill>
                  <a:srgbClr val="0000CC"/>
                </a:solidFill>
                <a:latin typeface=".VnArial Narrow" pitchFamily="34" charset="0"/>
              </a:rPr>
              <a:t>. Quan s¸t tranh</a:t>
            </a:r>
            <a:endParaRPr lang="en-US" sz="3200" b="1" dirty="0">
              <a:solidFill>
                <a:srgbClr val="0000CC"/>
              </a:solidFill>
              <a:latin typeface=".VnArial Narrow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315" y="741878"/>
            <a:ext cx="6604000" cy="486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730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>
            <p:custDataLst>
              <p:tags r:id="rId1"/>
            </p:custDataLst>
          </p:nvPr>
        </p:nvSpPr>
        <p:spPr>
          <a:xfrm>
            <a:off x="0" y="4093029"/>
            <a:ext cx="9144000" cy="1621971"/>
          </a:xfrm>
          <a:prstGeom prst="roundRect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just"/>
            <a:r>
              <a:rPr lang="vi-VN" sz="2800" dirty="0">
                <a:latin typeface="Arial" pitchFamily="34" charset="0"/>
                <a:cs typeface="Arial" pitchFamily="34" charset="0"/>
              </a:rPr>
              <a:t>Sau khi quan sát tranh, em hãy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cho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biết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trên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bàn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có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bao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nhiêu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quả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xoài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?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bao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nhiêu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quả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cam?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bao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nhiêu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quả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na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?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bao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nhiêu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quả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lê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?</a:t>
            </a:r>
            <a:endParaRPr lang="vi-VN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514" y="29028"/>
            <a:ext cx="6574972" cy="4005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139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86475" y="3252257"/>
            <a:ext cx="6620530" cy="14784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32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32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tranh</a:t>
            </a:r>
            <a:r>
              <a:rPr lang="en-US" sz="32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32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mấy</a:t>
            </a:r>
            <a:r>
              <a:rPr lang="en-US" sz="32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quả</a:t>
            </a:r>
            <a:r>
              <a:rPr lang="en-US" sz="32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táo</a:t>
            </a:r>
            <a:r>
              <a:rPr lang="en-US" sz="32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?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32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32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tranh</a:t>
            </a:r>
            <a:r>
              <a:rPr lang="en-US" sz="32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32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mấy</a:t>
            </a:r>
            <a:r>
              <a:rPr lang="en-US" sz="32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chấm</a:t>
            </a:r>
            <a:r>
              <a:rPr lang="en-US" sz="32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tròn</a:t>
            </a:r>
            <a:r>
              <a:rPr lang="en-US" sz="32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128599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latin typeface=".VnAvant" pitchFamily="34" charset="0"/>
              </a:rPr>
              <a:t>a. </a:t>
            </a:r>
            <a:r>
              <a:rPr lang="en-US" sz="2800" b="1" dirty="0" err="1" smtClean="0">
                <a:solidFill>
                  <a:srgbClr val="C00000"/>
                </a:solidFill>
                <a:latin typeface=".VnArial Narrow" pitchFamily="34" charset="0"/>
              </a:rPr>
              <a:t>Quan</a:t>
            </a:r>
            <a:r>
              <a:rPr lang="en-US" sz="2800" b="1" dirty="0" smtClean="0">
                <a:solidFill>
                  <a:srgbClr val="C00000"/>
                </a:solidFill>
                <a:latin typeface=".VnArial Narrow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.VnArial Narrow" pitchFamily="34" charset="0"/>
              </a:rPr>
              <a:t>s¸t</a:t>
            </a:r>
            <a:r>
              <a:rPr lang="en-US" sz="2800" b="1" dirty="0" smtClean="0">
                <a:solidFill>
                  <a:srgbClr val="C00000"/>
                </a:solidFill>
                <a:latin typeface=".VnArial Narrow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.VnArial Narrow" pitchFamily="34" charset="0"/>
              </a:rPr>
              <a:t>tranh</a:t>
            </a:r>
            <a:r>
              <a:rPr lang="en-US" sz="2800" b="1" dirty="0" smtClean="0">
                <a:solidFill>
                  <a:srgbClr val="C00000"/>
                </a:solidFill>
                <a:latin typeface=".VnArial Narrow" pitchFamily="34" charset="0"/>
              </a:rPr>
              <a:t> vµ </a:t>
            </a:r>
            <a:r>
              <a:rPr lang="en-US" sz="2800" b="1" dirty="0" err="1" smtClean="0">
                <a:solidFill>
                  <a:srgbClr val="C00000"/>
                </a:solidFill>
                <a:latin typeface=".VnArial Narrow" pitchFamily="34" charset="0"/>
              </a:rPr>
              <a:t>nhËn</a:t>
            </a:r>
            <a:r>
              <a:rPr lang="en-US" sz="2800" b="1" dirty="0" smtClean="0">
                <a:solidFill>
                  <a:srgbClr val="C00000"/>
                </a:solidFill>
                <a:latin typeface=".VnArial Narrow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.VnArial Narrow" pitchFamily="34" charset="0"/>
              </a:rPr>
              <a:t>xÐt</a:t>
            </a:r>
            <a:r>
              <a:rPr lang="en-US" sz="2800" b="1" dirty="0" smtClean="0">
                <a:solidFill>
                  <a:srgbClr val="C00000"/>
                </a:solidFill>
                <a:latin typeface=".VnAvant" pitchFamily="34" charset="0"/>
              </a:rPr>
              <a:t>:</a:t>
            </a:r>
            <a:endParaRPr lang="en-US" sz="2800" b="1" dirty="0">
              <a:solidFill>
                <a:srgbClr val="C00000"/>
              </a:solidFill>
              <a:latin typeface=".VnAvant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772" y="858029"/>
            <a:ext cx="8519886" cy="2117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405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89128" y="157256"/>
            <a:ext cx="197579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c. </a:t>
            </a:r>
            <a:r>
              <a:rPr lang="en-US" sz="32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Viết</a:t>
            </a:r>
            <a:r>
              <a:rPr lang="en-US" sz="32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số</a:t>
            </a:r>
            <a:endParaRPr lang="en-US" sz="32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Tập viết số 10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7826" y="986971"/>
            <a:ext cx="8026401" cy="4064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29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TT\Desktop\DẠY TRỰC TUYẾN(2021-2022)\chữ số\z2773251247498_9494293d82b960a50d763ae0c31d858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4445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49817" y="63035"/>
            <a:ext cx="3770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6600"/>
                </a:solidFill>
                <a:latin typeface=".VnAvant" pitchFamily="34" charset="0"/>
              </a:rPr>
              <a:t>a. </a:t>
            </a:r>
            <a:r>
              <a:rPr lang="en-US" sz="2800" b="1" dirty="0" err="1" smtClean="0">
                <a:solidFill>
                  <a:srgbClr val="006600"/>
                </a:solidFill>
                <a:latin typeface=".VnAvant" pitchFamily="34" charset="0"/>
              </a:rPr>
              <a:t>Số</a:t>
            </a:r>
            <a:r>
              <a:rPr lang="en-US" sz="2800" b="1" smtClean="0">
                <a:solidFill>
                  <a:srgbClr val="006600"/>
                </a:solidFill>
                <a:latin typeface=".VnAvant" pitchFamily="34" charset="0"/>
              </a:rPr>
              <a:t>?  </a:t>
            </a:r>
            <a:endParaRPr lang="en-US" sz="28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25223" y="3252257"/>
            <a:ext cx="7301807" cy="2217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32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32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tranh</a:t>
            </a:r>
            <a:r>
              <a:rPr lang="en-US" sz="32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32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mấy</a:t>
            </a:r>
            <a:r>
              <a:rPr lang="en-US" sz="32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quả</a:t>
            </a:r>
            <a:r>
              <a:rPr lang="en-US" sz="32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na</a:t>
            </a:r>
            <a:r>
              <a:rPr lang="en-US" sz="32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?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32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32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tranh</a:t>
            </a:r>
            <a:r>
              <a:rPr lang="en-US" sz="32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32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mấy</a:t>
            </a:r>
            <a:r>
              <a:rPr lang="en-US" sz="32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quả</a:t>
            </a:r>
            <a:r>
              <a:rPr lang="en-US" sz="32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lê</a:t>
            </a:r>
            <a:r>
              <a:rPr lang="en-US" sz="32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?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32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32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tranh</a:t>
            </a:r>
            <a:r>
              <a:rPr lang="en-US" sz="32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32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mấy</a:t>
            </a:r>
            <a:r>
              <a:rPr lang="en-US" sz="32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quả</a:t>
            </a:r>
            <a:r>
              <a:rPr lang="en-US" sz="32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măng</a:t>
            </a:r>
            <a:r>
              <a:rPr lang="en-US" sz="32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cụt</a:t>
            </a:r>
            <a:r>
              <a:rPr lang="en-US" sz="32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en-US" sz="3200" b="1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24" y="888242"/>
            <a:ext cx="8905875" cy="247907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66524" y="2698329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Arial" pitchFamily="34" charset="0"/>
                <a:cs typeface="Arial" pitchFamily="34" charset="0"/>
              </a:rPr>
              <a:t>8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54456" y="2704968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Arial" pitchFamily="34" charset="0"/>
                <a:cs typeface="Arial" pitchFamily="34" charset="0"/>
              </a:rPr>
              <a:t>9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262973" y="2704968"/>
            <a:ext cx="7053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Arial" pitchFamily="34" charset="0"/>
                <a:cs typeface="Arial" pitchFamily="34" charset="0"/>
              </a:rPr>
              <a:t>10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8056" y="41515"/>
            <a:ext cx="23222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.VnAvant" pitchFamily="34" charset="0"/>
              </a:rPr>
              <a:t>Bµi</a:t>
            </a:r>
            <a:r>
              <a:rPr lang="en-US" sz="2800" b="1" dirty="0" smtClean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2800" b="1" dirty="0" err="1" smtClean="0">
                <a:solidFill>
                  <a:srgbClr val="C00000"/>
                </a:solidFill>
                <a:latin typeface=".VnAvant" pitchFamily="34" charset="0"/>
              </a:rPr>
              <a:t>tËp</a:t>
            </a:r>
            <a:r>
              <a:rPr lang="en-US" sz="2800" b="1" dirty="0" smtClean="0">
                <a:solidFill>
                  <a:srgbClr val="C00000"/>
                </a:solidFill>
                <a:latin typeface=".VnAvant" pitchFamily="34" charset="0"/>
              </a:rPr>
              <a:t> </a:t>
            </a:r>
            <a:r>
              <a:rPr lang="en-US" sz="2800" b="1" dirty="0">
                <a:solidFill>
                  <a:srgbClr val="C00000"/>
                </a:solidFill>
                <a:latin typeface=".VnAvant" pitchFamily="34" charset="0"/>
              </a:rPr>
              <a:t>1</a:t>
            </a:r>
            <a:r>
              <a:rPr lang="en-US" sz="2800" b="1" dirty="0" smtClean="0">
                <a:solidFill>
                  <a:srgbClr val="C00000"/>
                </a:solidFill>
                <a:latin typeface=".VnAvant" pitchFamily="34" charset="0"/>
              </a:rPr>
              <a:t>:</a:t>
            </a:r>
            <a:endParaRPr lang="en-US" sz="28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0" y="624122"/>
            <a:ext cx="9144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2708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9&quot;/&gt;&lt;lineCharCount val=&quot;8&quot;/&gt;&lt;/TableIndex&gt;&lt;/ShapeTextInfo&gt;"/>
  <p:tag name="PRESENTER_SHAPEINFO" val="&lt;ThreeDShapeInfo&gt;&lt;uuid val=&quot;{DD717422-DD77-45E8-B608-306E7B72B0A7}&quot;/&gt;&lt;isInvalidForFieldText val=&quot;0&quot;/&gt;&lt;Image&gt;&lt;filename val=&quot;C:\Users\BachKim101\Documents\My Adobe Presentations\BINH NGO DAI CAO\data\asimages\{DD717422-DD77-45E8-B608-306E7B72B0A7}_5.png&quot;/&gt;&lt;left val=&quot;114&quot;/&gt;&lt;top val=&quot;124&quot;/&gt;&lt;width val=&quot;151&quot;/&gt;&lt;height val=&quot;82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Trang kết"/>
  <p:tag name="ISPRING_SLIDE_INDENT_LEVEL" val="0"/>
  <p:tag name="ISPRING_PRESENTER_ID" val="{C33FFEB5-A459-41C1-BD42-906817BA6AC8}"/>
  <p:tag name="ISPRING_SLIDE_ID" val="{4D386D3D-4546-48D5-A80A-DA91D7FE8615}"/>
  <p:tag name="ISPRING_PLAYER_LAYOUT_TYPE" val="Full"/>
  <p:tag name="ISPRING_SLIDE_ID_2" val="{6A9B9CA4-562E-4C83-B24E-189E29E741B7}"/>
  <p:tag name="GENSWF_ADVANCE_TIME" val="5.0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3027</TotalTime>
  <Words>445</Words>
  <Application>Microsoft Office PowerPoint</Application>
  <PresentationFormat>On-screen Show (16:10)</PresentationFormat>
  <Paragraphs>84</Paragraphs>
  <Slides>20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Calibri</vt:lpstr>
      <vt:lpstr>Times New Roman</vt:lpstr>
      <vt:lpstr>Arial</vt:lpstr>
      <vt:lpstr>宋体</vt:lpstr>
      <vt:lpstr>.VnAvant</vt:lpstr>
      <vt:lpstr>.VnArial Narrow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MTC</cp:lastModifiedBy>
  <cp:revision>270</cp:revision>
  <dcterms:created xsi:type="dcterms:W3CDTF">2020-02-10T09:35:50Z</dcterms:created>
  <dcterms:modified xsi:type="dcterms:W3CDTF">2021-10-29T02:12:54Z</dcterms:modified>
</cp:coreProperties>
</file>