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  <p:sldMasterId id="2147483728" r:id="rId7"/>
    <p:sldMasterId id="2147483742" r:id="rId8"/>
    <p:sldMasterId id="2147483756" r:id="rId9"/>
    <p:sldMasterId id="2147483770" r:id="rId10"/>
    <p:sldMasterId id="2147483784" r:id="rId11"/>
  </p:sldMasterIdLst>
  <p:notesMasterIdLst>
    <p:notesMasterId r:id="rId29"/>
  </p:notesMasterIdLst>
  <p:sldIdLst>
    <p:sldId id="256" r:id="rId12"/>
    <p:sldId id="295" r:id="rId13"/>
    <p:sldId id="257" r:id="rId14"/>
    <p:sldId id="296" r:id="rId15"/>
    <p:sldId id="273" r:id="rId16"/>
    <p:sldId id="272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59" r:id="rId26"/>
    <p:sldId id="305" r:id="rId27"/>
    <p:sldId id="294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0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660740"/>
      </p:ext>
    </p:extLst>
  </p:cSld>
  <p:clrMapOvr>
    <a:masterClrMapping/>
  </p:clrMapOvr>
  <p:transition spd="slow"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4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67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186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363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37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464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83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508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2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527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02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353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123728"/>
      </p:ext>
    </p:extLst>
  </p:cSld>
  <p:clrMapOvr>
    <a:masterClrMapping/>
  </p:clrMapOvr>
  <p:transition spd="slow" advClick="0" advTm="300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661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359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101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19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30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47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970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572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300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877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921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084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50158"/>
      </p:ext>
    </p:extLst>
  </p:cSld>
  <p:clrMapOvr>
    <a:masterClrMapping/>
  </p:clrMapOvr>
  <p:transition spd="slow" advClick="0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180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93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98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744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110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155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470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95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3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684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0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901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428944"/>
      </p:ext>
    </p:extLst>
  </p:cSld>
  <p:clrMapOvr>
    <a:masterClrMapping/>
  </p:clrMapOvr>
  <p:transition spd="slow"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42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54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3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96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8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85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1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1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5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47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00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69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355766"/>
      </p:ext>
    </p:extLst>
  </p:cSld>
  <p:clrMapOvr>
    <a:masterClrMapping/>
  </p:clrMapOvr>
  <p:transition spd="slow"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78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42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0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20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1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1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77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65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86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0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61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903667"/>
      </p:ext>
    </p:extLst>
  </p:cSld>
  <p:clrMapOvr>
    <a:masterClrMapping/>
  </p:clrMapOvr>
  <p:transition spd="slow"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8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11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63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97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98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50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0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51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55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03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8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05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20945"/>
      </p:ext>
    </p:extLst>
  </p:cSld>
  <p:clrMapOvr>
    <a:masterClrMapping/>
  </p:clrMapOvr>
  <p:transition spd="slow"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1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71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959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53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4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78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984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0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2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28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1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606191"/>
      </p:ext>
    </p:extLst>
  </p:cSld>
  <p:clrMapOvr>
    <a:masterClrMapping/>
  </p:clrMapOvr>
  <p:transition spd="slow" advClick="0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18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154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663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343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4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2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53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899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80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53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019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540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304899"/>
      </p:ext>
    </p:extLst>
  </p:cSld>
  <p:clrMapOvr>
    <a:masterClrMapping/>
  </p:clrMapOvr>
  <p:transition spd="slow"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A5EC-1A38-4619-80AC-26126E7FE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41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95F8-912C-49C9-B42A-189DB9615B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3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FD75-1C1E-4B5C-B605-0C23B5D937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13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6E620-6445-49B8-AA48-39A4C2BF5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391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0671-982E-4D45-8D9B-6F9BEBDB65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09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75DCF-333D-456E-9ED4-C100786D8A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56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E70942-94F4-4E34-950C-2945ED7A9F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06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08341-A890-448C-A6A9-CD3703FE6F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405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79364D-2298-499B-96F9-F618E71A47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203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A2D5F-2FCA-4036-925B-EF267230C6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13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E60033-1DEA-4647-A0B0-8AFBD493F4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369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91AB7C-4456-475C-8E27-12269E34DD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1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5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7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3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7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CCE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37DB0-E6DA-4FDC-8321-9099C41D8A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4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1383" y="81985"/>
            <a:ext cx="714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THẠCH BÀN 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636" y="1551709"/>
            <a:ext cx="341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21"/>
          <p:cNvSpPr>
            <a:spLocks noChangeArrowheads="1" noChangeShapeType="1" noTextEdit="1"/>
          </p:cNvSpPr>
          <p:nvPr/>
        </p:nvSpPr>
        <p:spPr bwMode="auto">
          <a:xfrm>
            <a:off x="667039" y="3282788"/>
            <a:ext cx="8340725" cy="2068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đoạn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can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"/>
            <a:ext cx="9144000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676400" y="7696200"/>
            <a:ext cx="899160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Một cụ già hiện ra hứa sẽ giỳp.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24000" y="6021389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99"/>
                </a:solidFill>
                <a:latin typeface="Times New Roman" panose="02020603050405020304" pitchFamily="18" charset="0"/>
              </a:rPr>
              <a:t>Lần thứ nhất cụ vớt lên một lưỡi rìu bằng vàng</a:t>
            </a:r>
          </a:p>
        </p:txBody>
      </p:sp>
    </p:spTree>
    <p:extLst>
      <p:ext uri="{BB962C8B-B14F-4D97-AF65-F5344CB8AC3E}">
        <p14:creationId xmlns:p14="http://schemas.microsoft.com/office/powerpoint/2010/main" val="341410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can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076450" y="6056314"/>
            <a:ext cx="8096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99"/>
                </a:solidFill>
                <a:latin typeface="Times New Roman" panose="02020603050405020304" pitchFamily="18" charset="0"/>
              </a:rPr>
              <a:t>Lần thứ hai, cụ vớt lên một lưỡi rìu bằng bạc.</a:t>
            </a:r>
          </a:p>
        </p:txBody>
      </p:sp>
    </p:spTree>
    <p:extLst>
      <p:ext uri="{BB962C8B-B14F-4D97-AF65-F5344CB8AC3E}">
        <p14:creationId xmlns:p14="http://schemas.microsoft.com/office/powerpoint/2010/main" val="185577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can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524000" y="60769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99"/>
                </a:solidFill>
                <a:latin typeface="Times New Roman" panose="02020603050405020304" pitchFamily="18" charset="0"/>
              </a:rPr>
              <a:t>Lần thứ ba, cụ vớt lên một lưỡi rìu bằng sắt.</a:t>
            </a:r>
          </a:p>
        </p:txBody>
      </p:sp>
    </p:spTree>
    <p:extLst>
      <p:ext uri="{BB962C8B-B14F-4D97-AF65-F5344CB8AC3E}">
        <p14:creationId xmlns:p14="http://schemas.microsoft.com/office/powerpoint/2010/main" val="413090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ca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0" y="5824539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333399"/>
                </a:solidFill>
                <a:latin typeface="Times New Roman" panose="02020603050405020304" pitchFamily="18" charset="0"/>
              </a:rPr>
              <a:t>Cụ già khen chàng trai thật thà và tặng chàng cả ba lưỡi rìu.</a:t>
            </a:r>
          </a:p>
        </p:txBody>
      </p:sp>
    </p:spTree>
    <p:extLst>
      <p:ext uri="{BB962C8B-B14F-4D97-AF65-F5344CB8AC3E}">
        <p14:creationId xmlns:p14="http://schemas.microsoft.com/office/powerpoint/2010/main" val="4165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8130" y="72257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u="sng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400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u="sng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400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u="sng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400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u="sng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u="sng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44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743199" y="2201141"/>
            <a:ext cx="809047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 err="1" smtClean="0">
                <a:latin typeface="Times New Roman" panose="02020603050405020304" pitchFamily="18" charset="0"/>
              </a:rPr>
              <a:t>Quan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sát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gợi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ý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nắm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cốt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truyện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 err="1" smtClean="0">
                <a:latin typeface="Times New Roman" panose="02020603050405020304" pitchFamily="18" charset="0"/>
              </a:rPr>
              <a:t>Phát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triển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ý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dưới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mỗi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thành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đoạn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truyện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bằng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cách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cụ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thể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hóa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hành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nói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ngoại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nhân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 err="1" smtClean="0">
                <a:latin typeface="Times New Roman" panose="02020603050405020304" pitchFamily="18" charset="0"/>
              </a:rPr>
              <a:t>Liên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kết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đoạn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thành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chuyện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hoàn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chỉnh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3200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42472" y="2134899"/>
            <a:ext cx="10298545" cy="42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Củng cố – Dặn dò:  </a:t>
            </a:r>
            <a:endParaRPr lang="en-US" altLang="en-US" sz="9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500" dirty="0" smtClean="0">
                <a:solidFill>
                  <a:srgbClr val="000000"/>
                </a:solidFill>
                <a:latin typeface="VNI-Palatin" pitchFamily="2" charset="0"/>
              </a:rPr>
              <a:t> </a:t>
            </a:r>
            <a:r>
              <a:rPr lang="vi-VN" altLang="en-US" sz="11500" dirty="0" smtClean="0">
                <a:solidFill>
                  <a:srgbClr val="000000"/>
                </a:solidFill>
                <a:latin typeface="VNI-Palatin" pitchFamily="2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33129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WordArt 3" descr="Large grid"/>
          <p:cNvSpPr>
            <a:spLocks noChangeArrowheads="1" noChangeShapeType="1" noTextEdit="1"/>
          </p:cNvSpPr>
          <p:nvPr/>
        </p:nvSpPr>
        <p:spPr bwMode="auto">
          <a:xfrm>
            <a:off x="288925" y="1998663"/>
            <a:ext cx="8642350" cy="2384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CHÚC CÁC EM HỌC TẬP TỐT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cổ tích Ba Lưỡi Rìu - Kể Bé Nghe truyện cổ tích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0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95551" y="188913"/>
            <a:ext cx="5470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 đề bài SGK(Trang 64) </a:t>
            </a:r>
            <a:endParaRPr lang="en-US" altLang="en-US" sz="2800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12788" y="835025"/>
            <a:ext cx="9036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1.Dựa vào tranh và lời kể dưới tranh, kể lại cốt truyện Ba lưỡi rìu .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3750" y="1920875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kể chú ý các câu nội dung sau : 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31988" y="2687638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Truyện có những nhân vật nào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38338" y="3294063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 Câu chuyện kể lại chuyện gì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31988" y="3970338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Truyện có ý nghĩa gì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77975" y="472440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Phát triển ý nêu dưới mỗi tranh thành một đoạn văn kể chuyện.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48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913"/>
            <a:ext cx="412273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24915" y="1914236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tiều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phu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đốn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củi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văng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4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4000" dirty="0" smtClean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443395"/>
              </p:ext>
            </p:extLst>
          </p:nvPr>
        </p:nvGraphicFramePr>
        <p:xfrm>
          <a:off x="2809297" y="3706524"/>
          <a:ext cx="8641655" cy="2281431"/>
        </p:xfrm>
        <a:graphic>
          <a:graphicData uri="http://schemas.openxmlformats.org/drawingml/2006/table">
            <a:tbl>
              <a:tblPr/>
              <a:tblGrid>
                <a:gridCol w="86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Đoạn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Nhân vật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làm gì?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Nhân vật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nói gì?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Ngoại hình nhân vật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Lưỡi rìu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62796" y="4588884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tiều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đốn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củi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văng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000" dirty="0" smtClean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75456" y="4588883"/>
            <a:ext cx="26622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Nay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để</a:t>
            </a:r>
            <a:endParaRPr lang="en-US" altLang="en-US" sz="2000" dirty="0" smtClean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?”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28446" y="4501086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khố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nhễ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133446" y="4588883"/>
            <a:ext cx="1219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loáng</a:t>
            </a:r>
            <a:endParaRPr lang="en-US" altLang="en-US" sz="2000" dirty="0" smtClean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287702"/>
              </p:ext>
            </p:extLst>
          </p:nvPr>
        </p:nvGraphicFramePr>
        <p:xfrm>
          <a:off x="1159452" y="715385"/>
          <a:ext cx="8642350" cy="2281431"/>
        </p:xfrm>
        <a:graphic>
          <a:graphicData uri="http://schemas.openxmlformats.org/drawingml/2006/table">
            <a:tbl>
              <a:tblPr/>
              <a:tblGrid>
                <a:gridCol w="86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Đoạn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Nhân vật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làm gì?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Nhân vật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nói gì?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Ngoại hình nhân vật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Lưỡi rìu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068368" y="1539443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 tiều phu đang đốn củi thì lưỡi rìu bị văng xuống sông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973368" y="1539442"/>
            <a:ext cx="26622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Nay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để</a:t>
            </a:r>
            <a:endParaRPr lang="en-US" altLang="en-US" sz="2000" dirty="0" smtClean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?”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513946" y="1539441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khố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nhễ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500774" y="1844241"/>
            <a:ext cx="1219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0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loáng</a:t>
            </a:r>
            <a:endParaRPr lang="en-US" altLang="en-US" sz="2000" dirty="0" smtClean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2926052" y="2973387"/>
            <a:ext cx="8497887" cy="3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3363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xưa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tiều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đốn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củi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suốt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mặc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cộc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tiều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đốn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củi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chợ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đốn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to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chẳng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may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văng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tõm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buồn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bã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, nay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rìu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7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?”</a:t>
            </a:r>
            <a:r>
              <a:rPr lang="en-US" altLang="en-US" sz="3000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>
            <a:spLocks noChangeArrowheads="1"/>
          </p:cNvSpPr>
          <p:nvPr/>
        </p:nvSpPr>
        <p:spPr bwMode="auto">
          <a:xfrm rot="16200000">
            <a:off x="4296569" y="835819"/>
            <a:ext cx="2700338" cy="2127250"/>
          </a:xfrm>
          <a:prstGeom prst="ellipse">
            <a:avLst/>
          </a:prstGeom>
          <a:solidFill>
            <a:srgbClr val="FFFFCC"/>
          </a:solidFill>
          <a:ln w="25400" algn="ctr">
            <a:solidFill>
              <a:srgbClr val="00956F"/>
            </a:solidFill>
            <a:round/>
            <a:headEnd/>
            <a:tailEnd/>
          </a:ln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Cách phát triển câu chuyện</a:t>
            </a:r>
          </a:p>
        </p:txBody>
      </p:sp>
      <p:sp>
        <p:nvSpPr>
          <p:cNvPr id="10" name="Oval 9"/>
          <p:cNvSpPr/>
          <p:nvPr/>
        </p:nvSpPr>
        <p:spPr>
          <a:xfrm rot="2475719">
            <a:off x="5699126" y="3992564"/>
            <a:ext cx="2847975" cy="2128837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Đặc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vi-VN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đ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iểm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của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vi-VN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đồ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vật</a:t>
            </a:r>
            <a:endParaRPr lang="en-US" sz="3200" dirty="0">
              <a:solidFill>
                <a:srgbClr val="2D2D8A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 rot="18810332">
            <a:off x="3144838" y="4008438"/>
            <a:ext cx="2946400" cy="212725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Ngoại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hình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của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b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</a:b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nhân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vật</a:t>
            </a:r>
            <a:endParaRPr lang="en-US" sz="3200" dirty="0">
              <a:solidFill>
                <a:srgbClr val="2D2D8A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 rot="19495734">
            <a:off x="6034088" y="1695450"/>
            <a:ext cx="2849562" cy="2128838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Nhân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vật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nói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gì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 rot="1078826">
            <a:off x="2640014" y="1916113"/>
            <a:ext cx="2700337" cy="212725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Nhân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vật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làm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2D2D8A">
                    <a:lumMod val="50000"/>
                  </a:srgbClr>
                </a:solidFill>
                <a:latin typeface="Arial"/>
              </a:rPr>
              <a:t>gì</a:t>
            </a:r>
            <a:r>
              <a:rPr lang="en-US" sz="32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4872038" y="2781300"/>
            <a:ext cx="1828800" cy="18288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5016501" y="3429001"/>
            <a:ext cx="1439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</a:rPr>
              <a:t>CHÚ Ý</a:t>
            </a:r>
            <a:endParaRPr lang="en-US" altLang="en-US" sz="28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2" grpId="0" animBg="1"/>
      <p:bldP spid="13" grpId="0" animBg="1"/>
      <p:bldP spid="16" grpId="0" animBg="1"/>
      <p:bldP spid="6" grpId="0" build="allAtOnce" animBg="1"/>
      <p:bldP spid="706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86666" y="722313"/>
            <a:ext cx="34496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36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Hãy</a:t>
            </a:r>
            <a:r>
              <a:rPr lang="en-US" sz="36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phát</a:t>
            </a:r>
            <a:r>
              <a:rPr lang="en-US" sz="36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triển</a:t>
            </a:r>
            <a:r>
              <a:rPr lang="en-US" sz="36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dưới</a:t>
            </a:r>
            <a:r>
              <a:rPr lang="en-US" sz="36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tranh</a:t>
            </a:r>
            <a:r>
              <a:rPr lang="en-US" sz="36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03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c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524000" y="5867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99"/>
                </a:solidFill>
                <a:latin typeface="Times New Roman" panose="02020603050405020304" pitchFamily="18" charset="0"/>
              </a:rPr>
              <a:t>Một cụ già hiện ra hứa sẽ giúp.</a:t>
            </a:r>
          </a:p>
        </p:txBody>
      </p:sp>
    </p:spTree>
    <p:extLst>
      <p:ext uri="{BB962C8B-B14F-4D97-AF65-F5344CB8AC3E}">
        <p14:creationId xmlns:p14="http://schemas.microsoft.com/office/powerpoint/2010/main" val="19327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561</Words>
  <Application>Microsoft Office PowerPoint</Application>
  <PresentationFormat>Widescreen</PresentationFormat>
  <Paragraphs>82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等线</vt:lpstr>
      <vt:lpstr>等线 Light</vt:lpstr>
      <vt:lpstr>Times New Roman</vt:lpstr>
      <vt:lpstr>VNI-Palatin</vt:lpstr>
      <vt:lpstr>VNI-Times</vt:lpstr>
      <vt:lpstr>Office 主题​​</vt:lpstr>
      <vt:lpstr>1_Office 主题​​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Windows User</cp:lastModifiedBy>
  <cp:revision>14</cp:revision>
  <dcterms:created xsi:type="dcterms:W3CDTF">2019-06-13T13:22:00Z</dcterms:created>
  <dcterms:modified xsi:type="dcterms:W3CDTF">2021-10-07T15:19:00Z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