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310" r:id="rId2"/>
    <p:sldId id="303" r:id="rId3"/>
    <p:sldId id="304" r:id="rId4"/>
    <p:sldId id="293" r:id="rId5"/>
    <p:sldId id="259" r:id="rId6"/>
    <p:sldId id="267" r:id="rId7"/>
    <p:sldId id="260" r:id="rId8"/>
    <p:sldId id="280" r:id="rId9"/>
    <p:sldId id="279" r:id="rId10"/>
    <p:sldId id="262" r:id="rId11"/>
    <p:sldId id="264" r:id="rId12"/>
    <p:sldId id="314" r:id="rId13"/>
    <p:sldId id="265" r:id="rId14"/>
    <p:sldId id="312" r:id="rId15"/>
    <p:sldId id="295" r:id="rId16"/>
    <p:sldId id="313" r:id="rId17"/>
    <p:sldId id="266" r:id="rId18"/>
    <p:sldId id="269" r:id="rId19"/>
    <p:sldId id="281" r:id="rId20"/>
    <p:sldId id="282" r:id="rId21"/>
    <p:sldId id="283" r:id="rId22"/>
    <p:sldId id="285" r:id="rId23"/>
    <p:sldId id="306" r:id="rId24"/>
    <p:sldId id="305" r:id="rId25"/>
    <p:sldId id="284" r:id="rId26"/>
    <p:sldId id="286" r:id="rId27"/>
    <p:sldId id="287" r:id="rId28"/>
    <p:sldId id="273" r:id="rId29"/>
    <p:sldId id="307" r:id="rId30"/>
    <p:sldId id="272" r:id="rId31"/>
    <p:sldId id="274" r:id="rId32"/>
    <p:sldId id="311" r:id="rId33"/>
    <p:sldId id="288" r:id="rId34"/>
    <p:sldId id="301" r:id="rId35"/>
    <p:sldId id="300" r:id="rId36"/>
    <p:sldId id="299" r:id="rId37"/>
    <p:sldId id="297" r:id="rId38"/>
    <p:sldId id="276" r:id="rId39"/>
    <p:sldId id="308" r:id="rId40"/>
    <p:sldId id="302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7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C0987BF-C124-45FD-9FB0-223616D2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5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A83EC6-36A2-445B-851A-6D2D6408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ED4E9-D134-464A-80E9-572C6E4B9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763AA-3A3A-4646-A6FA-E0C9B5648D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8DEB4-840E-4ABA-8E13-1ADDA2681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vi-V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D4C3-CB0F-42FE-BE60-8053A6B9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77EA7-67FC-46E4-B129-AB659E3CF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64BDA-36EF-4449-B6E2-C2B2BB35D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A5796-BDBE-4692-8C03-8D236651AF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F94B-B197-4E14-A505-609C48CDB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46F60-B71C-49AC-A562-BEF6E8F21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F398F-5A20-4A99-B6BF-898D79E98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4062F-2871-404B-B870-F28344025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F2A03-44C9-4503-8AB4-159192827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1.Hoàng Liên Sơn – dãy núi cao và đồ sộ nhất Việt Nam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189B58-C710-4CBF-8D91-1AA908990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_Văn_Bản 3"/>
          <p:cNvSpPr txBox="1"/>
          <p:nvPr/>
        </p:nvSpPr>
        <p:spPr>
          <a:xfrm>
            <a:off x="1143000" y="1066800"/>
            <a:ext cx="6934200" cy="7863840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329067"/>
              </a:avLst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6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ĐỊA  LÝ- TUẦN 1 </a:t>
            </a:r>
          </a:p>
        </p:txBody>
      </p:sp>
      <p:pic>
        <p:nvPicPr>
          <p:cNvPr id="7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V="1">
            <a:off x="30480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 flipV="1">
            <a:off x="0" y="6019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 flipV="1">
            <a:off x="-3200400" y="3200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Buombay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V="1">
            <a:off x="5486400" y="34290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4" descr="XMASCA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25" y="5867400"/>
            <a:ext cx="1971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9637">
            <a:off x="-122238" y="5661025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020752">
            <a:off x="8140700" y="20638"/>
            <a:ext cx="11350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619011">
            <a:off x="7891463" y="5724525"/>
            <a:ext cx="11366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6" descr="F:\HINH ANH\HinhDong\Hoa\h1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164617">
            <a:off x="88106" y="-26194"/>
            <a:ext cx="11350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Hộp_Văn_Bản 2"/>
          <p:cNvSpPr txBox="1">
            <a:spLocks noChangeArrowheads="1"/>
          </p:cNvSpPr>
          <p:nvPr/>
        </p:nvSpPr>
        <p:spPr bwMode="auto">
          <a:xfrm>
            <a:off x="0" y="3124200"/>
            <a:ext cx="9144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Dãy Hoàng Liên S</a:t>
            </a:r>
            <a:r>
              <a:rPr lang="vi-VN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ơ</a:t>
            </a:r>
            <a:r>
              <a:rPr lang="en-US" sz="60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</a:p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scan001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066800"/>
            <a:ext cx="7315200" cy="368300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76200" y="4953000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3)Dãy núi </a:t>
            </a:r>
            <a:r>
              <a:rPr lang="en-US" sz="4400" smtClean="0">
                <a:solidFill>
                  <a:srgbClr val="FF0000"/>
                </a:solidFill>
              </a:rPr>
              <a:t>Hoàng </a:t>
            </a:r>
            <a:r>
              <a:rPr lang="en-US" sz="4400">
                <a:solidFill>
                  <a:srgbClr val="FF0000"/>
                </a:solidFill>
              </a:rPr>
              <a:t>Liên Sơn dài bao nhiêu km? Rộng bao nhiêu km?</a:t>
            </a:r>
          </a:p>
          <a:p>
            <a:pPr algn="ctr"/>
            <a:endParaRPr lang="en-US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152400" y="5105400"/>
            <a:ext cx="8991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Dãy </a:t>
            </a:r>
            <a:r>
              <a:rPr lang="en-US" sz="4400" b="1" smtClean="0"/>
              <a:t>Hoàng </a:t>
            </a:r>
            <a:r>
              <a:rPr lang="en-US" sz="4400" b="1"/>
              <a:t>Liên Sơn dài khoảng 180km và trải rộng gần 30km.</a:t>
            </a: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1143000" y="47244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Hình 1. Lược đồ các dãy núi chính ở Bắc Bộ</a:t>
            </a:r>
          </a:p>
        </p:txBody>
      </p:sp>
      <p:pic>
        <p:nvPicPr>
          <p:cNvPr id="12295" name="Picture 1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15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066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3600" b="1"/>
          </a:p>
        </p:txBody>
      </p:sp>
      <p:sp>
        <p:nvSpPr>
          <p:cNvPr id="13315" name="Text Box 27"/>
          <p:cNvSpPr txBox="1">
            <a:spLocks noChangeArrowheads="1"/>
          </p:cNvSpPr>
          <p:nvPr/>
        </p:nvSpPr>
        <p:spPr bwMode="auto">
          <a:xfrm>
            <a:off x="6172200" y="1981200"/>
            <a:ext cx="2971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/>
              <a:t>Dãy Hoàng Liên Sơn</a:t>
            </a:r>
          </a:p>
        </p:txBody>
      </p:sp>
      <p:pic>
        <p:nvPicPr>
          <p:cNvPr id="24604" name="Picture 28" descr="HOÀNG LIÊN SƠN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81000"/>
            <a:ext cx="487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>
            <a:spLocks noChangeArrowheads="1"/>
          </p:cNvSpPr>
          <p:nvPr/>
        </p:nvSpPr>
        <p:spPr bwMode="auto">
          <a:xfrm>
            <a:off x="288925" y="628808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vi-VN" sz="4800" b="1"/>
          </a:p>
        </p:txBody>
      </p:sp>
      <p:sp>
        <p:nvSpPr>
          <p:cNvPr id="24638" name="Rectangle 62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458200" cy="2590800"/>
          </a:xfrm>
        </p:spPr>
        <p:txBody>
          <a:bodyPr/>
          <a:lstStyle/>
          <a:p>
            <a:pPr marL="0" eaLnBrk="1" hangingPunct="1"/>
            <a:r>
              <a:rPr lang="en-US" sz="4800" b="1" smtClean="0">
                <a:solidFill>
                  <a:srgbClr val="FF0000"/>
                </a:solidFill>
              </a:rPr>
              <a:t>4) Đỉnh núi, sườn và thung lũng ở dãy núi Hoàng Liên Sơn như thế nào?</a:t>
            </a: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33400" y="3048000"/>
            <a:ext cx="79248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b="1"/>
              <a:t>Đỉnh nhọn, sườn núi rất dốc, thung lũng thường hẹp và sâu.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2895600" cy="5867400"/>
          </a:xfrm>
        </p:spPr>
        <p:txBody>
          <a:bodyPr/>
          <a:lstStyle/>
          <a:p>
            <a:pPr>
              <a:buNone/>
            </a:pPr>
            <a:r>
              <a:rPr lang="en-US" sz="4800" b="1" smtClean="0"/>
              <a:t>S</a:t>
            </a:r>
            <a:r>
              <a:rPr lang="vi-VN" sz="4800" b="1" smtClean="0"/>
              <a:t>ơ đồ thể hiện đặc điểm của dãy Hoàng Liên Sơn.</a:t>
            </a:r>
          </a:p>
        </p:txBody>
      </p:sp>
      <p:pic>
        <p:nvPicPr>
          <p:cNvPr id="14339" name="Picture 8" descr="HOÀNG LIÊN SƠ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362200"/>
            <a:ext cx="4038600" cy="3028950"/>
          </a:xfrm>
          <a:noFill/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14341" name="Picture 11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13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14343" name="Picture 14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3622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533400" y="19050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algn="ctr">
              <a:spcBef>
                <a:spcPct val="20000"/>
              </a:spcBef>
            </a:pPr>
            <a:endParaRPr lang="en-US" sz="3200">
              <a:solidFill>
                <a:srgbClr val="FF2121"/>
              </a:solidFill>
              <a:latin typeface=".VnTime" pitchFamily="34" charset="0"/>
            </a:endParaRPr>
          </a:p>
          <a:p>
            <a:pPr marL="742950" lvl="1" indent="-285750" algn="ctr">
              <a:spcBef>
                <a:spcPct val="20000"/>
              </a:spcBef>
            </a:pPr>
            <a:endParaRPr lang="en-US" sz="3200">
              <a:solidFill>
                <a:srgbClr val="FF2121"/>
              </a:solidFill>
              <a:latin typeface=".VnTime" pitchFamily="34" charset="0"/>
            </a:endParaRP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5181600" y="57912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Dãy Hoàng Liên Sơn</a:t>
            </a:r>
          </a:p>
        </p:txBody>
      </p:sp>
      <p:pic>
        <p:nvPicPr>
          <p:cNvPr id="28690" name="Picture 18" descr="HOÀNG LIÊN SƠN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/>
          <p:cNvSpPr txBox="1">
            <a:spLocks noChangeArrowheads="1"/>
          </p:cNvSpPr>
          <p:nvPr/>
        </p:nvSpPr>
        <p:spPr bwMode="auto">
          <a:xfrm>
            <a:off x="457200" y="609600"/>
            <a:ext cx="86868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       Dựa vào tranh ảnh, lược đồ, sách giáo khoa và vốn hiểu biết của em hãy mô tả lại vị trí và đặc điểm của dãy núi Hoàng Liên Sơn.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032000"/>
            <a:ext cx="18288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955800"/>
            <a:ext cx="1676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Hoàng Liên S</a:t>
            </a:r>
            <a:r>
              <a:rPr lang="vi-VN" altLang="en-US" sz="3600"/>
              <a:t>ơ</a:t>
            </a:r>
            <a:r>
              <a:rPr lang="en-US" altLang="en-US" sz="3600"/>
              <a:t>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57400" y="762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133600" y="228600"/>
            <a:ext cx="5726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Vị trí: 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2057400" y="10668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057400" y="21082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057400" y="29464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2057400" y="38100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981200" y="57150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057400" y="4800600"/>
            <a:ext cx="621792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600"/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209800" y="1371600"/>
            <a:ext cx="647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Chiều dài: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057400" y="2209800"/>
            <a:ext cx="621792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Chiều rộng</a:t>
            </a:r>
            <a:r>
              <a:rPr lang="en-US" altLang="en-US" sz="3600">
                <a:latin typeface=".VnTime" pitchFamily="34" charset="0"/>
              </a:rPr>
              <a:t>: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2057400" y="3022600"/>
            <a:ext cx="57261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Độ cao: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2133600" y="3708400"/>
            <a:ext cx="678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Đỉnh</a:t>
            </a:r>
            <a:r>
              <a:rPr lang="en-US" altLang="en-US" sz="3600">
                <a:latin typeface=".VnTime" pitchFamily="34" charset="0"/>
              </a:rPr>
              <a:t>:</a:t>
            </a:r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2057400" y="5029200"/>
            <a:ext cx="670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S</a:t>
            </a:r>
            <a:r>
              <a:rPr lang="vi-VN" altLang="en-US" sz="3600"/>
              <a:t>ườ</a:t>
            </a:r>
            <a:r>
              <a:rPr lang="en-US" altLang="en-US" sz="3600"/>
              <a:t>n: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2133600" y="5867400"/>
            <a:ext cx="54054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Thung lũng:</a:t>
            </a:r>
          </a:p>
        </p:txBody>
      </p:sp>
      <p:sp>
        <p:nvSpPr>
          <p:cNvPr id="15378" name="Line 18"/>
          <p:cNvSpPr>
            <a:spLocks noChangeShapeType="1"/>
          </p:cNvSpPr>
          <p:nvPr/>
        </p:nvSpPr>
        <p:spPr bwMode="auto">
          <a:xfrm flipV="1">
            <a:off x="1371600" y="736600"/>
            <a:ext cx="685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79" name="Line 19"/>
          <p:cNvSpPr>
            <a:spLocks noChangeShapeType="1"/>
          </p:cNvSpPr>
          <p:nvPr/>
        </p:nvSpPr>
        <p:spPr bwMode="auto">
          <a:xfrm flipV="1">
            <a:off x="1371600" y="15748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0" name="Line 20"/>
          <p:cNvSpPr>
            <a:spLocks noChangeShapeType="1"/>
          </p:cNvSpPr>
          <p:nvPr/>
        </p:nvSpPr>
        <p:spPr bwMode="auto">
          <a:xfrm>
            <a:off x="1371600" y="2794000"/>
            <a:ext cx="68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1" name="Line 21"/>
          <p:cNvSpPr>
            <a:spLocks noChangeShapeType="1"/>
          </p:cNvSpPr>
          <p:nvPr/>
        </p:nvSpPr>
        <p:spPr bwMode="auto">
          <a:xfrm>
            <a:off x="1371600" y="2717800"/>
            <a:ext cx="685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2" name="Line 22"/>
          <p:cNvSpPr>
            <a:spLocks noChangeShapeType="1"/>
          </p:cNvSpPr>
          <p:nvPr/>
        </p:nvSpPr>
        <p:spPr bwMode="auto">
          <a:xfrm>
            <a:off x="1371600" y="2641600"/>
            <a:ext cx="6858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3" name="Line 23"/>
          <p:cNvSpPr>
            <a:spLocks noChangeShapeType="1"/>
          </p:cNvSpPr>
          <p:nvPr/>
        </p:nvSpPr>
        <p:spPr bwMode="auto">
          <a:xfrm>
            <a:off x="1371600" y="2565400"/>
            <a:ext cx="6858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  <p:sp>
        <p:nvSpPr>
          <p:cNvPr id="15384" name="Line 24"/>
          <p:cNvSpPr>
            <a:spLocks noChangeShapeType="1"/>
          </p:cNvSpPr>
          <p:nvPr/>
        </p:nvSpPr>
        <p:spPr bwMode="auto">
          <a:xfrm flipV="1">
            <a:off x="1371600" y="2413000"/>
            <a:ext cx="6858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3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64" grpId="0"/>
      <p:bldP spid="23565" grpId="0"/>
      <p:bldP spid="23566" grpId="0"/>
      <p:bldP spid="23567" grpId="0"/>
      <p:bldP spid="23568" grpId="0"/>
      <p:bldP spid="235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" y="2895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2819400"/>
            <a:ext cx="1447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Hoàng Liên S</a:t>
            </a:r>
            <a:r>
              <a:rPr lang="vi-VN" sz="3200" b="1">
                <a:solidFill>
                  <a:srgbClr val="FF0000"/>
                </a:solidFill>
              </a:rPr>
              <a:t>ơ</a:t>
            </a:r>
            <a:r>
              <a:rPr lang="en-US" sz="32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219200" y="304800"/>
            <a:ext cx="7924800" cy="2438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371600" y="838200"/>
            <a:ext cx="283464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Vị trí: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905000" y="3352800"/>
            <a:ext cx="6858000" cy="1295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905000" y="5105400"/>
            <a:ext cx="6858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 sz="4400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1905000" y="3505200"/>
            <a:ext cx="647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Chiều dài</a:t>
            </a:r>
            <a:r>
              <a:rPr lang="en-US" sz="4400"/>
              <a:t>: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57400" y="5334000"/>
            <a:ext cx="6553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Chiều rộng</a:t>
            </a:r>
            <a:r>
              <a:rPr lang="en-US" sz="4400"/>
              <a:t>:</a:t>
            </a: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V="1">
            <a:off x="1371600" y="2743200"/>
            <a:ext cx="4572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>
            <a:off x="1371600" y="3505200"/>
            <a:ext cx="533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16408" name="Line 24"/>
          <p:cNvSpPr>
            <a:spLocks noChangeShapeType="1"/>
          </p:cNvSpPr>
          <p:nvPr/>
        </p:nvSpPr>
        <p:spPr bwMode="auto">
          <a:xfrm>
            <a:off x="1371600" y="3581400"/>
            <a:ext cx="457200" cy="2209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4400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2971800" y="381000"/>
            <a:ext cx="617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ở phía Bắc nước ta, giữa sông Hồng và sông Đà</a:t>
            </a:r>
            <a:r>
              <a:rPr lang="en-US" sz="4400" b="1" smtClean="0"/>
              <a:t>.</a:t>
            </a:r>
            <a:endParaRPr lang="en-US" sz="4400" b="1">
              <a:latin typeface=".VnTime" pitchFamily="34" charset="0"/>
            </a:endParaRP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876800" y="3429000"/>
            <a:ext cx="265176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180 km.</a:t>
            </a:r>
          </a:p>
          <a:p>
            <a:pPr>
              <a:spcBef>
                <a:spcPct val="50000"/>
              </a:spcBef>
            </a:pPr>
            <a:endParaRPr lang="en-US" sz="4400"/>
          </a:p>
        </p:txBody>
      </p:sp>
      <p:sp>
        <p:nvSpPr>
          <p:cNvPr id="29723" name="Text Box 27"/>
          <p:cNvSpPr txBox="1">
            <a:spLocks noChangeArrowheads="1"/>
          </p:cNvSpPr>
          <p:nvPr/>
        </p:nvSpPr>
        <p:spPr bwMode="auto">
          <a:xfrm>
            <a:off x="5334000" y="5334000"/>
            <a:ext cx="3429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Gần 30 km.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01" grpId="0"/>
      <p:bldP spid="29708" grpId="0"/>
      <p:bldP spid="29709" grpId="0"/>
      <p:bldP spid="29721" grpId="0"/>
      <p:bldP spid="29722" grpId="0"/>
      <p:bldP spid="297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371600"/>
            <a:ext cx="12192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1447800"/>
            <a:ext cx="12954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Hoàng Liên S</a:t>
            </a:r>
            <a:r>
              <a:rPr lang="vi-VN" sz="2800" b="1">
                <a:solidFill>
                  <a:srgbClr val="FF0000"/>
                </a:solidFill>
              </a:rPr>
              <a:t>ơ</a:t>
            </a:r>
            <a:r>
              <a:rPr lang="en-US" sz="28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828800" y="533400"/>
            <a:ext cx="7132320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1752600" y="2895600"/>
            <a:ext cx="722376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1905000" y="5334000"/>
            <a:ext cx="7040880" cy="1371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905000" y="4191000"/>
            <a:ext cx="713232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1981200" y="762000"/>
            <a:ext cx="129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smtClean="0">
                <a:solidFill>
                  <a:srgbClr val="FF0000"/>
                </a:solidFill>
              </a:rPr>
              <a:t>Độ cao:</a:t>
            </a: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1905000" y="2971800"/>
            <a:ext cx="1600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Đỉnh: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981200" y="4191000"/>
            <a:ext cx="2133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Sườn</a:t>
            </a:r>
            <a:r>
              <a:rPr lang="en-US" sz="4400" smtClean="0">
                <a:solidFill>
                  <a:srgbClr val="FF0000"/>
                </a:solidFill>
              </a:rPr>
              <a:t>:</a:t>
            </a:r>
            <a:endParaRPr lang="en-US" sz="440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29713" name="Text Box 17"/>
          <p:cNvSpPr txBox="1">
            <a:spLocks noChangeArrowheads="1"/>
          </p:cNvSpPr>
          <p:nvPr/>
        </p:nvSpPr>
        <p:spPr bwMode="auto">
          <a:xfrm>
            <a:off x="1981200" y="5411450"/>
            <a:ext cx="1981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FF0000"/>
                </a:solidFill>
              </a:rPr>
              <a:t>Thung lũng:</a:t>
            </a:r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1219200" y="2286000"/>
            <a:ext cx="685800" cy="274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>
            <a:off x="1295400" y="2286000"/>
            <a:ext cx="6858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>
            <a:off x="1219200" y="2133600"/>
            <a:ext cx="6858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Line 23"/>
          <p:cNvSpPr>
            <a:spLocks noChangeShapeType="1"/>
          </p:cNvSpPr>
          <p:nvPr/>
        </p:nvSpPr>
        <p:spPr bwMode="auto">
          <a:xfrm>
            <a:off x="1219200" y="20574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24" name="Text Box 28"/>
          <p:cNvSpPr txBox="1">
            <a:spLocks noChangeArrowheads="1"/>
          </p:cNvSpPr>
          <p:nvPr/>
        </p:nvSpPr>
        <p:spPr bwMode="auto">
          <a:xfrm>
            <a:off x="3200400" y="762000"/>
            <a:ext cx="5486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smtClean="0"/>
              <a:t>Dãy núi cao và đồ sộ nhất Việt Nam.</a:t>
            </a:r>
            <a:endParaRPr lang="en-US" sz="4400" b="1"/>
          </a:p>
        </p:txBody>
      </p:sp>
      <p:sp>
        <p:nvSpPr>
          <p:cNvPr id="29725" name="Text Box 29"/>
          <p:cNvSpPr txBox="1">
            <a:spLocks noChangeArrowheads="1"/>
          </p:cNvSpPr>
          <p:nvPr/>
        </p:nvSpPr>
        <p:spPr bwMode="auto">
          <a:xfrm>
            <a:off x="3276600" y="2971800"/>
            <a:ext cx="566928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Có nhiều đỉnh nhọn</a:t>
            </a:r>
            <a:r>
              <a:rPr lang="en-US" sz="4400" b="1" smtClean="0"/>
              <a:t>.</a:t>
            </a:r>
            <a:endParaRPr lang="en-US" sz="4400" b="1">
              <a:latin typeface=".VnTime" pitchFamily="34" charset="0"/>
            </a:endParaRPr>
          </a:p>
        </p:txBody>
      </p:sp>
      <p:sp>
        <p:nvSpPr>
          <p:cNvPr id="29726" name="Text Box 30"/>
          <p:cNvSpPr txBox="1">
            <a:spLocks noChangeArrowheads="1"/>
          </p:cNvSpPr>
          <p:nvPr/>
        </p:nvSpPr>
        <p:spPr bwMode="auto">
          <a:xfrm>
            <a:off x="4191000" y="4191000"/>
            <a:ext cx="3200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Rất dốc.</a:t>
            </a:r>
          </a:p>
        </p:txBody>
      </p: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3810000" y="5410200"/>
            <a:ext cx="5029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/>
              <a:t>Thường hẹp và sâu</a:t>
            </a:r>
            <a:endParaRPr lang="en-US" sz="4400" b="1">
              <a:latin typeface=".VnTime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29710" grpId="0"/>
      <p:bldP spid="29711" grpId="0"/>
      <p:bldP spid="29712" grpId="0"/>
      <p:bldP spid="29713" grpId="0"/>
      <p:bldP spid="29724" grpId="0"/>
      <p:bldP spid="29725" grpId="0"/>
      <p:bldP spid="29726" grpId="0"/>
      <p:bldP spid="297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sz="3600" smtClean="0">
                <a:solidFill>
                  <a:schemeClr val="accent2"/>
                </a:solidFill>
              </a:rPr>
              <a:t>2. Đỉnh Phan-xi-păng- “Nóc nhà” của Tổ Quốc</a:t>
            </a:r>
          </a:p>
        </p:txBody>
      </p:sp>
      <p:pic>
        <p:nvPicPr>
          <p:cNvPr id="44038" name="Picture 6" descr="scan0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8458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7"/>
          <p:cNvSpPr txBox="1">
            <a:spLocks noChangeArrowheads="1"/>
          </p:cNvSpPr>
          <p:nvPr/>
        </p:nvSpPr>
        <p:spPr bwMode="auto">
          <a:xfrm>
            <a:off x="2270125" y="6135688"/>
            <a:ext cx="3779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Hình 2. Đỉnh Phan-xi-păng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êu đề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099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100" name="Picture 10" descr="Kienthuc-Hoang-lien-Son_QD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8680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guyen Lam\Desktop\Trang Trí\suxsyhyv4rct9czpb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228600"/>
            <a:ext cx="91344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Nguyen Lam\Desktop\Trang Trí\320978239_72be918f8a_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8229600" cy="1828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Chỉ đỉnh núi Phan-xi-păng trên hình 1 và cho biết độ cao của nó?</a:t>
            </a:r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  <a:p>
            <a:pPr eaLnBrk="1" hangingPunct="1"/>
            <a:endParaRPr lang="en-US" sz="44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2438400"/>
            <a:ext cx="8153400" cy="1828800"/>
          </a:xfrm>
        </p:spPr>
        <p:txBody>
          <a:bodyPr/>
          <a:lstStyle/>
          <a:p>
            <a:pPr eaLnBrk="1" hangingPunct="1"/>
            <a:r>
              <a:rPr lang="en-US" sz="4400" b="1" smtClean="0"/>
              <a:t>Đỉnh núi Phan-xi-păng cao 3143m</a:t>
            </a: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  <a:p>
            <a:pPr eaLnBrk="1" hangingPunct="1"/>
            <a:endParaRPr lang="en-US" sz="4400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458200" cy="2209800"/>
          </a:xfrm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rgbClr val="FF0000"/>
                </a:solidFill>
              </a:rPr>
              <a:t>Tại sao đỉnh núi Phan-xi-păng được gọi là “nóc nhà” của Tổ quốc?</a:t>
            </a:r>
          </a:p>
          <a:p>
            <a:pPr eaLnBrk="1" hangingPunct="1"/>
            <a:endParaRPr lang="en-US" sz="4400" b="1" smtClean="0"/>
          </a:p>
          <a:p>
            <a:pPr eaLnBrk="1" hangingPunct="1"/>
            <a:endParaRPr lang="en-US" sz="4400" b="1" smtClean="0"/>
          </a:p>
          <a:p>
            <a:pPr eaLnBrk="1" hangingPunct="1"/>
            <a:endParaRPr lang="en-US" sz="4400" b="1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2514600"/>
            <a:ext cx="8153400" cy="1828800"/>
          </a:xfrm>
        </p:spPr>
        <p:txBody>
          <a:bodyPr/>
          <a:lstStyle/>
          <a:p>
            <a:pPr eaLnBrk="1" hangingPunct="1"/>
            <a:r>
              <a:rPr lang="en-US" sz="4400" b="1" smtClean="0"/>
              <a:t>Vì đây là đỉnh núi cao nhất nước ta.</a:t>
            </a:r>
          </a:p>
          <a:p>
            <a:pPr eaLnBrk="1" hangingPunct="1"/>
            <a:endParaRPr lang="en-US" sz="4400" b="1" smtClean="0">
              <a:solidFill>
                <a:srgbClr val="FF2121"/>
              </a:solidFill>
            </a:endParaRPr>
          </a:p>
          <a:p>
            <a:pPr eaLnBrk="1" hangingPunct="1"/>
            <a:endParaRPr lang="en-US" sz="4400" b="1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7848600" cy="1905000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Em hãy quan sát hình 2 SGK và mô tả đỉnh núi Phan-xi-păng.</a:t>
            </a:r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  <a:p>
            <a:pPr eaLnBrk="1" hangingPunct="1"/>
            <a:endParaRPr lang="en-US" sz="3600" smtClean="0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1798638"/>
            <a:ext cx="8382000" cy="5059362"/>
          </a:xfrm>
        </p:spPr>
        <p:txBody>
          <a:bodyPr/>
          <a:lstStyle/>
          <a:p>
            <a:pPr eaLnBrk="1" hangingPunct="1"/>
            <a:r>
              <a:rPr lang="en-US" sz="4000" b="1" smtClean="0"/>
              <a:t>Đỉnh núi Phan-xi-păng là đỉnh núi cao nhất nước ta được coi là “nóc nhà” của Tổ Quốc. Đỉnh núi này nhọn, xung quanh thường có mây che phủ.</a:t>
            </a:r>
          </a:p>
          <a:p>
            <a:pPr eaLnBrk="1" hangingPunct="1"/>
            <a:endParaRPr lang="en-US" sz="3600" smtClean="0">
              <a:solidFill>
                <a:srgbClr val="FF212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Nguyen Lam\Desktop\Trang Trí\phang xi phan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loud Callout 2"/>
          <p:cNvSpPr/>
          <p:nvPr/>
        </p:nvSpPr>
        <p:spPr>
          <a:xfrm>
            <a:off x="4940490" y="838200"/>
            <a:ext cx="4203510" cy="1524000"/>
          </a:xfrm>
          <a:prstGeom prst="cloudCallout">
            <a:avLst>
              <a:gd name="adj1" fmla="val -61155"/>
              <a:gd name="adj2" fmla="val -187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Đỉnh Phan – xi – păng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C:\Users\Nguyen Lam\Desktop\leo-nui-fansipan-vietsensetravel_14071351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loud Callout 5"/>
          <p:cNvSpPr/>
          <p:nvPr/>
        </p:nvSpPr>
        <p:spPr>
          <a:xfrm>
            <a:off x="304800" y="0"/>
            <a:ext cx="4203510" cy="1524000"/>
          </a:xfrm>
          <a:prstGeom prst="cloudCallout">
            <a:avLst>
              <a:gd name="adj1" fmla="val 96313"/>
              <a:gd name="adj2" fmla="val 61604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“nóc nhà” của Tổ Quốc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" y="228600"/>
            <a:ext cx="4498975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C:\Users\Nguyen Lam\Desktop\Trang Trí\tuyet-32c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7075" y="228600"/>
            <a:ext cx="4683125" cy="660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7696200" cy="1143000"/>
          </a:xfrm>
          <a:noFill/>
        </p:spPr>
        <p:txBody>
          <a:bodyPr/>
          <a:lstStyle/>
          <a:p>
            <a:pPr eaLnBrk="1" hangingPunct="1"/>
            <a:r>
              <a:rPr lang="en-US" sz="4400" b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3. Khí hậu ở những nơi cao lạnh quanh năm.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81000" y="1981200"/>
            <a:ext cx="8077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 u="sng">
                <a:latin typeface="Arial" pitchFamily="34" charset="0"/>
                <a:cs typeface="Arial" pitchFamily="34" charset="0"/>
              </a:rPr>
              <a:t>Đọc kênh chữ mục 2 SGK và trả lời câu hỏi sau:</a:t>
            </a:r>
          </a:p>
          <a:p>
            <a:pPr algn="ctr"/>
            <a:r>
              <a:rPr lang="en-US" sz="4400" b="1">
                <a:solidFill>
                  <a:srgbClr val="FF2121"/>
                </a:solidFill>
                <a:latin typeface="Arial" pitchFamily="34" charset="0"/>
                <a:cs typeface="Arial" pitchFamily="34" charset="0"/>
              </a:rPr>
              <a:t>Những nơi cao của Hoàng Liên Sơn có khí hậu như thế nào?</a:t>
            </a:r>
          </a:p>
          <a:p>
            <a:pPr algn="ctr"/>
            <a:endParaRPr lang="en-US" sz="4400" b="1">
              <a:solidFill>
                <a:srgbClr val="FF212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28600"/>
            <a:ext cx="8458200" cy="5638800"/>
          </a:xfrm>
        </p:spPr>
        <p:txBody>
          <a:bodyPr/>
          <a:lstStyle/>
          <a:p>
            <a:pPr marL="0" indent="0" eaLnBrk="1" hangingPunct="1">
              <a:spcBef>
                <a:spcPts val="600"/>
              </a:spcBef>
              <a:buFontTx/>
              <a:buChar char="-"/>
            </a:pPr>
            <a:r>
              <a:rPr lang="en-US" sz="4400" b="1" smtClean="0"/>
              <a:t>Những nơi cao của Hoàng Liên Sơn có khí hậu lạnh quanh năm, nhất là vào những tháng mùa đông, đôi khi có tuyết rơi.</a:t>
            </a:r>
          </a:p>
          <a:p>
            <a:pPr marL="0" indent="0" eaLnBrk="1" hangingPunct="1">
              <a:spcBef>
                <a:spcPts val="600"/>
              </a:spcBef>
              <a:buFontTx/>
              <a:buChar char="-"/>
            </a:pPr>
            <a:r>
              <a:rPr lang="en-US" sz="4400" b="1" smtClean="0"/>
              <a:t>Từ độ cao 2000m đến 2500m thường mưa nhiều,rất lạnh.Từ độ cao 2500m trở lên, khí hậu càng lạnh hơn, gió thổi mạnh.</a:t>
            </a:r>
          </a:p>
          <a:p>
            <a:pPr marL="609600" indent="-609600" eaLnBrk="1" hangingPunct="1"/>
            <a:endParaRPr lang="en-US" sz="4000" b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Hộp_Văn_Bản 2"/>
          <p:cNvSpPr txBox="1">
            <a:spLocks noChangeArrowheads="1"/>
          </p:cNvSpPr>
          <p:nvPr/>
        </p:nvSpPr>
        <p:spPr bwMode="auto">
          <a:xfrm>
            <a:off x="609600" y="1219200"/>
            <a:ext cx="8077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>
                <a:solidFill>
                  <a:srgbClr val="FF0000"/>
                </a:solidFill>
              </a:rPr>
              <a:t>Dãy Hoàng Liên S</a:t>
            </a:r>
            <a:r>
              <a:rPr lang="vi-VN" sz="5400" b="1">
                <a:solidFill>
                  <a:srgbClr val="FF0000"/>
                </a:solidFill>
              </a:rPr>
              <a:t>ơ</a:t>
            </a:r>
            <a:r>
              <a:rPr lang="en-US" sz="5400" b="1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04800" y="2362200"/>
            <a:ext cx="8229600" cy="685800"/>
          </a:xfrm>
          <a:prstGeom prst="rect">
            <a:avLst/>
          </a:prstGeom>
          <a:noFill/>
        </p:spPr>
        <p:txBody>
          <a:bodyPr/>
          <a:lstStyle/>
          <a:p>
            <a:pPr marL="342900" indent="-342900"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1. Hoàng Liên Sơn-dãy núi cao và đồ sộ nhất Việt Nam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04800" y="3733800"/>
            <a:ext cx="8229600" cy="8382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2. Đỉnh Phan-xi-păng- “Nóc nhà” của Tổ Quốc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81000" y="5029200"/>
            <a:ext cx="8229600" cy="76200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r>
              <a:rPr lang="en-US" sz="4000" b="1" kern="0">
                <a:latin typeface="+mj-lt"/>
                <a:ea typeface="+mj-ea"/>
                <a:cs typeface="+mj-cs"/>
              </a:rPr>
              <a:t>3. Khí hậu ở những nơi cao lạnh quanh năm.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858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752600" y="3352800"/>
            <a:ext cx="8969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2060"/>
                </a:solidFill>
              </a:rPr>
              <a:t>Sapa</a:t>
            </a:r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 flipV="1">
            <a:off x="2286000" y="1828800"/>
            <a:ext cx="38100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1371600" y="43434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Quan sát hình 1 chỉ vị trí của Sapa.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533400" y="4800600"/>
            <a:ext cx="78486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 </a:t>
            </a:r>
            <a:r>
              <a:rPr lang="en-US" sz="4000" b="1"/>
              <a:t>Dựa vào bảng số liệu sau, em hãy nhận xét về nhiệt độ của Sapa vào tháng 1 và tháng 7.</a:t>
            </a:r>
          </a:p>
          <a:p>
            <a:pPr algn="ctr"/>
            <a:endParaRPr lang="en-US" sz="4000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8" grpId="0" animBg="1"/>
      <p:bldP spid="49159" grpId="0"/>
      <p:bldP spid="4916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3" name="Group 43"/>
          <p:cNvGraphicFramePr>
            <a:graphicFrameLocks noGrp="1"/>
          </p:cNvGraphicFramePr>
          <p:nvPr>
            <p:ph idx="1"/>
          </p:nvPr>
        </p:nvGraphicFramePr>
        <p:xfrm>
          <a:off x="304800" y="1524000"/>
          <a:ext cx="8229600" cy="25146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447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Địa điểm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Nhiệt độ (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0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C)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830062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1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Tháng 7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300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Sapa (1570m)</a:t>
                      </a:r>
                    </a:p>
                  </a:txBody>
                  <a:tcPr marT="45729" marB="457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20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hlink"/>
                    </a:solidFill>
                  </a:tcPr>
                </a:tc>
              </a:tr>
            </a:tbl>
          </a:graphicData>
        </a:graphic>
      </p:graphicFrame>
      <p:sp>
        <p:nvSpPr>
          <p:cNvPr id="51237" name="Text Box 37"/>
          <p:cNvSpPr txBox="1">
            <a:spLocks noChangeArrowheads="1"/>
          </p:cNvSpPr>
          <p:nvPr/>
        </p:nvSpPr>
        <p:spPr bwMode="auto">
          <a:xfrm>
            <a:off x="228600" y="609600"/>
            <a:ext cx="805380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Bảng số liệu về nhiệt độ trung bình ở Sapa</a:t>
            </a:r>
            <a:r>
              <a:rPr lang="en-US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8" name="Text Box 38"/>
          <p:cNvSpPr txBox="1">
            <a:spLocks noChangeArrowheads="1"/>
          </p:cNvSpPr>
          <p:nvPr/>
        </p:nvSpPr>
        <p:spPr bwMode="auto">
          <a:xfrm>
            <a:off x="4876800" y="304800"/>
            <a:ext cx="42672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rgbClr val="FF2121"/>
                </a:solidFill>
              </a:rPr>
              <a:t>Sapa có khí hậu mát mẻ, phong cảnh đẹp nên đã trở thành nơi du lịch, nghỉ mát lí tưởng của vùng núi phía bắc</a:t>
            </a:r>
          </a:p>
          <a:p>
            <a:endParaRPr lang="en-US">
              <a:solidFill>
                <a:srgbClr val="FF2121"/>
              </a:solidFill>
            </a:endParaRPr>
          </a:p>
        </p:txBody>
      </p:sp>
      <p:pic>
        <p:nvPicPr>
          <p:cNvPr id="51240" name="Picture 40" descr="ruc-ro-sac-hoa-sap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4191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6375"/>
            <a:ext cx="44958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7" descr="C:\Users\Nguyen Lam\Desktop\Trang Trí\sapa-trekking-to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206375"/>
            <a:ext cx="4402137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9" descr="C:\Users\Nguyen Lam\Desktop\Trang Trí\66cc641d0368110da6882b50090174ac_sapa_mua_do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8825" y="3429000"/>
            <a:ext cx="44989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C:\Users\Nguyen Lam\Desktop\Trang Trí\sapa(6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2713" y="3429000"/>
            <a:ext cx="43830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74638"/>
            <a:ext cx="8229600" cy="61261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379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274638"/>
            <a:ext cx="8305800" cy="6202362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481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381000"/>
            <a:ext cx="8077200" cy="60960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584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457200"/>
            <a:ext cx="8229600" cy="5867400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>
            <a:spLocks noChangeArrowheads="1"/>
          </p:cNvSpPr>
          <p:nvPr/>
        </p:nvSpPr>
        <p:spPr bwMode="auto">
          <a:xfrm>
            <a:off x="1828800" y="152400"/>
            <a:ext cx="52578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FF0000"/>
                </a:solidFill>
              </a:rPr>
              <a:t>Ai nhanh! Ai </a:t>
            </a:r>
            <a:r>
              <a:rPr lang="vi-VN" sz="4400" b="1">
                <a:solidFill>
                  <a:srgbClr val="FF0000"/>
                </a:solidFill>
              </a:rPr>
              <a:t>đúng</a:t>
            </a:r>
            <a:r>
              <a:rPr lang="en-US" sz="4400" b="1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09600" y="2362200"/>
            <a:ext cx="8534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</a:rPr>
              <a:t>Bạn hãy tìm từ ngữ thích hợp điền vào chỗ trống cho hoàn chỉnh nội dung sau: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5427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81534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/>
              <a:t>	Dãy Hoàng Liên Sơn nằm </a:t>
            </a:r>
            <a:r>
              <a:rPr lang="en-US" sz="4000" smtClean="0"/>
              <a:t>giữa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 </a:t>
            </a:r>
            <a:r>
              <a:rPr lang="en-US" sz="4000"/>
              <a:t>sông ……….... và sông ……...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Đây </a:t>
            </a:r>
            <a:r>
              <a:rPr lang="en-US" sz="4000"/>
              <a:t>là dãy núi ……, ………...nhất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nước </a:t>
            </a:r>
            <a:r>
              <a:rPr lang="en-US" sz="4000"/>
              <a:t>ta, có nhiều đỉnh………, 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sườn </a:t>
            </a:r>
            <a:r>
              <a:rPr lang="en-US" sz="4000"/>
              <a:t>………, thung lũng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………</a:t>
            </a:r>
            <a:r>
              <a:rPr lang="en-US" sz="4000"/>
              <a:t>và.…… Khí hậu ở những </a:t>
            </a:r>
            <a:endParaRPr lang="en-US" sz="400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smtClean="0"/>
              <a:t>nơi </a:t>
            </a:r>
            <a:r>
              <a:rPr lang="en-US" sz="4000"/>
              <a:t>cao ……… quanh năm.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981200" y="15017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Hồng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5943600" y="1501775"/>
            <a:ext cx="13843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Đà</a:t>
            </a:r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3657600" y="2286000"/>
            <a:ext cx="1143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cao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5105400" y="2263775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đồ sộ</a:t>
            </a: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5562600" y="3048000"/>
            <a:ext cx="137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nhọn</a:t>
            </a:r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1905000" y="3810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dốc </a:t>
            </a:r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85800" y="4572000"/>
            <a:ext cx="1066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hẹp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2552700" y="4572000"/>
            <a:ext cx="1562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sâu </a:t>
            </a:r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2362200" y="52578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3300"/>
                </a:solidFill>
              </a:rPr>
              <a:t>lạnh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49577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2"/>
          <p:cNvSpPr>
            <a:spLocks noChangeArrowheads="1" noChangeShapeType="1" noTextEdit="1"/>
          </p:cNvSpPr>
          <p:nvPr/>
        </p:nvSpPr>
        <p:spPr bwMode="auto">
          <a:xfrm>
            <a:off x="1905000" y="533400"/>
            <a:ext cx="5181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Cooper"/>
              </a:rPr>
              <a:t>DAËN DOØ</a:t>
            </a:r>
          </a:p>
        </p:txBody>
      </p:sp>
      <p:pic>
        <p:nvPicPr>
          <p:cNvPr id="38915" name="Picture 5" descr="book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438400"/>
            <a:ext cx="7148513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924800" cy="12192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2121"/>
                </a:solidFill>
              </a:rPr>
              <a:t/>
            </a:r>
            <a:br>
              <a:rPr lang="en-US" sz="2800" b="1" smtClean="0">
                <a:solidFill>
                  <a:srgbClr val="FF2121"/>
                </a:solidFill>
              </a:rPr>
            </a:br>
            <a:r>
              <a:rPr lang="en-US" sz="2800" b="1" smtClean="0">
                <a:solidFill>
                  <a:srgbClr val="FF2121"/>
                </a:solidFill>
              </a:rPr>
              <a:t>DÃY NÚI HOÀNG LIÊN SƠN</a:t>
            </a:r>
          </a:p>
        </p:txBody>
      </p:sp>
      <p:pic>
        <p:nvPicPr>
          <p:cNvPr id="7171" name="Picture 10" descr="Kienthuc-Hoang-lien-Son_QD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84275"/>
            <a:ext cx="85344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52400"/>
            <a:ext cx="83820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28600" y="4343400"/>
            <a:ext cx="8915400" cy="22860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4400" b="1" smtClean="0">
                <a:solidFill>
                  <a:srgbClr val="FF0000"/>
                </a:solidFill>
              </a:rPr>
              <a:t>1)Kể tên các dãy núi chính ở phía bắc nước ta, trong những dãy núi đó, dãy núi nào dài nhất?</a:t>
            </a:r>
          </a:p>
        </p:txBody>
      </p:sp>
      <p:sp>
        <p:nvSpPr>
          <p:cNvPr id="8196" name="Rectangle 38"/>
          <p:cNvSpPr>
            <a:spLocks noChangeArrowheads="1"/>
          </p:cNvSpPr>
          <p:nvPr/>
        </p:nvSpPr>
        <p:spPr bwMode="auto">
          <a:xfrm>
            <a:off x="304800" y="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/>
            <a:r>
              <a:rPr lang="en-US">
                <a:solidFill>
                  <a:schemeClr val="accent2"/>
                </a:solidFill>
              </a:rPr>
              <a:t>1. Hoàng Liên Sơn-dãy núi cao và đồ sộ nhất Việt Nam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92" name="Picture 32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8915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35"/>
          <p:cNvSpPr txBox="1">
            <a:spLocks noChangeArrowheads="1"/>
          </p:cNvSpPr>
          <p:nvPr/>
        </p:nvSpPr>
        <p:spPr bwMode="auto">
          <a:xfrm>
            <a:off x="6477000" y="533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endParaRPr lang="en-US"/>
          </a:p>
          <a:p>
            <a:endParaRPr lang="en-US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810000" y="1295400"/>
            <a:ext cx="990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6657975" y="1676400"/>
            <a:ext cx="2486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Dãy núi Bắc Sơn</a:t>
            </a:r>
          </a:p>
        </p:txBody>
      </p:sp>
      <p:sp>
        <p:nvSpPr>
          <p:cNvPr id="15406" name="Text Box 46"/>
          <p:cNvSpPr txBox="1">
            <a:spLocks noChangeArrowheads="1"/>
          </p:cNvSpPr>
          <p:nvPr/>
        </p:nvSpPr>
        <p:spPr bwMode="auto">
          <a:xfrm>
            <a:off x="89918" y="5334000"/>
            <a:ext cx="90540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2121"/>
                </a:solidFill>
              </a:rPr>
              <a:t>Dãy núi Hoàng Liên Sơn dài nhất</a:t>
            </a:r>
          </a:p>
        </p:txBody>
      </p:sp>
      <p:sp>
        <p:nvSpPr>
          <p:cNvPr id="15423" name="Text Box 63"/>
          <p:cNvSpPr txBox="1">
            <a:spLocks noChangeArrowheads="1"/>
          </p:cNvSpPr>
          <p:nvPr/>
        </p:nvSpPr>
        <p:spPr bwMode="auto">
          <a:xfrm>
            <a:off x="2286000" y="381000"/>
            <a:ext cx="27098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sông Gâm</a:t>
            </a:r>
          </a:p>
          <a:p>
            <a:endParaRPr lang="en-US"/>
          </a:p>
        </p:txBody>
      </p:sp>
      <p:sp>
        <p:nvSpPr>
          <p:cNvPr id="15425" name="Line 65"/>
          <p:cNvSpPr>
            <a:spLocks noChangeShapeType="1"/>
          </p:cNvSpPr>
          <p:nvPr/>
        </p:nvSpPr>
        <p:spPr bwMode="auto">
          <a:xfrm flipH="1">
            <a:off x="5486400" y="1295400"/>
            <a:ext cx="838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26" name="Text Box 66"/>
          <p:cNvSpPr txBox="1">
            <a:spLocks noChangeArrowheads="1"/>
          </p:cNvSpPr>
          <p:nvPr/>
        </p:nvSpPr>
        <p:spPr bwMode="auto">
          <a:xfrm>
            <a:off x="6172200" y="9144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Ngân Sơn</a:t>
            </a:r>
          </a:p>
          <a:p>
            <a:endParaRPr lang="en-US"/>
          </a:p>
        </p:txBody>
      </p:sp>
      <p:sp>
        <p:nvSpPr>
          <p:cNvPr id="15427" name="Line 67"/>
          <p:cNvSpPr>
            <a:spLocks noChangeShapeType="1"/>
          </p:cNvSpPr>
          <p:nvPr/>
        </p:nvSpPr>
        <p:spPr bwMode="auto">
          <a:xfrm flipH="1">
            <a:off x="5943600" y="2057400"/>
            <a:ext cx="11430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4" name="Text Box 84"/>
          <p:cNvSpPr txBox="1">
            <a:spLocks noChangeArrowheads="1"/>
          </p:cNvSpPr>
          <p:nvPr/>
        </p:nvSpPr>
        <p:spPr bwMode="auto">
          <a:xfrm>
            <a:off x="4800600" y="48768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Dãy núi Đông Triều</a:t>
            </a:r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 flipV="1">
            <a:off x="5943600" y="3886200"/>
            <a:ext cx="60960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0" y="4267200"/>
            <a:ext cx="3522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/>
              <a:t>Dãy núi Hoàng Liên Sơn</a:t>
            </a:r>
          </a:p>
          <a:p>
            <a:endParaRPr lang="en-US"/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 flipV="1">
            <a:off x="1219200" y="2971800"/>
            <a:ext cx="175260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8" grpId="0" animBg="1"/>
      <p:bldP spid="15403" grpId="0"/>
      <p:bldP spid="15406" grpId="0"/>
      <p:bldP spid="15423" grpId="0"/>
      <p:bldP spid="15425" grpId="0" animBg="1"/>
      <p:bldP spid="15426" grpId="0"/>
      <p:bldP spid="15427" grpId="0" animBg="1"/>
      <p:bldP spid="15444" grpId="0"/>
      <p:bldP spid="15445" grpId="0" animBg="1"/>
      <p:bldP spid="15448" grpId="0"/>
      <p:bldP spid="154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scan0010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609600"/>
            <a:ext cx="7315200" cy="4140200"/>
          </a:xfrm>
          <a:noFill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685800" y="5029200"/>
            <a:ext cx="80010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400" b="1"/>
              <a:t>Dãy núi Hoàng Liên Sơn nằm giữa sông Hồng và sông Đà</a:t>
            </a:r>
          </a:p>
          <a:p>
            <a:pPr algn="ctr"/>
            <a:endParaRPr lang="en-US" sz="3600"/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914400" y="6019800"/>
            <a:ext cx="739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2800"/>
          </a:p>
        </p:txBody>
      </p:sp>
      <p:sp>
        <p:nvSpPr>
          <p:cNvPr id="10245" name="Text Box 12"/>
          <p:cNvSpPr txBox="1">
            <a:spLocks noChangeArrowheads="1"/>
          </p:cNvSpPr>
          <p:nvPr/>
        </p:nvSpPr>
        <p:spPr bwMode="auto">
          <a:xfrm>
            <a:off x="1447800" y="3657600"/>
            <a:ext cx="609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/>
              <a:t>Hình 1. Lược đồ các dãy núi chính ở Bắc Bộ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0" y="5411450"/>
            <a:ext cx="91440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400">
                <a:solidFill>
                  <a:srgbClr val="FF0000"/>
                </a:solidFill>
              </a:rPr>
              <a:t>2)Dãy Hoàng Liên Sơn nằm ở phía nào của sông Hồng và sông Đà?</a:t>
            </a:r>
          </a:p>
        </p:txBody>
      </p:sp>
      <p:pic>
        <p:nvPicPr>
          <p:cNvPr id="10247" name="Picture 14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28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5" descr="scan0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8600"/>
            <a:ext cx="7315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6"/>
          <p:cNvGrpSpPr>
            <a:grpSpLocks/>
          </p:cNvGrpSpPr>
          <p:nvPr/>
        </p:nvGrpSpPr>
        <p:grpSpPr bwMode="auto">
          <a:xfrm>
            <a:off x="-11113" y="-76200"/>
            <a:ext cx="9525001" cy="6646863"/>
            <a:chOff x="-10319" y="-76200"/>
            <a:chExt cx="9525000" cy="6646247"/>
          </a:xfrm>
        </p:grpSpPr>
        <p:pic>
          <p:nvPicPr>
            <p:cNvPr id="11271" name="Picture 5" descr="C:\Users\Nguyen Lam\Desktop\Trang Trí\scan0047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10319" y="-76200"/>
              <a:ext cx="9525000" cy="6646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Freeform 2"/>
            <p:cNvSpPr/>
            <p:nvPr/>
          </p:nvSpPr>
          <p:spPr>
            <a:xfrm>
              <a:off x="150019" y="258732"/>
              <a:ext cx="8994774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Freeform 4"/>
          <p:cNvSpPr/>
          <p:nvPr/>
        </p:nvSpPr>
        <p:spPr>
          <a:xfrm>
            <a:off x="436563" y="-82550"/>
            <a:ext cx="4667250" cy="4408488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-14288" y="1104900"/>
            <a:ext cx="5186363" cy="4259263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Line Callout 1 1"/>
          <p:cNvSpPr/>
          <p:nvPr/>
        </p:nvSpPr>
        <p:spPr>
          <a:xfrm>
            <a:off x="609600" y="4927979"/>
            <a:ext cx="1600200" cy="1066800"/>
          </a:xfrm>
          <a:prstGeom prst="borderCallout1">
            <a:avLst>
              <a:gd name="adj1" fmla="val -440"/>
              <a:gd name="adj2" fmla="val 48383"/>
              <a:gd name="adj3" fmla="val -209888"/>
              <a:gd name="adj4" fmla="val 101112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788918" y="340661"/>
            <a:ext cx="1916682" cy="1066800"/>
          </a:xfrm>
          <a:prstGeom prst="borderCallout1">
            <a:avLst>
              <a:gd name="adj1" fmla="val 98067"/>
              <a:gd name="adj2" fmla="val 52647"/>
              <a:gd name="adj3" fmla="val 237873"/>
              <a:gd name="adj4" fmla="val -42023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Sông Hồng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e3f86b6b21aa4b324f4fadfe27cc82fd58c443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78&quot;/&gt;&lt;/object&gt;&lt;object type=&quot;3&quot; unique_id=&quot;10004&quot;&gt;&lt;property id=&quot;20148&quot; value=&quot;5&quot;/&gt;&lt;property id=&quot;20300&quot; value=&quot;Slide 2 - &amp;quot;ĐỊA LÍ  BÀI 1 DÃY NÚI HOÀNG LIÊN SƠN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1. Hoàng Liên Sơn-dãy núi cao và đồ sộ nhất Việt Nam&amp;quot;&quot;/&gt;&lt;property id=&quot;20307&quot; value=&quot;267&quot;/&gt;&lt;/object&gt;&lt;object type=&quot;3&quot; unique_id=&quot;10006&quot;&gt;&lt;property id=&quot;20148&quot; value=&quot;5&quot;/&gt;&lt;property id=&quot;20300&quot; value=&quot;Slide 4 - &amp;quot;1. Hoàng Liên Sơn-dãy núi cao và đồ sộ nhất Việt Nam&amp;quot;&quot;/&gt;&lt;property id=&quot;20307&quot; value=&quot;260&quot;/&gt;&lt;/object&gt;&lt;object type=&quot;3&quot; unique_id=&quot;10007&quot;&gt;&lt;property id=&quot;20148&quot; value=&quot;5&quot;/&gt;&lt;property id=&quot;20300&quot; value=&quot;Slide 5 - &amp;quot;1. Hoàng Liên Sơn-dãy núi cao và đồ sộ nhất Việt Nam&amp;quot;&quot;/&gt;&lt;property id=&quot;20307&quot; value=&quot;280&quot;/&gt;&lt;/object&gt;&lt;object type=&quot;3&quot; unique_id=&quot;10008&quot;&gt;&lt;property id=&quot;20148&quot; value=&quot;5&quot;/&gt;&lt;property id=&quot;20300&quot; value=&quot;Slide 6&quot;/&gt;&lt;property id=&quot;20307&quot; value=&quot;279&quot;/&gt;&lt;/object&gt;&lt;object type=&quot;3&quot; unique_id=&quot;10009&quot;&gt;&lt;property id=&quot;20148&quot; value=&quot;5&quot;/&gt;&lt;property id=&quot;20300&quot; value=&quot;Slide 7 - &amp;quot;1. Hoàng Liên Sơn-dãy núi cao và đồ sộ nhất Việt Nam&amp;quot;&quot;/&gt;&lt;property id=&quot;20307&quot; value=&quot;262&quot;/&gt;&lt;/object&gt;&lt;object type=&quot;3&quot; unique_id=&quot;10010&quot;&gt;&lt;property id=&quot;20148&quot; value=&quot;5&quot;/&gt;&lt;property id=&quot;20300&quot; value=&quot;Slide 8 - &amp;quot;1. Hoàng Liên Sơn-dãy núi cao và đồ sộ nhất Việt Nam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1. Hoàng Liên Sơn-dãy núi cao và đồ sộ nhất Việt Nam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 - &amp;quot;2. Đỉnh Phan-xi-păng- “Nóc nhà” của Tổ Quốc&amp;quot;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81&quot;/&gt;&lt;/object&gt;&lt;object type=&quot;3&quot; unique_id=&quot;10015&quot;&gt;&lt;property id=&quot;20148&quot; value=&quot;5&quot;/&gt;&lt;property id=&quot;20300&quot; value=&quot;Slide 13&quot;/&gt;&lt;property id=&quot;20307&quot; value=&quot;282&quot;/&gt;&lt;/object&gt;&lt;object type=&quot;3&quot; unique_id=&quot;10016&quot;&gt;&lt;property id=&quot;20148&quot; value=&quot;5&quot;/&gt;&lt;property id=&quot;20300&quot; value=&quot;Slide 14&quot;/&gt;&lt;property id=&quot;20307&quot; value=&quot;283&quot;/&gt;&lt;/object&gt;&lt;object type=&quot;3&quot; unique_id=&quot;10017&quot;&gt;&lt;property id=&quot;20148&quot; value=&quot;5&quot;/&gt;&lt;property id=&quot;20300&quot; value=&quot;Slide 15 - &amp;quot;2. Đỉnh Phan-xi-păng- “Nóc nhà” của Tổ Quốc&amp;quot;&quot;/&gt;&lt;property id=&quot;20307&quot; value=&quot;285&quot;/&gt;&lt;/object&gt;&lt;object type=&quot;3&quot; unique_id=&quot;10018&quot;&gt;&lt;property id=&quot;20148&quot; value=&quot;5&quot;/&gt;&lt;property id=&quot;20300&quot; value=&quot;Slide 16&quot;/&gt;&lt;property id=&quot;20307&quot; value=&quot;284&quot;/&gt;&lt;/object&gt;&lt;object type=&quot;3&quot; unique_id=&quot;10019&quot;&gt;&lt;property id=&quot;20148&quot; value=&quot;5&quot;/&gt;&lt;property id=&quot;20300&quot; value=&quot;Slide 17&quot;/&gt;&lt;property id=&quot;20307&quot; value=&quot;286&quot;/&gt;&lt;/object&gt;&lt;object type=&quot;3&quot; unique_id=&quot;10020&quot;&gt;&lt;property id=&quot;20148&quot; value=&quot;5&quot;/&gt;&lt;property id=&quot;20300&quot; value=&quot;Slide 18&quot;/&gt;&lt;property id=&quot;20307&quot; value=&quot;287&quot;/&gt;&lt;/object&gt;&lt;object type=&quot;3&quot; unique_id=&quot;10021&quot;&gt;&lt;property id=&quot;20148&quot; value=&quot;5&quot;/&gt;&lt;property id=&quot;20300&quot; value=&quot;Slide 19 - &amp;quot;3. Khí hậu ở những nơi cao lạnh quanh năm.&amp;quot;&quot;/&gt;&lt;property id=&quot;20307&quot; value=&quot;273&quot;/&gt;&lt;/object&gt;&lt;object type=&quot;3&quot; unique_id=&quot;10022&quot;&gt;&lt;property id=&quot;20148&quot; value=&quot;5&quot;/&gt;&lt;property id=&quot;20300&quot; value=&quot;Slide 20 - &amp;quot;3. Khí hậu ở những nơi cao lạnh quanh năm.&amp;quot;&quot;/&gt;&lt;property id=&quot;20307&quot; value=&quot;272&quot;/&gt;&lt;/object&gt;&lt;object type=&quot;3&quot; unique_id=&quot;10023&quot;&gt;&lt;property id=&quot;20148&quot; value=&quot;5&quot;/&gt;&lt;property id=&quot;20300&quot; value=&quot;Slide 21 - &amp;quot;3. Khí hậu ở những nơi cao lạnh quanh năm.&amp;quot;&quot;/&gt;&lt;property id=&quot;20307&quot; value=&quot;274&quot;/&gt;&lt;/object&gt;&lt;object type=&quot;3&quot; unique_id=&quot;10024&quot;&gt;&lt;property id=&quot;20148&quot; value=&quot;5&quot;/&gt;&lt;property id=&quot;20300&quot; value=&quot;Slide 22&quot;/&gt;&lt;property id=&quot;20307&quot; value=&quot;288&quot;/&gt;&lt;/object&gt;&lt;object type=&quot;3&quot; unique_id=&quot;10025&quot;&gt;&lt;property id=&quot;20148&quot; value=&quot;5&quot;/&gt;&lt;property id=&quot;20300&quot; value=&quot;Slide 23&quot;/&gt;&lt;property id=&quot;20307&quot; value=&quot;276&quot;/&gt;&lt;/object&gt;&lt;object type=&quot;3&quot; unique_id=&quot;10026&quot;&gt;&lt;property id=&quot;20148&quot; value=&quot;5&quot;/&gt;&lt;property id=&quot;20300&quot; value=&quot;Slide 24&quot;/&gt;&lt;property id=&quot;20307&quot; value=&quot;289&quot;/&gt;&lt;/object&gt;&lt;/object&gt;&lt;object type=&quot;8&quot; unique_id=&quot;10052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736</Words>
  <Application>Microsoft Office PowerPoint</Application>
  <PresentationFormat>On-screen Show (4:3)</PresentationFormat>
  <Paragraphs>107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.VnTime</vt:lpstr>
      <vt:lpstr>Arial</vt:lpstr>
      <vt:lpstr>Times New Roman</vt:lpstr>
      <vt:lpstr>VNI-Cooper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 DÃY NÚI HOÀNG LIÊN SƠN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Đỉnh Phan-xi-păng- “Nóc nhà” của Tổ Quốc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Khí hậu ở những nơi cao lạnh quanh năm.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69</cp:revision>
  <dcterms:created xsi:type="dcterms:W3CDTF">2013-10-18T05:42:36Z</dcterms:created>
  <dcterms:modified xsi:type="dcterms:W3CDTF">2020-08-17T15:05:32Z</dcterms:modified>
</cp:coreProperties>
</file>