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69" r:id="rId3"/>
    <p:sldId id="257" r:id="rId4"/>
    <p:sldId id="258" r:id="rId5"/>
    <p:sldId id="260" r:id="rId6"/>
    <p:sldId id="263" r:id="rId7"/>
    <p:sldId id="265" r:id="rId8"/>
    <p:sldId id="261" r:id="rId9"/>
    <p:sldId id="262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2880"/>
    <a:srgbClr val="CC0099"/>
    <a:srgbClr val="3B11A3"/>
    <a:srgbClr val="302187"/>
    <a:srgbClr val="1D1179"/>
    <a:srgbClr val="120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8AB76-A6EA-402D-99C9-4D54BAE2F328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75C44-82C5-4B0B-9F15-D63AE85C9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1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AF29-499E-481A-AD90-B6FE035FC0C3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7D03-8427-42C7-87B1-E6D64B0C2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AF29-499E-481A-AD90-B6FE035FC0C3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7D03-8427-42C7-87B1-E6D64B0C2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2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AF29-499E-481A-AD90-B6FE035FC0C3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7D03-8427-42C7-87B1-E6D64B0C2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6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AF29-499E-481A-AD90-B6FE035FC0C3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7D03-8427-42C7-87B1-E6D64B0C2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AF29-499E-481A-AD90-B6FE035FC0C3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7D03-8427-42C7-87B1-E6D64B0C2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5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AF29-499E-481A-AD90-B6FE035FC0C3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7D03-8427-42C7-87B1-E6D64B0C2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8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AF29-499E-481A-AD90-B6FE035FC0C3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7D03-8427-42C7-87B1-E6D64B0C2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0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AF29-499E-481A-AD90-B6FE035FC0C3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7D03-8427-42C7-87B1-E6D64B0C2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3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AF29-499E-481A-AD90-B6FE035FC0C3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7D03-8427-42C7-87B1-E6D64B0C2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8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AF29-499E-481A-AD90-B6FE035FC0C3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7D03-8427-42C7-87B1-E6D64B0C2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1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AF29-499E-481A-AD90-B6FE035FC0C3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7D03-8427-42C7-87B1-E6D64B0C2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2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AF29-499E-481A-AD90-B6FE035FC0C3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77D03-8427-42C7-87B1-E6D64B0C2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2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457200"/>
            <a:ext cx="7754938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TOÁN LỚP 4</a:t>
            </a:r>
          </a:p>
          <a:p>
            <a:pPr>
              <a:defRPr/>
            </a:pPr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33525"/>
            <a:ext cx="9164638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ÔN TẬP VỀ TÌM HAI SỐ KHI BIẾT TỔNG HOẶC HIỆU VÀ TỈ SỐ CỦA HAI SỐ ĐÓ</a:t>
            </a:r>
            <a:endParaRPr lang="vi-VN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3513" y="3954463"/>
            <a:ext cx="3063875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Trang</a:t>
            </a:r>
            <a:r>
              <a:rPr lang="en-US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176</a:t>
            </a:r>
            <a:endParaRPr lang="vi-VN" sz="4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endParaRPr lang="vi-VN" dirty="0"/>
          </a:p>
        </p:txBody>
      </p:sp>
      <p:pic>
        <p:nvPicPr>
          <p:cNvPr id="26630" name="Picture 4" descr="Flying Blue Bird Sticker by McHone Cartoons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963" y="-228600"/>
            <a:ext cx="3124201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" descr="Flying Blue Bird Sticker by McHone Cartoons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762000"/>
            <a:ext cx="31242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3848100"/>
            <a:ext cx="1804987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1804988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2027238"/>
            <a:ext cx="1804987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3986213"/>
            <a:ext cx="1804987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724525"/>
            <a:ext cx="1804987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860550"/>
            <a:ext cx="1804988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5561013"/>
            <a:ext cx="18049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3319463"/>
            <a:ext cx="1804988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4918075"/>
            <a:ext cx="1804988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6361113"/>
            <a:ext cx="1806575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29" descr="hor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5253038"/>
            <a:ext cx="16986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58" descr="addemoticons172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4338638"/>
            <a:ext cx="12366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58" descr="addemoticons172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638675"/>
            <a:ext cx="1098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58" descr="addemoticons172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5888038"/>
            <a:ext cx="190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58" descr="addemoticons172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5807075"/>
            <a:ext cx="190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58" descr="addemoticons172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5907088"/>
            <a:ext cx="190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3733800" y="0"/>
            <a:ext cx="1143000" cy="838200"/>
          </a:xfrm>
          <a:prstGeom prst="star24">
            <a:avLst>
              <a:gd name="adj" fmla="val 14500"/>
            </a:avLst>
          </a:prstGeom>
          <a:solidFill>
            <a:srgbClr val="FF0000"/>
          </a:solidFill>
          <a:ln w="28575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44450" y="76200"/>
            <a:ext cx="1163638" cy="762000"/>
          </a:xfrm>
          <a:prstGeom prst="star32">
            <a:avLst>
              <a:gd name="adj" fmla="val 22426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7780338" y="68263"/>
            <a:ext cx="1295400" cy="674687"/>
          </a:xfrm>
          <a:prstGeom prst="star32">
            <a:avLst>
              <a:gd name="adj" fmla="val 22426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42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1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4"/>
          <p:cNvSpPr>
            <a:spLocks noChangeArrowheads="1" noChangeShapeType="1" noTextEdit="1"/>
          </p:cNvSpPr>
          <p:nvPr/>
        </p:nvSpPr>
        <p:spPr bwMode="auto">
          <a:xfrm>
            <a:off x="838200" y="1752600"/>
            <a:ext cx="7924800" cy="35814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Chào  các em</a:t>
            </a:r>
          </a:p>
        </p:txBody>
      </p:sp>
      <p:pic>
        <p:nvPicPr>
          <p:cNvPr id="27652" name="Picture 7" descr="S128x128P_9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143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S128x128P_9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S128x128P_9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0" descr="S128x128P_9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1" descr="S128x128P_9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38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2" descr="S128x128P_9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3" descr="S128x128P_9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4" descr="S128x128P_9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5" descr="S128x128P_9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276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6" descr="S128x128P_9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495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7" descr="S128x128P_9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8" descr="S128x128P_9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9" descr="S128x128P_9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20" descr="S128x128P_9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21" descr="S128x128P_9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22" descr="S128x128P_9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3" descr="S128x128P_9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4" descr="S128x128P_9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24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567"/>
          <p:cNvSpPr>
            <a:spLocks noChangeArrowheads="1" noChangeShapeType="1" noTextEdit="1"/>
          </p:cNvSpPr>
          <p:nvPr/>
        </p:nvSpPr>
        <p:spPr bwMode="auto">
          <a:xfrm>
            <a:off x="1457325" y="509588"/>
            <a:ext cx="6315075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i="1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339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1295400" y="304800"/>
            <a:ext cx="7391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en-US" sz="3600" b="1" dirty="0" err="1">
                <a:solidFill>
                  <a:srgbClr val="00B050"/>
                </a:solidFill>
                <a:cs typeface="Arial" pitchFamily="34" charset="0"/>
              </a:rPr>
              <a:t>Thứ</a:t>
            </a:r>
            <a:r>
              <a:rPr lang="en-US" altLang="en-US" sz="3600" b="1" dirty="0">
                <a:solidFill>
                  <a:srgbClr val="00B050"/>
                </a:solidFill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cs typeface="Arial" pitchFamily="34" charset="0"/>
              </a:rPr>
              <a:t>hai</a:t>
            </a:r>
            <a:r>
              <a:rPr lang="en-US" altLang="en-US" sz="3600" b="1" dirty="0">
                <a:solidFill>
                  <a:srgbClr val="00B050"/>
                </a:solidFill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cs typeface="Arial" pitchFamily="34" charset="0"/>
              </a:rPr>
              <a:t>ngày</a:t>
            </a:r>
            <a:r>
              <a:rPr lang="en-US" altLang="en-US" sz="3600" b="1" dirty="0">
                <a:solidFill>
                  <a:srgbClr val="00B050"/>
                </a:solidFill>
                <a:cs typeface="Arial" pitchFamily="34" charset="0"/>
              </a:rPr>
              <a:t> 23 </a:t>
            </a:r>
            <a:r>
              <a:rPr lang="en-US" altLang="en-US" sz="3600" b="1" dirty="0" err="1">
                <a:solidFill>
                  <a:srgbClr val="00B050"/>
                </a:solidFill>
                <a:cs typeface="Arial" pitchFamily="34" charset="0"/>
              </a:rPr>
              <a:t>tháng</a:t>
            </a:r>
            <a:r>
              <a:rPr lang="en-US" altLang="en-US" sz="3600" b="1" dirty="0">
                <a:solidFill>
                  <a:srgbClr val="00B050"/>
                </a:solidFill>
                <a:cs typeface="Arial" pitchFamily="34" charset="0"/>
              </a:rPr>
              <a:t> 5 </a:t>
            </a:r>
            <a:r>
              <a:rPr lang="en-US" altLang="en-US" sz="3600" b="1" dirty="0" err="1">
                <a:solidFill>
                  <a:srgbClr val="00B050"/>
                </a:solidFill>
                <a:cs typeface="Arial" pitchFamily="34" charset="0"/>
              </a:rPr>
              <a:t>năm</a:t>
            </a:r>
            <a:r>
              <a:rPr lang="en-US" altLang="en-US" sz="3600" b="1" dirty="0">
                <a:solidFill>
                  <a:srgbClr val="00B050"/>
                </a:solidFill>
                <a:cs typeface="Arial" pitchFamily="34" charset="0"/>
              </a:rPr>
              <a:t> 2022</a:t>
            </a:r>
          </a:p>
          <a:p>
            <a:pPr algn="ctr">
              <a:buFont typeface="Arial" pitchFamily="34" charset="0"/>
              <a:buNone/>
            </a:pPr>
            <a:r>
              <a:rPr lang="en-US" altLang="en-US" sz="3600" b="1" dirty="0" err="1">
                <a:solidFill>
                  <a:srgbClr val="00B050"/>
                </a:solidFill>
                <a:cs typeface="Arial" pitchFamily="34" charset="0"/>
              </a:rPr>
              <a:t>Toán</a:t>
            </a:r>
            <a:endParaRPr lang="en-US" altLang="en-US" sz="36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4" name="WordArt 24"/>
          <p:cNvSpPr>
            <a:spLocks noChangeArrowheads="1" noChangeShapeType="1" noTextEdit="1"/>
          </p:cNvSpPr>
          <p:nvPr/>
        </p:nvSpPr>
        <p:spPr bwMode="auto">
          <a:xfrm>
            <a:off x="762000" y="1600201"/>
            <a:ext cx="81724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TẬP VỀ TÌM HAI SỐ KHI BIẾT TỔNG 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HOẶC HIỆU VÀ TỈ SỐ CỦA HAI SỐ ĐÓ</a:t>
            </a:r>
          </a:p>
        </p:txBody>
      </p:sp>
      <p:pic>
        <p:nvPicPr>
          <p:cNvPr id="5" name="Picture 58" descr="addemoticons172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91200"/>
            <a:ext cx="190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50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5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Pictur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47625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609600"/>
            <a:ext cx="7605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3B11A3"/>
                </a:solidFill>
                <a:latin typeface="Times New Roman" pitchFamily="18" charset="0"/>
              </a:rPr>
              <a:t>Bài tập 1</a:t>
            </a:r>
            <a:r>
              <a:rPr lang="en-US" altLang="en-US" sz="2800" b="1">
                <a:solidFill>
                  <a:srgbClr val="3B11A3"/>
                </a:solidFill>
                <a:latin typeface="Times New Roman" pitchFamily="18" charset="0"/>
              </a:rPr>
              <a:t>: Viết số thích hợp vào ô trống: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015709"/>
              </p:ext>
            </p:extLst>
          </p:nvPr>
        </p:nvGraphicFramePr>
        <p:xfrm>
          <a:off x="304801" y="1397000"/>
          <a:ext cx="8229599" cy="29981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3B11A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Tổng của</a:t>
                      </a:r>
                      <a:r>
                        <a:rPr lang="en-US" sz="2400" b="1" i="0" kern="1200" baseline="0">
                          <a:solidFill>
                            <a:srgbClr val="3B11A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>
                          <a:solidFill>
                            <a:srgbClr val="3B11A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hai số</a:t>
                      </a:r>
                      <a:endParaRPr lang="en-US" sz="2400" b="1">
                        <a:solidFill>
                          <a:srgbClr val="3B11A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3B11A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3B11A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3B11A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215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3B11A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Tỉ số của hai số</a:t>
                      </a:r>
                      <a:endParaRPr lang="en-US" sz="2400" b="1">
                        <a:solidFill>
                          <a:srgbClr val="3B11A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3B11A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3B11A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3B11A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087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3B11A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 bé</a:t>
                      </a:r>
                      <a:endParaRPr lang="en-US" sz="2400" b="1">
                        <a:solidFill>
                          <a:srgbClr val="3B11A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3B11A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3B11A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3B11A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261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3B11A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 </a:t>
                      </a:r>
                      <a:r>
                        <a:rPr lang="en-US" sz="2400" b="1" i="0" kern="1200" baseline="0">
                          <a:solidFill>
                            <a:srgbClr val="3B11A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lớn</a:t>
                      </a:r>
                      <a:endParaRPr lang="en-US" sz="2400" b="1">
                        <a:solidFill>
                          <a:srgbClr val="3B11A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3B11A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3B11A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3B11A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112"/>
          <p:cNvSpPr txBox="1">
            <a:spLocks noChangeArrowheads="1"/>
          </p:cNvSpPr>
          <p:nvPr/>
        </p:nvSpPr>
        <p:spPr bwMode="auto">
          <a:xfrm>
            <a:off x="2976635" y="2950676"/>
            <a:ext cx="118601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charset="0"/>
              </a:rPr>
              <a:t>13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372640" y="2057400"/>
            <a:ext cx="361160" cy="842963"/>
            <a:chOff x="1866" y="1174"/>
            <a:chExt cx="121" cy="531"/>
          </a:xfrm>
        </p:grpSpPr>
        <p:sp>
          <p:nvSpPr>
            <p:cNvPr id="10" name="Text Box 59"/>
            <p:cNvSpPr txBox="1">
              <a:spLocks noChangeArrowheads="1"/>
            </p:cNvSpPr>
            <p:nvPr/>
          </p:nvSpPr>
          <p:spPr bwMode="auto">
            <a:xfrm>
              <a:off x="1872" y="1174"/>
              <a:ext cx="1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2060"/>
                  </a:solidFill>
                </a:rPr>
                <a:t>1</a:t>
              </a:r>
              <a:endParaRPr lang="vi-VN" altLang="en-US" sz="2400" b="1">
                <a:solidFill>
                  <a:srgbClr val="002060"/>
                </a:solidFill>
              </a:endParaRPr>
            </a:p>
          </p:txBody>
        </p:sp>
        <p:sp>
          <p:nvSpPr>
            <p:cNvPr id="11" name="Line 60"/>
            <p:cNvSpPr>
              <a:spLocks noChangeShapeType="1"/>
            </p:cNvSpPr>
            <p:nvPr/>
          </p:nvSpPr>
          <p:spPr bwMode="auto">
            <a:xfrm>
              <a:off x="1866" y="1456"/>
              <a:ext cx="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rgbClr val="002060"/>
                </a:solidFill>
              </a:endParaRPr>
            </a:p>
          </p:txBody>
        </p:sp>
        <p:sp>
          <p:nvSpPr>
            <p:cNvPr id="12" name="Text Box 61"/>
            <p:cNvSpPr txBox="1">
              <a:spLocks noChangeArrowheads="1"/>
            </p:cNvSpPr>
            <p:nvPr/>
          </p:nvSpPr>
          <p:spPr bwMode="auto">
            <a:xfrm>
              <a:off x="1873" y="1414"/>
              <a:ext cx="1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2060"/>
                  </a:solidFill>
                </a:rPr>
                <a:t>6</a:t>
              </a:r>
              <a:endParaRPr lang="vi-VN" altLang="en-US" sz="24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582440" y="2097881"/>
            <a:ext cx="361160" cy="842963"/>
            <a:chOff x="1866" y="1174"/>
            <a:chExt cx="121" cy="531"/>
          </a:xfrm>
        </p:grpSpPr>
        <p:sp>
          <p:nvSpPr>
            <p:cNvPr id="14" name="Text Box 59"/>
            <p:cNvSpPr txBox="1">
              <a:spLocks noChangeArrowheads="1"/>
            </p:cNvSpPr>
            <p:nvPr/>
          </p:nvSpPr>
          <p:spPr bwMode="auto">
            <a:xfrm>
              <a:off x="1872" y="1174"/>
              <a:ext cx="1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2060"/>
                  </a:solidFill>
                </a:rPr>
                <a:t>2</a:t>
              </a:r>
              <a:endParaRPr lang="vi-VN" altLang="en-US" sz="2400" b="1">
                <a:solidFill>
                  <a:srgbClr val="002060"/>
                </a:solidFill>
              </a:endParaRPr>
            </a:p>
          </p:txBody>
        </p:sp>
        <p:sp>
          <p:nvSpPr>
            <p:cNvPr id="15" name="Line 60"/>
            <p:cNvSpPr>
              <a:spLocks noChangeShapeType="1"/>
            </p:cNvSpPr>
            <p:nvPr/>
          </p:nvSpPr>
          <p:spPr bwMode="auto">
            <a:xfrm>
              <a:off x="1866" y="1456"/>
              <a:ext cx="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rgbClr val="002060"/>
                </a:solidFill>
              </a:endParaRPr>
            </a:p>
          </p:txBody>
        </p:sp>
        <p:sp>
          <p:nvSpPr>
            <p:cNvPr id="16" name="Text Box 61"/>
            <p:cNvSpPr txBox="1">
              <a:spLocks noChangeArrowheads="1"/>
            </p:cNvSpPr>
            <p:nvPr/>
          </p:nvSpPr>
          <p:spPr bwMode="auto">
            <a:xfrm>
              <a:off x="1873" y="1414"/>
              <a:ext cx="1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2060"/>
                  </a:solidFill>
                </a:rPr>
                <a:t>3</a:t>
              </a:r>
              <a:endParaRPr lang="vi-VN" altLang="en-US" sz="24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7411240" y="2057400"/>
            <a:ext cx="361160" cy="842963"/>
            <a:chOff x="1866" y="1174"/>
            <a:chExt cx="121" cy="531"/>
          </a:xfrm>
        </p:grpSpPr>
        <p:sp>
          <p:nvSpPr>
            <p:cNvPr id="18" name="Text Box 59"/>
            <p:cNvSpPr txBox="1">
              <a:spLocks noChangeArrowheads="1"/>
            </p:cNvSpPr>
            <p:nvPr/>
          </p:nvSpPr>
          <p:spPr bwMode="auto">
            <a:xfrm>
              <a:off x="1872" y="1174"/>
              <a:ext cx="1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2060"/>
                  </a:solidFill>
                </a:rPr>
                <a:t>3</a:t>
              </a:r>
              <a:endParaRPr lang="vi-VN" altLang="en-US" sz="2400" b="1">
                <a:solidFill>
                  <a:srgbClr val="002060"/>
                </a:solidFill>
              </a:endParaRPr>
            </a:p>
          </p:txBody>
        </p:sp>
        <p:sp>
          <p:nvSpPr>
            <p:cNvPr id="19" name="Line 60"/>
            <p:cNvSpPr>
              <a:spLocks noChangeShapeType="1"/>
            </p:cNvSpPr>
            <p:nvPr/>
          </p:nvSpPr>
          <p:spPr bwMode="auto">
            <a:xfrm>
              <a:off x="1866" y="1456"/>
              <a:ext cx="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rgbClr val="002060"/>
                </a:solidFill>
              </a:endParaRPr>
            </a:p>
          </p:txBody>
        </p:sp>
        <p:sp>
          <p:nvSpPr>
            <p:cNvPr id="20" name="Text Box 61"/>
            <p:cNvSpPr txBox="1">
              <a:spLocks noChangeArrowheads="1"/>
            </p:cNvSpPr>
            <p:nvPr/>
          </p:nvSpPr>
          <p:spPr bwMode="auto">
            <a:xfrm>
              <a:off x="1873" y="1414"/>
              <a:ext cx="1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2060"/>
                  </a:solidFill>
                </a:rPr>
                <a:t>5</a:t>
              </a:r>
              <a:endParaRPr lang="vi-VN" altLang="en-US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21" name="Text Box 112"/>
          <p:cNvSpPr txBox="1">
            <a:spLocks noChangeArrowheads="1"/>
          </p:cNvSpPr>
          <p:nvPr/>
        </p:nvSpPr>
        <p:spPr bwMode="auto">
          <a:xfrm>
            <a:off x="5214784" y="2997379"/>
            <a:ext cx="118601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charset="0"/>
              </a:rPr>
              <a:t>68</a:t>
            </a:r>
          </a:p>
        </p:txBody>
      </p:sp>
      <p:sp>
        <p:nvSpPr>
          <p:cNvPr id="22" name="Text Box 112"/>
          <p:cNvSpPr txBox="1">
            <a:spLocks noChangeArrowheads="1"/>
          </p:cNvSpPr>
          <p:nvPr/>
        </p:nvSpPr>
        <p:spPr bwMode="auto">
          <a:xfrm>
            <a:off x="7029297" y="3029334"/>
            <a:ext cx="118601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charset="0"/>
              </a:rPr>
              <a:t>81</a:t>
            </a:r>
          </a:p>
        </p:txBody>
      </p:sp>
      <p:sp>
        <p:nvSpPr>
          <p:cNvPr id="24" name="Text Box 112"/>
          <p:cNvSpPr txBox="1">
            <a:spLocks noChangeArrowheads="1"/>
          </p:cNvSpPr>
          <p:nvPr/>
        </p:nvSpPr>
        <p:spPr bwMode="auto">
          <a:xfrm>
            <a:off x="2976635" y="3810000"/>
            <a:ext cx="118601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charset="0"/>
              </a:rPr>
              <a:t>78</a:t>
            </a:r>
          </a:p>
        </p:txBody>
      </p:sp>
      <p:sp>
        <p:nvSpPr>
          <p:cNvPr id="25" name="Text Box 112"/>
          <p:cNvSpPr txBox="1">
            <a:spLocks noChangeArrowheads="1"/>
          </p:cNvSpPr>
          <p:nvPr/>
        </p:nvSpPr>
        <p:spPr bwMode="auto">
          <a:xfrm>
            <a:off x="5257800" y="3810000"/>
            <a:ext cx="118601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charset="0"/>
              </a:rPr>
              <a:t>102</a:t>
            </a:r>
          </a:p>
        </p:txBody>
      </p:sp>
      <p:sp>
        <p:nvSpPr>
          <p:cNvPr id="26" name="Text Box 112"/>
          <p:cNvSpPr txBox="1">
            <a:spLocks noChangeArrowheads="1"/>
          </p:cNvSpPr>
          <p:nvPr/>
        </p:nvSpPr>
        <p:spPr bwMode="auto">
          <a:xfrm>
            <a:off x="7029297" y="3810000"/>
            <a:ext cx="118601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charset="0"/>
              </a:rPr>
              <a:t>135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24000" y="4419600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T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phần bằng nhau</a:t>
            </a:r>
            <a:b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Bước 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T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 =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số phần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bé</a:t>
            </a:r>
            <a:b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Bước 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T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= 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vi-VN" b="1" dirty="0">
              <a:solidFill>
                <a:srgbClr val="9828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12"/>
          <p:cNvSpPr txBox="1">
            <a:spLocks noChangeArrowheads="1"/>
          </p:cNvSpPr>
          <p:nvPr/>
        </p:nvSpPr>
        <p:spPr bwMode="auto">
          <a:xfrm>
            <a:off x="131682" y="4572000"/>
            <a:ext cx="14685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</a:p>
        </p:txBody>
      </p:sp>
    </p:spTree>
    <p:extLst>
      <p:ext uri="{BB962C8B-B14F-4D97-AF65-F5344CB8AC3E}">
        <p14:creationId xmlns:p14="http://schemas.microsoft.com/office/powerpoint/2010/main" val="191461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Pictur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47625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533400"/>
            <a:ext cx="7605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3B11A3"/>
                </a:solidFill>
                <a:latin typeface="Times New Roman" pitchFamily="18" charset="0"/>
              </a:rPr>
              <a:t>Bài</a:t>
            </a:r>
            <a:r>
              <a:rPr lang="en-US" altLang="en-US" sz="2800" b="1" u="sng" dirty="0">
                <a:solidFill>
                  <a:srgbClr val="3B11A3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B11A3"/>
                </a:solidFill>
                <a:latin typeface="Times New Roman" pitchFamily="18" charset="0"/>
              </a:rPr>
              <a:t>tập</a:t>
            </a:r>
            <a:r>
              <a:rPr lang="en-US" altLang="en-US" sz="2800" b="1" u="sng" dirty="0">
                <a:solidFill>
                  <a:srgbClr val="3B11A3"/>
                </a:solidFill>
                <a:latin typeface="Times New Roman" pitchFamily="18" charset="0"/>
              </a:rPr>
              <a:t> 2</a:t>
            </a:r>
            <a:r>
              <a:rPr lang="en-US" altLang="en-US" sz="2800" b="1" dirty="0">
                <a:solidFill>
                  <a:srgbClr val="3B11A3"/>
                </a:solidFill>
                <a:latin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3B11A3"/>
                </a:solidFill>
                <a:latin typeface="Times New Roman" pitchFamily="18" charset="0"/>
              </a:rPr>
              <a:t>Viết</a:t>
            </a:r>
            <a:r>
              <a:rPr lang="en-US" altLang="en-US" sz="2800" b="1" dirty="0">
                <a:solidFill>
                  <a:srgbClr val="3B11A3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B11A3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3B11A3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B11A3"/>
                </a:solidFill>
                <a:latin typeface="Times New Roman" pitchFamily="18" charset="0"/>
              </a:rPr>
              <a:t>thích</a:t>
            </a:r>
            <a:r>
              <a:rPr lang="en-US" altLang="en-US" sz="2800" b="1" dirty="0">
                <a:solidFill>
                  <a:srgbClr val="3B11A3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B11A3"/>
                </a:solidFill>
                <a:latin typeface="Times New Roman" pitchFamily="18" charset="0"/>
              </a:rPr>
              <a:t>hợp</a:t>
            </a:r>
            <a:r>
              <a:rPr lang="en-US" altLang="en-US" sz="2800" b="1" dirty="0">
                <a:solidFill>
                  <a:srgbClr val="3B11A3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B11A3"/>
                </a:solidFill>
                <a:latin typeface="Times New Roman" pitchFamily="18" charset="0"/>
              </a:rPr>
              <a:t>vào</a:t>
            </a:r>
            <a:r>
              <a:rPr lang="en-US" altLang="en-US" sz="2800" b="1" dirty="0">
                <a:solidFill>
                  <a:srgbClr val="3B11A3"/>
                </a:solidFill>
                <a:latin typeface="Times New Roman" pitchFamily="18" charset="0"/>
              </a:rPr>
              <a:t> ô </a:t>
            </a:r>
            <a:r>
              <a:rPr lang="en-US" altLang="en-US" sz="2800" b="1" dirty="0" err="1">
                <a:solidFill>
                  <a:srgbClr val="3B11A3"/>
                </a:solidFill>
                <a:latin typeface="Times New Roman" pitchFamily="18" charset="0"/>
              </a:rPr>
              <a:t>trống</a:t>
            </a:r>
            <a:r>
              <a:rPr lang="en-US" altLang="en-US" sz="2800" b="1" dirty="0">
                <a:solidFill>
                  <a:srgbClr val="3B11A3"/>
                </a:solidFill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739878"/>
              </p:ext>
            </p:extLst>
          </p:nvPr>
        </p:nvGraphicFramePr>
        <p:xfrm>
          <a:off x="547708" y="1219200"/>
          <a:ext cx="8291492" cy="3042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1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8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6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kern="1200">
                          <a:solidFill>
                            <a:srgbClr val="3B11A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="1" i="0" kern="1200" baseline="0">
                          <a:solidFill>
                            <a:srgbClr val="3B11A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của</a:t>
                      </a:r>
                      <a:r>
                        <a:rPr lang="en-US" sz="2800" b="1" i="0" kern="1200">
                          <a:solidFill>
                            <a:srgbClr val="3B11A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hai số</a:t>
                      </a:r>
                      <a:endParaRPr lang="en-US" sz="2800" b="1">
                        <a:solidFill>
                          <a:srgbClr val="3B11A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sz="2800" b="1" i="0" kern="1200">
                          <a:solidFill>
                            <a:srgbClr val="3B11A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Tỉ số của hai số</a:t>
                      </a:r>
                      <a:endParaRPr lang="en-US" sz="2800" b="1">
                        <a:solidFill>
                          <a:srgbClr val="3B11A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800" b="1" i="0" kern="1200">
                          <a:solidFill>
                            <a:srgbClr val="3B11A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 bé</a:t>
                      </a:r>
                      <a:endParaRPr lang="en-US" sz="2800" b="1">
                        <a:solidFill>
                          <a:srgbClr val="3B11A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endParaRPr lang="en-US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endParaRPr lang="en-US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696">
                <a:tc>
                  <a:txBody>
                    <a:bodyPr/>
                    <a:lstStyle/>
                    <a:p>
                      <a:r>
                        <a:rPr lang="en-US" sz="2800" b="1" i="0" kern="1200">
                          <a:solidFill>
                            <a:srgbClr val="3B11A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 </a:t>
                      </a:r>
                      <a:r>
                        <a:rPr lang="en-US" sz="2800" b="1" i="0" kern="1200" baseline="0">
                          <a:solidFill>
                            <a:srgbClr val="3B11A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lớn</a:t>
                      </a:r>
                      <a:endParaRPr lang="en-US" sz="2800" b="1">
                        <a:solidFill>
                          <a:srgbClr val="3B11A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758995" y="3436022"/>
            <a:ext cx="1041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en-US" sz="2800" b="1">
                <a:solidFill>
                  <a:srgbClr val="FF0000"/>
                </a:solidFill>
              </a:rPr>
              <a:t>90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810000" y="2050652"/>
            <a:ext cx="361160" cy="842963"/>
            <a:chOff x="1866" y="1174"/>
            <a:chExt cx="121" cy="531"/>
          </a:xfrm>
        </p:grpSpPr>
        <p:sp>
          <p:nvSpPr>
            <p:cNvPr id="8" name="Text Box 59"/>
            <p:cNvSpPr txBox="1">
              <a:spLocks noChangeArrowheads="1"/>
            </p:cNvSpPr>
            <p:nvPr/>
          </p:nvSpPr>
          <p:spPr bwMode="auto">
            <a:xfrm>
              <a:off x="1872" y="1174"/>
              <a:ext cx="1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2060"/>
                  </a:solidFill>
                </a:rPr>
                <a:t>1</a:t>
              </a:r>
              <a:endParaRPr lang="vi-VN" altLang="en-US" sz="2400" b="1">
                <a:solidFill>
                  <a:srgbClr val="002060"/>
                </a:solidFill>
              </a:endParaRPr>
            </a:p>
          </p:txBody>
        </p:sp>
        <p:sp>
          <p:nvSpPr>
            <p:cNvPr id="9" name="Line 60"/>
            <p:cNvSpPr>
              <a:spLocks noChangeShapeType="1"/>
            </p:cNvSpPr>
            <p:nvPr/>
          </p:nvSpPr>
          <p:spPr bwMode="auto">
            <a:xfrm>
              <a:off x="1866" y="1456"/>
              <a:ext cx="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rgbClr val="002060"/>
                </a:solidFill>
              </a:endParaRPr>
            </a:p>
          </p:txBody>
        </p:sp>
        <p:sp>
          <p:nvSpPr>
            <p:cNvPr id="10" name="Text Box 61"/>
            <p:cNvSpPr txBox="1">
              <a:spLocks noChangeArrowheads="1"/>
            </p:cNvSpPr>
            <p:nvPr/>
          </p:nvSpPr>
          <p:spPr bwMode="auto">
            <a:xfrm>
              <a:off x="1873" y="1414"/>
              <a:ext cx="1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2060"/>
                  </a:solidFill>
                </a:rPr>
                <a:t>5</a:t>
              </a:r>
              <a:endParaRPr lang="vi-VN" altLang="en-US" sz="24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753627" y="1993269"/>
            <a:ext cx="361160" cy="862013"/>
            <a:chOff x="1866" y="1174"/>
            <a:chExt cx="121" cy="543"/>
          </a:xfrm>
        </p:grpSpPr>
        <p:sp>
          <p:nvSpPr>
            <p:cNvPr id="12" name="Text Box 59"/>
            <p:cNvSpPr txBox="1">
              <a:spLocks noChangeArrowheads="1"/>
            </p:cNvSpPr>
            <p:nvPr/>
          </p:nvSpPr>
          <p:spPr bwMode="auto">
            <a:xfrm>
              <a:off x="1872" y="1174"/>
              <a:ext cx="1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2060"/>
                  </a:solidFill>
                </a:rPr>
                <a:t>3</a:t>
              </a:r>
              <a:endParaRPr lang="vi-VN" altLang="en-US" sz="2400" b="1">
                <a:solidFill>
                  <a:srgbClr val="002060"/>
                </a:solidFill>
              </a:endParaRPr>
            </a:p>
          </p:txBody>
        </p:sp>
        <p:sp>
          <p:nvSpPr>
            <p:cNvPr id="13" name="Line 60"/>
            <p:cNvSpPr>
              <a:spLocks noChangeShapeType="1"/>
            </p:cNvSpPr>
            <p:nvPr/>
          </p:nvSpPr>
          <p:spPr bwMode="auto">
            <a:xfrm>
              <a:off x="1866" y="1456"/>
              <a:ext cx="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rgbClr val="002060"/>
                </a:solidFill>
              </a:endParaRPr>
            </a:p>
          </p:txBody>
        </p:sp>
        <p:sp>
          <p:nvSpPr>
            <p:cNvPr id="14" name="Text Box 61"/>
            <p:cNvSpPr txBox="1">
              <a:spLocks noChangeArrowheads="1"/>
            </p:cNvSpPr>
            <p:nvPr/>
          </p:nvSpPr>
          <p:spPr bwMode="auto">
            <a:xfrm>
              <a:off x="1873" y="1426"/>
              <a:ext cx="1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2060"/>
                  </a:solidFill>
                </a:rPr>
                <a:t>4</a:t>
              </a:r>
              <a:endParaRPr lang="vi-VN" altLang="en-US" sz="24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7467600" y="2048039"/>
            <a:ext cx="361160" cy="838201"/>
            <a:chOff x="1866" y="1189"/>
            <a:chExt cx="121" cy="528"/>
          </a:xfrm>
        </p:grpSpPr>
        <p:sp>
          <p:nvSpPr>
            <p:cNvPr id="16" name="Text Box 59"/>
            <p:cNvSpPr txBox="1">
              <a:spLocks noChangeArrowheads="1"/>
            </p:cNvSpPr>
            <p:nvPr/>
          </p:nvSpPr>
          <p:spPr bwMode="auto">
            <a:xfrm>
              <a:off x="1872" y="1189"/>
              <a:ext cx="1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2060"/>
                  </a:solidFill>
                </a:rPr>
                <a:t>4</a:t>
              </a:r>
              <a:endParaRPr lang="vi-VN" altLang="en-US" sz="2400" b="1">
                <a:solidFill>
                  <a:srgbClr val="002060"/>
                </a:solidFill>
              </a:endParaRPr>
            </a:p>
          </p:txBody>
        </p:sp>
        <p:sp>
          <p:nvSpPr>
            <p:cNvPr id="17" name="Line 60"/>
            <p:cNvSpPr>
              <a:spLocks noChangeShapeType="1"/>
            </p:cNvSpPr>
            <p:nvPr/>
          </p:nvSpPr>
          <p:spPr bwMode="auto">
            <a:xfrm>
              <a:off x="1866" y="1456"/>
              <a:ext cx="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srgbClr val="002060"/>
                </a:solidFill>
              </a:endParaRPr>
            </a:p>
          </p:txBody>
        </p:sp>
        <p:sp>
          <p:nvSpPr>
            <p:cNvPr id="18" name="Text Box 61"/>
            <p:cNvSpPr txBox="1">
              <a:spLocks noChangeArrowheads="1"/>
            </p:cNvSpPr>
            <p:nvPr/>
          </p:nvSpPr>
          <p:spPr bwMode="auto">
            <a:xfrm>
              <a:off x="1873" y="1426"/>
              <a:ext cx="1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2060"/>
                  </a:solidFill>
                </a:rPr>
                <a:t>7</a:t>
              </a:r>
              <a:endParaRPr lang="vi-VN" altLang="en-US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712907" y="2927550"/>
            <a:ext cx="782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en-US" sz="28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83074" y="3450770"/>
            <a:ext cx="782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en-US" sz="2800" b="1">
                <a:solidFill>
                  <a:srgbClr val="FF0000"/>
                </a:solidFill>
              </a:rPr>
              <a:t>189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83073" y="2893615"/>
            <a:ext cx="782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en-US" sz="2800" b="1">
                <a:solidFill>
                  <a:srgbClr val="FF0000"/>
                </a:solidFill>
              </a:rPr>
              <a:t>152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391400" y="2927550"/>
            <a:ext cx="782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en-US" sz="2800" b="1">
                <a:solidFill>
                  <a:srgbClr val="FF0000"/>
                </a:solidFill>
              </a:rPr>
              <a:t>140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70507" y="3450770"/>
            <a:ext cx="782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en-US" sz="2800" b="1">
                <a:solidFill>
                  <a:srgbClr val="FF0000"/>
                </a:solidFill>
              </a:rPr>
              <a:t>245</a:t>
            </a:r>
          </a:p>
        </p:txBody>
      </p:sp>
      <p:sp>
        <p:nvSpPr>
          <p:cNvPr id="25" name="Text Box 112"/>
          <p:cNvSpPr txBox="1">
            <a:spLocks noChangeArrowheads="1"/>
          </p:cNvSpPr>
          <p:nvPr/>
        </p:nvSpPr>
        <p:spPr bwMode="auto">
          <a:xfrm>
            <a:off x="131682" y="4572000"/>
            <a:ext cx="14685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24000" y="4419600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T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phần bằng nhau</a:t>
            </a:r>
            <a:b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Bước 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T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 =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số phần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bé</a:t>
            </a:r>
            <a:b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Bước 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T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= 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</a:t>
            </a: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828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vi-VN" b="1" dirty="0">
              <a:solidFill>
                <a:srgbClr val="9828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74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  <p:bldP spid="21" grpId="0"/>
      <p:bldP spid="22" grpId="0"/>
      <p:bldP spid="23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399871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>
                <a:solidFill>
                  <a:srgbClr val="3021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: </a:t>
            </a:r>
            <a:r>
              <a:rPr lang="en-US" sz="2400" b="1">
                <a:solidFill>
                  <a:srgbClr val="3021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kho chứa 1350 tấn thóc. Tìm số thóc của mỗi kho, biết rằng số thóc của kho thứ nhất bằng        số thóc của kho thứ hai.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780746" y="609600"/>
            <a:ext cx="382054" cy="771525"/>
            <a:chOff x="1866" y="1174"/>
            <a:chExt cx="128" cy="486"/>
          </a:xfrm>
        </p:grpSpPr>
        <p:sp>
          <p:nvSpPr>
            <p:cNvPr id="8" name="Text Box 59"/>
            <p:cNvSpPr txBox="1">
              <a:spLocks noChangeArrowheads="1"/>
            </p:cNvSpPr>
            <p:nvPr/>
          </p:nvSpPr>
          <p:spPr bwMode="auto">
            <a:xfrm>
              <a:off x="1872" y="1174"/>
              <a:ext cx="1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3B11A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altLang="en-US" sz="2400" b="1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60"/>
            <p:cNvSpPr>
              <a:spLocks noChangeShapeType="1"/>
            </p:cNvSpPr>
            <p:nvPr/>
          </p:nvSpPr>
          <p:spPr bwMode="auto">
            <a:xfrm>
              <a:off x="1866" y="1417"/>
              <a:ext cx="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61"/>
            <p:cNvSpPr txBox="1">
              <a:spLocks noChangeArrowheads="1"/>
            </p:cNvSpPr>
            <p:nvPr/>
          </p:nvSpPr>
          <p:spPr bwMode="auto">
            <a:xfrm>
              <a:off x="1880" y="1369"/>
              <a:ext cx="1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3B11A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vi-VN" altLang="en-US" sz="2400" b="1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752600" y="3582412"/>
            <a:ext cx="5867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sơ đồ, tổng số phần bằng nhau là: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 (phần)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thóc của kho thứ nhất là: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1350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 (tấn)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thóc của kho thứ hai là: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1350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 (tấn)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Đáp số: Kho thứ nhất: 600tấn thóc;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 thứ hai: 750 tấn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768914" y="2219980"/>
            <a:ext cx="2914240" cy="158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743893" y="2721961"/>
            <a:ext cx="3640927" cy="424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43893" y="2720193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59522" y="2653352"/>
            <a:ext cx="0" cy="15240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93707" y="2676496"/>
            <a:ext cx="0" cy="173831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19600" y="2721769"/>
            <a:ext cx="0" cy="173831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42332" y="2679059"/>
            <a:ext cx="0" cy="173831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405302" y="2605893"/>
            <a:ext cx="1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743893" y="2171699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16174" y="2146034"/>
            <a:ext cx="0" cy="15240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19600" y="2153492"/>
            <a:ext cx="0" cy="173831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943600" y="2141525"/>
            <a:ext cx="0" cy="156909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utoShape 31"/>
          <p:cNvSpPr>
            <a:spLocks/>
          </p:cNvSpPr>
          <p:nvPr/>
        </p:nvSpPr>
        <p:spPr bwMode="auto">
          <a:xfrm flipH="1">
            <a:off x="7477689" y="2034215"/>
            <a:ext cx="188480" cy="1068190"/>
          </a:xfrm>
          <a:prstGeom prst="leftBrace">
            <a:avLst>
              <a:gd name="adj1" fmla="val 42407"/>
              <a:gd name="adj2" fmla="val 55348"/>
            </a:avLst>
          </a:prstGeom>
          <a:solidFill>
            <a:schemeClr val="bg1"/>
          </a:solidFill>
          <a:ln w="28575">
            <a:solidFill>
              <a:srgbClr val="000099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vi-VN" sz="27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7605611" y="2219980"/>
            <a:ext cx="1492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1350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6658132" y="2176208"/>
            <a:ext cx="1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615865" y="1518096"/>
            <a:ext cx="3048000" cy="193899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/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AutoShape 31"/>
          <p:cNvSpPr>
            <a:spLocks/>
          </p:cNvSpPr>
          <p:nvPr/>
        </p:nvSpPr>
        <p:spPr bwMode="auto">
          <a:xfrm rot="5400000" flipH="1">
            <a:off x="5379370" y="1225385"/>
            <a:ext cx="369971" cy="3733797"/>
          </a:xfrm>
          <a:prstGeom prst="leftBrace">
            <a:avLst>
              <a:gd name="adj1" fmla="val 42407"/>
              <a:gd name="adj2" fmla="val 50175"/>
            </a:avLst>
          </a:prstGeom>
          <a:solidFill>
            <a:schemeClr val="bg1"/>
          </a:solidFill>
          <a:ln w="28575">
            <a:solidFill>
              <a:srgbClr val="000099"/>
            </a:solidFill>
            <a:prstDash val="sysDash"/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vi-VN" sz="27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914586" y="3187966"/>
            <a:ext cx="843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/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AutoShape 31"/>
          <p:cNvSpPr>
            <a:spLocks/>
          </p:cNvSpPr>
          <p:nvPr/>
        </p:nvSpPr>
        <p:spPr bwMode="auto">
          <a:xfrm rot="16200000" flipH="1">
            <a:off x="4966876" y="513250"/>
            <a:ext cx="369971" cy="2895600"/>
          </a:xfrm>
          <a:prstGeom prst="leftBrace">
            <a:avLst>
              <a:gd name="adj1" fmla="val 42407"/>
              <a:gd name="adj2" fmla="val 50175"/>
            </a:avLst>
          </a:prstGeom>
          <a:solidFill>
            <a:schemeClr val="bg1"/>
          </a:solidFill>
          <a:ln w="28575">
            <a:solidFill>
              <a:srgbClr val="000099"/>
            </a:solidFill>
            <a:prstDash val="sysDash"/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vi-VN" sz="27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499660" y="1422752"/>
            <a:ext cx="843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/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844076" y="1371600"/>
            <a:ext cx="1439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 giải: </a:t>
            </a:r>
            <a:endParaRPr lang="en-US" sz="2400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31" grpId="0" animBg="1"/>
      <p:bldP spid="32" grpId="0"/>
      <p:bldP spid="39" grpId="0" animBg="1"/>
      <p:bldP spid="40" grpId="0" animBg="1"/>
      <p:bldP spid="41" grpId="0"/>
      <p:bldP spid="42" grpId="0" animBg="1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Pictur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47625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467953"/>
            <a:ext cx="7969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latin typeface="+mj-lt"/>
              </a:rPr>
              <a:t>Bài 4</a:t>
            </a:r>
            <a:r>
              <a:rPr lang="en-US" sz="2400" b="1">
                <a:latin typeface="+mj-lt"/>
              </a:rPr>
              <a:t>:  </a:t>
            </a:r>
            <a:r>
              <a:rPr lang="vi-VN" sz="2400" b="1">
                <a:latin typeface="+mj-lt"/>
              </a:rPr>
              <a:t>Một cửa hàng bán được </a:t>
            </a:r>
            <a:r>
              <a:rPr lang="en-US" sz="2400" b="1">
                <a:latin typeface="+mj-lt"/>
              </a:rPr>
              <a:t> </a:t>
            </a:r>
            <a:r>
              <a:rPr lang="vi-VN" sz="2400" b="1">
                <a:latin typeface="+mj-lt"/>
              </a:rPr>
              <a:t>56 </a:t>
            </a:r>
            <a:r>
              <a:rPr lang="en-US" sz="2400" b="1">
                <a:latin typeface="+mj-lt"/>
              </a:rPr>
              <a:t> </a:t>
            </a:r>
            <a:r>
              <a:rPr lang="vi-VN" sz="2400" b="1">
                <a:latin typeface="+mj-lt"/>
              </a:rPr>
              <a:t>hộp kẹo và hộp bánh, trong đó số hộp kẹo bằng 3</a:t>
            </a:r>
            <a:r>
              <a:rPr lang="en-US" sz="2400" b="1">
                <a:latin typeface="+mj-lt"/>
              </a:rPr>
              <a:t>/4  </a:t>
            </a:r>
            <a:r>
              <a:rPr lang="vi-VN" sz="2400" b="1">
                <a:latin typeface="+mj-lt"/>
              </a:rPr>
              <a:t>số hộp bánh. Hỏi cửa hàng bán được bao nhiêu hộp mỗi loạ</a:t>
            </a:r>
            <a:r>
              <a:rPr lang="en-US" sz="2400" b="1">
                <a:latin typeface="+mj-lt"/>
              </a:rPr>
              <a:t>ị ?</a:t>
            </a:r>
            <a:endParaRPr lang="vi-VN" sz="2400" b="1"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739206" y="2609186"/>
            <a:ext cx="2133601" cy="79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739206" y="3242608"/>
            <a:ext cx="2895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39206" y="3166408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634806" y="3090208"/>
            <a:ext cx="0" cy="15240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25006" y="3144977"/>
            <a:ext cx="0" cy="173831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87006" y="3144977"/>
            <a:ext cx="0" cy="173831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72806" y="3121971"/>
            <a:ext cx="0" cy="173831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634806" y="3124200"/>
            <a:ext cx="1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39206" y="2525045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25006" y="2535377"/>
            <a:ext cx="0" cy="173831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7006" y="2535377"/>
            <a:ext cx="0" cy="173831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31"/>
          <p:cNvSpPr>
            <a:spLocks/>
          </p:cNvSpPr>
          <p:nvPr/>
        </p:nvSpPr>
        <p:spPr bwMode="auto">
          <a:xfrm flipH="1">
            <a:off x="6863406" y="2403018"/>
            <a:ext cx="188480" cy="1068190"/>
          </a:xfrm>
          <a:prstGeom prst="leftBrace">
            <a:avLst>
              <a:gd name="adj1" fmla="val 42407"/>
              <a:gd name="adj2" fmla="val 55348"/>
            </a:avLst>
          </a:prstGeom>
          <a:solidFill>
            <a:schemeClr val="bg1"/>
          </a:solidFill>
          <a:ln w="28575">
            <a:solidFill>
              <a:srgbClr val="000099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vi-VN" sz="27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244406" y="2652133"/>
            <a:ext cx="1213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/>
            <a:r>
              <a:rPr lang="en-US" alt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56 hộp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5872806" y="2502827"/>
            <a:ext cx="1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646881" y="1947208"/>
            <a:ext cx="2397125" cy="193899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/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 có sơ đồ:</a:t>
            </a:r>
          </a:p>
          <a:p>
            <a:pPr algn="just"/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kẹo </a:t>
            </a: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altLang="en-US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bánh </a:t>
            </a: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altLang="en-US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31"/>
          <p:cNvSpPr>
            <a:spLocks/>
          </p:cNvSpPr>
          <p:nvPr/>
        </p:nvSpPr>
        <p:spPr bwMode="auto">
          <a:xfrm rot="5400000" flipH="1">
            <a:off x="5019016" y="2072988"/>
            <a:ext cx="335979" cy="2895601"/>
          </a:xfrm>
          <a:prstGeom prst="leftBrace">
            <a:avLst>
              <a:gd name="adj1" fmla="val 42407"/>
              <a:gd name="adj2" fmla="val 50175"/>
            </a:avLst>
          </a:prstGeom>
          <a:solidFill>
            <a:schemeClr val="bg1"/>
          </a:solidFill>
          <a:ln w="28575">
            <a:solidFill>
              <a:srgbClr val="000099"/>
            </a:solidFill>
            <a:prstDash val="sysDash"/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vi-VN" sz="27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2" name="AutoShape 31"/>
          <p:cNvSpPr>
            <a:spLocks/>
          </p:cNvSpPr>
          <p:nvPr/>
        </p:nvSpPr>
        <p:spPr bwMode="auto">
          <a:xfrm rot="16200000" flipH="1">
            <a:off x="4656662" y="1269382"/>
            <a:ext cx="369973" cy="2204883"/>
          </a:xfrm>
          <a:prstGeom prst="leftBrace">
            <a:avLst>
              <a:gd name="adj1" fmla="val 42407"/>
              <a:gd name="adj2" fmla="val 50175"/>
            </a:avLst>
          </a:prstGeom>
          <a:solidFill>
            <a:schemeClr val="bg1"/>
          </a:solidFill>
          <a:ln w="28575">
            <a:solidFill>
              <a:srgbClr val="000099"/>
            </a:solidFill>
            <a:prstDash val="sysDash"/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vi-VN" sz="27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729806" y="1752600"/>
            <a:ext cx="912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/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hộp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034606" y="3581400"/>
            <a:ext cx="912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/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hộp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447800" y="3811012"/>
            <a:ext cx="6705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solidFill>
                  <a:srgbClr val="CC0099"/>
                </a:solidFill>
                <a:latin typeface="+mj-lt"/>
              </a:rPr>
              <a:t>Theo sơ đồ, tổng số phần bằng nhau là:</a:t>
            </a:r>
          </a:p>
          <a:p>
            <a:pPr algn="ctr"/>
            <a:r>
              <a:rPr lang="vi-VN" sz="2400" b="1">
                <a:solidFill>
                  <a:srgbClr val="CC0099"/>
                </a:solidFill>
                <a:latin typeface="+mj-lt"/>
              </a:rPr>
              <a:t>3+4</a:t>
            </a:r>
            <a:r>
              <a:rPr lang="en-US" sz="2400" b="1">
                <a:solidFill>
                  <a:srgbClr val="CC0099"/>
                </a:solidFill>
                <a:latin typeface="+mj-lt"/>
              </a:rPr>
              <a:t> </a:t>
            </a:r>
            <a:r>
              <a:rPr lang="vi-VN" sz="2400" b="1">
                <a:solidFill>
                  <a:srgbClr val="CC0099"/>
                </a:solidFill>
                <a:latin typeface="+mj-lt"/>
              </a:rPr>
              <a:t>=</a:t>
            </a:r>
            <a:r>
              <a:rPr lang="en-US" sz="2400" b="1">
                <a:solidFill>
                  <a:srgbClr val="CC0099"/>
                </a:solidFill>
                <a:latin typeface="+mj-lt"/>
              </a:rPr>
              <a:t> </a:t>
            </a:r>
            <a:r>
              <a:rPr lang="vi-VN" sz="2400" b="1">
                <a:solidFill>
                  <a:srgbClr val="CC0099"/>
                </a:solidFill>
                <a:latin typeface="+mj-lt"/>
              </a:rPr>
              <a:t>7 (phần)</a:t>
            </a:r>
          </a:p>
          <a:p>
            <a:pPr algn="ctr"/>
            <a:r>
              <a:rPr lang="vi-VN" sz="2400" b="1">
                <a:solidFill>
                  <a:srgbClr val="CC0099"/>
                </a:solidFill>
                <a:latin typeface="+mj-lt"/>
              </a:rPr>
              <a:t>Số hộp kẹo là:</a:t>
            </a:r>
          </a:p>
          <a:p>
            <a:pPr algn="ctr"/>
            <a:r>
              <a:rPr lang="vi-VN" sz="2400" b="1">
                <a:solidFill>
                  <a:srgbClr val="CC0099"/>
                </a:solidFill>
                <a:latin typeface="+mj-lt"/>
              </a:rPr>
              <a:t>56</a:t>
            </a:r>
            <a:r>
              <a:rPr lang="en-US" sz="2400" b="1">
                <a:solidFill>
                  <a:srgbClr val="CC0099"/>
                </a:solidFill>
                <a:latin typeface="+mj-lt"/>
              </a:rPr>
              <a:t> </a:t>
            </a:r>
            <a:r>
              <a:rPr lang="vi-VN" sz="2400" b="1">
                <a:solidFill>
                  <a:srgbClr val="CC0099"/>
                </a:solidFill>
                <a:latin typeface="+mj-lt"/>
              </a:rPr>
              <a:t>:</a:t>
            </a:r>
            <a:r>
              <a:rPr lang="en-US" sz="2400" b="1">
                <a:solidFill>
                  <a:srgbClr val="CC0099"/>
                </a:solidFill>
                <a:latin typeface="+mj-lt"/>
              </a:rPr>
              <a:t> </a:t>
            </a:r>
            <a:r>
              <a:rPr lang="vi-VN" sz="2400" b="1">
                <a:solidFill>
                  <a:srgbClr val="CC0099"/>
                </a:solidFill>
                <a:latin typeface="+mj-lt"/>
              </a:rPr>
              <a:t>7</a:t>
            </a:r>
            <a:r>
              <a:rPr lang="en-US" sz="2400" b="1">
                <a:solidFill>
                  <a:srgbClr val="CC0099"/>
                </a:solidFill>
                <a:latin typeface="+mj-lt"/>
              </a:rPr>
              <a:t> </a:t>
            </a:r>
            <a:r>
              <a:rPr lang="vi-VN" sz="2400" b="1">
                <a:solidFill>
                  <a:srgbClr val="CC0099"/>
                </a:solidFill>
                <a:latin typeface="+mj-lt"/>
              </a:rPr>
              <a:t>×</a:t>
            </a:r>
            <a:r>
              <a:rPr lang="en-US" sz="2400" b="1">
                <a:solidFill>
                  <a:srgbClr val="CC0099"/>
                </a:solidFill>
                <a:latin typeface="+mj-lt"/>
              </a:rPr>
              <a:t> </a:t>
            </a:r>
            <a:r>
              <a:rPr lang="vi-VN" sz="2400" b="1">
                <a:solidFill>
                  <a:srgbClr val="CC0099"/>
                </a:solidFill>
                <a:latin typeface="+mj-lt"/>
              </a:rPr>
              <a:t>3=24 (hộp)</a:t>
            </a:r>
          </a:p>
          <a:p>
            <a:pPr algn="ctr"/>
            <a:r>
              <a:rPr lang="vi-VN" sz="2400" b="1">
                <a:solidFill>
                  <a:srgbClr val="CC0099"/>
                </a:solidFill>
                <a:latin typeface="+mj-lt"/>
              </a:rPr>
              <a:t>Số hộp bánh là:</a:t>
            </a:r>
          </a:p>
          <a:p>
            <a:pPr algn="ctr"/>
            <a:r>
              <a:rPr lang="vi-VN" sz="2400" b="1">
                <a:solidFill>
                  <a:srgbClr val="CC0099"/>
                </a:solidFill>
                <a:latin typeface="+mj-lt"/>
              </a:rPr>
              <a:t>56</a:t>
            </a:r>
            <a:r>
              <a:rPr lang="en-US" sz="2400" b="1">
                <a:solidFill>
                  <a:srgbClr val="CC0099"/>
                </a:solidFill>
                <a:latin typeface="+mj-lt"/>
              </a:rPr>
              <a:t> </a:t>
            </a:r>
            <a:r>
              <a:rPr lang="vi-VN" sz="2400" b="1">
                <a:solidFill>
                  <a:srgbClr val="CC0099"/>
                </a:solidFill>
                <a:latin typeface="+mj-lt"/>
              </a:rPr>
              <a:t>−</a:t>
            </a:r>
            <a:r>
              <a:rPr lang="en-US" sz="2400" b="1">
                <a:solidFill>
                  <a:srgbClr val="CC0099"/>
                </a:solidFill>
                <a:latin typeface="+mj-lt"/>
              </a:rPr>
              <a:t> </a:t>
            </a:r>
            <a:r>
              <a:rPr lang="vi-VN" sz="2400" b="1">
                <a:solidFill>
                  <a:srgbClr val="CC0099"/>
                </a:solidFill>
                <a:latin typeface="+mj-lt"/>
              </a:rPr>
              <a:t>24</a:t>
            </a:r>
            <a:r>
              <a:rPr lang="en-US" sz="2400" b="1">
                <a:solidFill>
                  <a:srgbClr val="CC0099"/>
                </a:solidFill>
                <a:latin typeface="+mj-lt"/>
              </a:rPr>
              <a:t> = </a:t>
            </a:r>
            <a:r>
              <a:rPr lang="vi-VN" sz="2400" b="1">
                <a:solidFill>
                  <a:srgbClr val="CC0099"/>
                </a:solidFill>
                <a:latin typeface="+mj-lt"/>
              </a:rPr>
              <a:t>32 (hộp)</a:t>
            </a:r>
          </a:p>
          <a:p>
            <a:pPr algn="ctr"/>
            <a:r>
              <a:rPr lang="vi-VN" sz="2400" b="1">
                <a:solidFill>
                  <a:srgbClr val="CC0099"/>
                </a:solidFill>
                <a:latin typeface="+mj-lt"/>
              </a:rPr>
              <a:t>          Đáp số: Kẹo: 24 hộp;</a:t>
            </a:r>
          </a:p>
          <a:p>
            <a:pPr algn="ctr"/>
            <a:r>
              <a:rPr lang="vi-VN" sz="2400" b="1">
                <a:solidFill>
                  <a:srgbClr val="CC0099"/>
                </a:solidFill>
                <a:latin typeface="+mj-lt"/>
              </a:rPr>
              <a:t>                      Bánh: 32 hộp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38069" y="1523481"/>
            <a:ext cx="1439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 giải: </a:t>
            </a:r>
            <a:endParaRPr lang="en-US" sz="2400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7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8" grpId="0"/>
      <p:bldP spid="20" grpId="0" animBg="1"/>
      <p:bldP spid="21" grpId="0" animBg="1"/>
      <p:bldP spid="22" grpId="0" animBg="1"/>
      <p:bldP spid="23" grpId="0"/>
      <p:bldP spid="24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ictur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47625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1582341"/>
            <a:ext cx="807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b="1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vi-VN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Vẽ sơ đồ</a:t>
            </a:r>
            <a:r>
              <a:rPr lang="en-US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vi-VN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2400" b="1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vi-VN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Tính </a:t>
            </a:r>
            <a:r>
              <a:rPr lang="en-US" sz="2400" dirty="0" err="1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vi-VN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phần bằng nhau</a:t>
            </a:r>
            <a:r>
              <a:rPr lang="en-US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vi-VN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b="1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Bước </a:t>
            </a:r>
            <a:r>
              <a:rPr lang="en-US" sz="2400" b="1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en-US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bé = </a:t>
            </a:r>
            <a:r>
              <a:rPr lang="en-US" sz="2400" dirty="0" err="1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vi-VN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số phần </a:t>
            </a:r>
            <a:r>
              <a:rPr lang="en-US" sz="2400" dirty="0" err="1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</a:t>
            </a:r>
            <a:br>
              <a:rPr lang="vi-VN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vi-VN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b="1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2400" b="1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b="1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vi-VN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lớn = </a:t>
            </a:r>
            <a:r>
              <a:rPr lang="en-US" sz="2400" dirty="0" err="1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số </a:t>
            </a:r>
            <a:r>
              <a:rPr lang="en-US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bé</a:t>
            </a:r>
            <a:r>
              <a:rPr lang="en-US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3B11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12"/>
          <p:cNvSpPr txBox="1">
            <a:spLocks noChangeArrowheads="1"/>
          </p:cNvSpPr>
          <p:nvPr/>
        </p:nvSpPr>
        <p:spPr bwMode="auto">
          <a:xfrm>
            <a:off x="968476" y="685800"/>
            <a:ext cx="71087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 </a:t>
            </a:r>
            <a:r>
              <a:rPr lang="en-US" alt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giải bài toán : Tìm hai số khi biết tổng và tỉ số của hai số.  </a:t>
            </a:r>
          </a:p>
        </p:txBody>
      </p:sp>
    </p:spTree>
    <p:extLst>
      <p:ext uri="{BB962C8B-B14F-4D97-AF65-F5344CB8AC3E}">
        <p14:creationId xmlns:p14="http://schemas.microsoft.com/office/powerpoint/2010/main" val="336847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Pictur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47625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3" descr="https://tex.vndoc.com/?tex=%5C%3B%5Cdfrac%7B2%7D%7B5%7D%2B%20%5Cdfrac%7B3%7D%7B10%7D%20-%20%5Cdfrac%7B1%7D%7B2%7D%3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7199" y="381000"/>
            <a:ext cx="8294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u="sng">
                <a:solidFill>
                  <a:srgbClr val="3B11A3"/>
                </a:solidFill>
                <a:latin typeface="+mj-lt"/>
              </a:rPr>
              <a:t>Bài </a:t>
            </a:r>
            <a:r>
              <a:rPr lang="en-US" sz="2400" b="1" u="sng">
                <a:solidFill>
                  <a:srgbClr val="3B11A3"/>
                </a:solidFill>
                <a:latin typeface="+mj-lt"/>
              </a:rPr>
              <a:t>5</a:t>
            </a:r>
            <a:r>
              <a:rPr lang="en-US" sz="2400" b="1">
                <a:solidFill>
                  <a:srgbClr val="3B11A3"/>
                </a:solidFill>
                <a:latin typeface="+mj-lt"/>
              </a:rPr>
              <a:t>: </a:t>
            </a:r>
            <a:r>
              <a:rPr lang="vi-VN" sz="2400" b="1">
                <a:solidFill>
                  <a:srgbClr val="3B11A3"/>
                </a:solidFill>
                <a:latin typeface="+mj-lt"/>
              </a:rPr>
              <a:t>Mẹ hơn con 27</a:t>
            </a:r>
            <a:r>
              <a:rPr lang="en-US" sz="2400" b="1">
                <a:solidFill>
                  <a:srgbClr val="3B11A3"/>
                </a:solidFill>
                <a:latin typeface="+mj-lt"/>
              </a:rPr>
              <a:t> </a:t>
            </a:r>
            <a:r>
              <a:rPr lang="vi-VN" sz="2400" b="1">
                <a:solidFill>
                  <a:srgbClr val="3B11A3"/>
                </a:solidFill>
                <a:latin typeface="+mj-lt"/>
              </a:rPr>
              <a:t>tuổi. Sau 3 năm nữa tuổi mẹ sẽ gấp 4</a:t>
            </a:r>
            <a:r>
              <a:rPr lang="en-US" sz="2400" b="1">
                <a:solidFill>
                  <a:srgbClr val="3B11A3"/>
                </a:solidFill>
                <a:latin typeface="+mj-lt"/>
              </a:rPr>
              <a:t> </a:t>
            </a:r>
            <a:r>
              <a:rPr lang="vi-VN" sz="2400" b="1">
                <a:solidFill>
                  <a:srgbClr val="3B11A3"/>
                </a:solidFill>
                <a:latin typeface="+mj-lt"/>
              </a:rPr>
              <a:t>lần tuổi con. Tính tuổi của mỗi người hiện nay</a:t>
            </a:r>
            <a:r>
              <a:rPr lang="en-US" sz="2400" b="1">
                <a:solidFill>
                  <a:srgbClr val="3B11A3"/>
                </a:solidFill>
                <a:latin typeface="+mj-lt"/>
              </a:rPr>
              <a:t>.</a:t>
            </a:r>
            <a:endParaRPr lang="vi-VN" sz="2400" b="1">
              <a:solidFill>
                <a:srgbClr val="3B11A3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96207" y="3391600"/>
            <a:ext cx="3347393" cy="222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6206" y="3729335"/>
            <a:ext cx="90899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96206" y="3653135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505200" y="3610927"/>
            <a:ext cx="1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96206" y="3294353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05200" y="3304685"/>
            <a:ext cx="0" cy="173831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3400" y="3304685"/>
            <a:ext cx="0" cy="173831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410968" y="3729335"/>
            <a:ext cx="9316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/>
            <a:r>
              <a:rPr lang="en-US" alt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 tuổi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943599" y="3272135"/>
            <a:ext cx="1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219201" y="2943761"/>
            <a:ext cx="5410199" cy="1323439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/>
            <a:r>
              <a:rPr lang="en-US" alt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 có sơ đồ:</a:t>
            </a:r>
          </a:p>
          <a:p>
            <a:pPr algn="just"/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Tuổi mẹ</a:t>
            </a:r>
            <a:r>
              <a:rPr 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Tuổi con</a:t>
            </a:r>
            <a:r>
              <a:rPr 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altLang="en-US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31"/>
          <p:cNvSpPr>
            <a:spLocks/>
          </p:cNvSpPr>
          <p:nvPr/>
        </p:nvSpPr>
        <p:spPr bwMode="auto">
          <a:xfrm rot="5400000" flipH="1">
            <a:off x="4575760" y="2430175"/>
            <a:ext cx="297279" cy="2438399"/>
          </a:xfrm>
          <a:prstGeom prst="leftBrace">
            <a:avLst>
              <a:gd name="adj1" fmla="val 42407"/>
              <a:gd name="adj2" fmla="val 50175"/>
            </a:avLst>
          </a:prstGeom>
          <a:solidFill>
            <a:schemeClr val="bg1"/>
          </a:solidFill>
          <a:ln w="19050">
            <a:solidFill>
              <a:srgbClr val="000099"/>
            </a:solidFill>
            <a:prstDash val="sysDash"/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vi-VN" sz="27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5" name="AutoShape 31"/>
          <p:cNvSpPr>
            <a:spLocks/>
          </p:cNvSpPr>
          <p:nvPr/>
        </p:nvSpPr>
        <p:spPr bwMode="auto">
          <a:xfrm rot="16200000" flipH="1">
            <a:off x="4073138" y="1479214"/>
            <a:ext cx="369973" cy="3323835"/>
          </a:xfrm>
          <a:prstGeom prst="leftBrace">
            <a:avLst>
              <a:gd name="adj1" fmla="val 42407"/>
              <a:gd name="adj2" fmla="val 50175"/>
            </a:avLst>
          </a:prstGeom>
          <a:solidFill>
            <a:schemeClr val="bg1"/>
          </a:solidFill>
          <a:ln w="19050">
            <a:solidFill>
              <a:srgbClr val="000099"/>
            </a:solidFill>
            <a:prstDash val="solid"/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vi-VN" sz="27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922018" y="2519096"/>
            <a:ext cx="803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/>
            <a:r>
              <a:rPr lang="en-US" alt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tuổi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21834" y="4034135"/>
            <a:ext cx="803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/>
            <a:r>
              <a:rPr lang="en-US" alt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tuổi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105400" y="3326904"/>
            <a:ext cx="0" cy="173831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31"/>
          <p:cNvSpPr>
            <a:spLocks/>
          </p:cNvSpPr>
          <p:nvPr/>
        </p:nvSpPr>
        <p:spPr bwMode="auto">
          <a:xfrm rot="5400000" flipH="1">
            <a:off x="2941971" y="3459769"/>
            <a:ext cx="227194" cy="918727"/>
          </a:xfrm>
          <a:prstGeom prst="leftBrace">
            <a:avLst>
              <a:gd name="adj1" fmla="val 42407"/>
              <a:gd name="adj2" fmla="val 50175"/>
            </a:avLst>
          </a:prstGeom>
          <a:solidFill>
            <a:schemeClr val="bg1"/>
          </a:solidFill>
          <a:ln w="19050">
            <a:solidFill>
              <a:srgbClr val="000099"/>
            </a:solidFill>
            <a:prstDash val="solid"/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vi-VN" sz="27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3881" y="1521293"/>
            <a:ext cx="8106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+mj-lt"/>
              </a:rPr>
              <a:t>    </a:t>
            </a:r>
            <a:r>
              <a:rPr lang="vi-VN" sz="2000" b="1">
                <a:solidFill>
                  <a:srgbClr val="C00000"/>
                </a:solidFill>
                <a:latin typeface="+mj-lt"/>
              </a:rPr>
              <a:t>Hiệu số tuổi không thay đổi theo thời gian. Mẹ hơn con 27</a:t>
            </a:r>
            <a:r>
              <a:rPr lang="en-US" sz="2000" b="1">
                <a:solidFill>
                  <a:srgbClr val="C00000"/>
                </a:solidFill>
                <a:latin typeface="+mj-lt"/>
              </a:rPr>
              <a:t> </a:t>
            </a:r>
            <a:r>
              <a:rPr lang="vi-VN" sz="2000" b="1">
                <a:solidFill>
                  <a:srgbClr val="C00000"/>
                </a:solidFill>
                <a:latin typeface="+mj-lt"/>
              </a:rPr>
              <a:t>tuổi thì sau 3</a:t>
            </a:r>
            <a:r>
              <a:rPr lang="en-US" sz="2000" b="1">
                <a:solidFill>
                  <a:srgbClr val="C00000"/>
                </a:solidFill>
                <a:latin typeface="+mj-lt"/>
              </a:rPr>
              <a:t> </a:t>
            </a:r>
            <a:r>
              <a:rPr lang="vi-VN" sz="2000" b="1">
                <a:solidFill>
                  <a:srgbClr val="C00000"/>
                </a:solidFill>
                <a:latin typeface="+mj-lt"/>
              </a:rPr>
              <a:t>năm nữa mẹ </a:t>
            </a:r>
            <a:r>
              <a:rPr lang="en-US" sz="2000" b="1">
                <a:solidFill>
                  <a:srgbClr val="C00000"/>
                </a:solidFill>
                <a:latin typeface="+mj-lt"/>
              </a:rPr>
              <a:t>vẫn </a:t>
            </a:r>
            <a:r>
              <a:rPr lang="vi-VN" sz="2000" b="1">
                <a:solidFill>
                  <a:srgbClr val="C00000"/>
                </a:solidFill>
                <a:latin typeface="+mj-lt"/>
              </a:rPr>
              <a:t>hơn con 27</a:t>
            </a:r>
            <a:r>
              <a:rPr lang="en-US" sz="2000" b="1">
                <a:solidFill>
                  <a:srgbClr val="C00000"/>
                </a:solidFill>
                <a:latin typeface="+mj-lt"/>
              </a:rPr>
              <a:t> </a:t>
            </a:r>
            <a:r>
              <a:rPr lang="vi-VN" sz="2000" b="1">
                <a:solidFill>
                  <a:srgbClr val="C00000"/>
                </a:solidFill>
                <a:latin typeface="+mj-lt"/>
              </a:rPr>
              <a:t>tuổi.</a:t>
            </a:r>
          </a:p>
          <a:p>
            <a:r>
              <a:rPr lang="vi-VN" sz="2000" b="1">
                <a:solidFill>
                  <a:srgbClr val="C00000"/>
                </a:solidFill>
                <a:latin typeface="+mj-lt"/>
              </a:rPr>
              <a:t>Ta có sơ đồ số tuổi sau 3 năm nữa</a:t>
            </a:r>
            <a:r>
              <a:rPr lang="en-US" sz="2000" b="1">
                <a:solidFill>
                  <a:srgbClr val="C00000"/>
                </a:solidFill>
                <a:latin typeface="+mj-lt"/>
              </a:rPr>
              <a:t>:</a:t>
            </a:r>
            <a:endParaRPr lang="vi-VN" sz="20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0" y="4495800"/>
            <a:ext cx="40631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sơ đồ,hiệu số phần bằng nhau là:</a:t>
            </a:r>
          </a:p>
          <a:p>
            <a:r>
              <a:rPr 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(phần)</a:t>
            </a:r>
          </a:p>
          <a:p>
            <a:r>
              <a:rPr 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con sau 3 năm nữa là:</a:t>
            </a:r>
          </a:p>
          <a:p>
            <a:r>
              <a:rPr 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27:</a:t>
            </a:r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 (tuổi)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729704" y="4517913"/>
            <a:ext cx="42979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con hiện nay là:</a:t>
            </a:r>
          </a:p>
          <a:p>
            <a:r>
              <a:rPr 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= 6</a:t>
            </a:r>
            <a:r>
              <a:rPr 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(tuổi)</a:t>
            </a:r>
          </a:p>
          <a:p>
            <a:r>
              <a:rPr 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mẹ hiện nay là:</a:t>
            </a:r>
          </a:p>
          <a:p>
            <a:r>
              <a:rPr 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+ 27</a:t>
            </a:r>
            <a:r>
              <a:rPr 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 (tuổi)</a:t>
            </a:r>
          </a:p>
          <a:p>
            <a:r>
              <a:rPr 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Đáp số: Mẹ: 33</a:t>
            </a:r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tuổi;</a:t>
            </a:r>
          </a:p>
          <a:p>
            <a:r>
              <a:rPr 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Con: 6</a:t>
            </a:r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530968" y="4517913"/>
            <a:ext cx="0" cy="21876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903582" y="1093522"/>
            <a:ext cx="1439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 giải: </a:t>
            </a:r>
            <a:endParaRPr lang="en-US" sz="2400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3" grpId="0" animBg="1"/>
      <p:bldP spid="24" grpId="0" animBg="1"/>
      <p:bldP spid="25" grpId="0" animBg="1"/>
      <p:bldP spid="26" grpId="0"/>
      <p:bldP spid="27" grpId="0"/>
      <p:bldP spid="33" grpId="0" animBg="1"/>
      <p:bldP spid="34" grpId="0"/>
      <p:bldP spid="35" grpId="0"/>
      <p:bldP spid="36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ictur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47625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00432" y="914400"/>
            <a:ext cx="7467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Lập luận Hiệu số tuổi không thay đổi. </a:t>
            </a:r>
          </a:p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Vẽ sơ đồ: Coi tuổi con sau 3</a:t>
            </a:r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nữa (là số bé) gồm 1 phần thì tuổi mẹ sau 3</a:t>
            </a:r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năm nữa (là số lớn\) gồm 4 phần như thế.</a:t>
            </a:r>
          </a:p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Tìm hiệu số phần bằng nhau.</a:t>
            </a:r>
          </a:p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Tìm giá trị của một phần bằng cách lấy hiệu hai số chia cho hiệu số phần bằng nhau.</a:t>
            </a:r>
          </a:p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Tìm tuổi con (lấy giá trị một phần nhân với số phần của số bé)</a:t>
            </a:r>
          </a:p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Tìm tuổi mẹ (lấy tuổi con cộng với hiệu số </a:t>
            </a:r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tuổi hai mẹ con </a:t>
            </a:r>
            <a:r>
              <a:rPr lang="vi-VN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...)</a:t>
            </a:r>
          </a:p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Tìm tuổi </a:t>
            </a:r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mỗi người  </a:t>
            </a:r>
            <a:r>
              <a:rPr lang="vi-VN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nay ta lấy số tuổi sau 3 năm nữa trừ đi 3</a:t>
            </a:r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47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915</Words>
  <Application>Microsoft Office PowerPoint</Application>
  <PresentationFormat>On-screen Show (4:3)</PresentationFormat>
  <Paragraphs>124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NHAT</dc:creator>
  <cp:lastModifiedBy>ADMIN</cp:lastModifiedBy>
  <cp:revision>37</cp:revision>
  <dcterms:created xsi:type="dcterms:W3CDTF">2021-05-16T14:56:55Z</dcterms:created>
  <dcterms:modified xsi:type="dcterms:W3CDTF">2022-05-14T08:18:37Z</dcterms:modified>
</cp:coreProperties>
</file>