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302" r:id="rId2"/>
    <p:sldId id="303" r:id="rId3"/>
    <p:sldId id="257" r:id="rId4"/>
    <p:sldId id="290" r:id="rId5"/>
    <p:sldId id="304" r:id="rId6"/>
    <p:sldId id="256" r:id="rId7"/>
    <p:sldId id="258" r:id="rId8"/>
    <p:sldId id="259" r:id="rId9"/>
    <p:sldId id="260" r:id="rId10"/>
    <p:sldId id="261" r:id="rId11"/>
    <p:sldId id="262" r:id="rId12"/>
    <p:sldId id="291" r:id="rId13"/>
    <p:sldId id="263" r:id="rId14"/>
    <p:sldId id="264" r:id="rId15"/>
    <p:sldId id="292" r:id="rId16"/>
    <p:sldId id="265" r:id="rId17"/>
    <p:sldId id="305" r:id="rId18"/>
    <p:sldId id="266" r:id="rId19"/>
    <p:sldId id="295" r:id="rId20"/>
    <p:sldId id="296" r:id="rId21"/>
    <p:sldId id="297" r:id="rId22"/>
    <p:sldId id="298" r:id="rId23"/>
    <p:sldId id="299" r:id="rId24"/>
    <p:sldId id="301" r:id="rId2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  <p:embeddedFont>
      <p:font typeface="Vibur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98549-2C59-41B1-AA89-4BE79D03AEB3}">
  <a:tblStyle styleId="{81298549-2C59-41B1-AA89-4BE79D03A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7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38c20fe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38c20fe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38c20fef7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38c20fef7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38c20fe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38c20fe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28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80fc7a01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80fc7a01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80fc7a01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80fc7a01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80fc7a01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80fc7a01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23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80fc7a01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80fc7a01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4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80fc7a01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80fc7a01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88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38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72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38c20fe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38c20fe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38c20fe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38c20fef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38c20fef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e38c20fef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217675"/>
            <a:ext cx="6288300" cy="1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275838"/>
            <a:ext cx="6288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 sz="14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8279320" y="3944010"/>
            <a:ext cx="777732" cy="1106046"/>
            <a:chOff x="-1047799" y="3300294"/>
            <a:chExt cx="413467" cy="588041"/>
          </a:xfrm>
        </p:grpSpPr>
        <p:sp>
          <p:nvSpPr>
            <p:cNvPr id="19" name="Google Shape;19;p4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rgbClr val="D17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4"/>
          <p:cNvGrpSpPr/>
          <p:nvPr/>
        </p:nvGrpSpPr>
        <p:grpSpPr>
          <a:xfrm rot="1386123">
            <a:off x="-452323" y="3834235"/>
            <a:ext cx="1073209" cy="1808370"/>
            <a:chOff x="-653265" y="1899986"/>
            <a:chExt cx="171302" cy="288619"/>
          </a:xfrm>
        </p:grpSpPr>
        <p:sp>
          <p:nvSpPr>
            <p:cNvPr id="32" name="Google Shape;32;p4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4"/>
          <p:cNvGrpSpPr/>
          <p:nvPr/>
        </p:nvGrpSpPr>
        <p:grpSpPr>
          <a:xfrm rot="8903230">
            <a:off x="-15213" y="148051"/>
            <a:ext cx="892695" cy="638594"/>
            <a:chOff x="1202177" y="4613417"/>
            <a:chExt cx="528376" cy="377938"/>
          </a:xfrm>
        </p:grpSpPr>
        <p:sp>
          <p:nvSpPr>
            <p:cNvPr id="39" name="Google Shape;39;p4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8279320" y="3944010"/>
            <a:ext cx="777732" cy="1106046"/>
            <a:chOff x="-1047799" y="3300294"/>
            <a:chExt cx="413467" cy="588041"/>
          </a:xfrm>
        </p:grpSpPr>
        <p:sp>
          <p:nvSpPr>
            <p:cNvPr id="61" name="Google Shape;61;p6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rgbClr val="D17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6"/>
          <p:cNvGrpSpPr/>
          <p:nvPr/>
        </p:nvGrpSpPr>
        <p:grpSpPr>
          <a:xfrm rot="1386123">
            <a:off x="-604723" y="3834235"/>
            <a:ext cx="1073209" cy="1808370"/>
            <a:chOff x="-653265" y="1899986"/>
            <a:chExt cx="171302" cy="288619"/>
          </a:xfrm>
        </p:grpSpPr>
        <p:sp>
          <p:nvSpPr>
            <p:cNvPr id="74" name="Google Shape;74;p6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 rot="8903230">
            <a:off x="-15213" y="148051"/>
            <a:ext cx="892695" cy="638594"/>
            <a:chOff x="1202177" y="4613417"/>
            <a:chExt cx="528376" cy="377938"/>
          </a:xfrm>
        </p:grpSpPr>
        <p:sp>
          <p:nvSpPr>
            <p:cNvPr id="81" name="Google Shape;81;p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.jpeg"/><Relationship Id="rId7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11" Type="http://schemas.openxmlformats.org/officeDocument/2006/relationships/slide" Target="slide22.xml"/><Relationship Id="rId5" Type="http://schemas.openxmlformats.org/officeDocument/2006/relationships/image" Target="../media/image8.jpeg"/><Relationship Id="rId10" Type="http://schemas.openxmlformats.org/officeDocument/2006/relationships/slide" Target="slide21.xml"/><Relationship Id="rId4" Type="http://schemas.openxmlformats.org/officeDocument/2006/relationships/image" Target="../media/image7.jpeg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6929CA-B850-498B-B120-09058063F72E}"/>
              </a:ext>
            </a:extLst>
          </p:cNvPr>
          <p:cNvSpPr txBox="1"/>
          <p:nvPr/>
        </p:nvSpPr>
        <p:spPr>
          <a:xfrm>
            <a:off x="952896" y="1873488"/>
            <a:ext cx="723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TỪ VÀ CÂU 4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D9E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ABDC1-C2B5-4A9C-9875-7E641EB6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93" y="170868"/>
            <a:ext cx="916984" cy="91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0633F-FE1A-4C22-8E90-A6B26FA0C647}"/>
              </a:ext>
            </a:extLst>
          </p:cNvPr>
          <p:cNvSpPr txBox="1"/>
          <p:nvPr/>
        </p:nvSpPr>
        <p:spPr>
          <a:xfrm>
            <a:off x="1513171" y="366146"/>
            <a:ext cx="611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PHÚC LỢI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D2263-505C-45CB-A62A-83245328B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375402"/>
            <a:ext cx="1428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4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:a16="http://schemas.microsoft.com/office/drawing/2014/main" id="{21FDC3FD-8CE5-444E-9C63-72147D77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71" y="2126568"/>
            <a:ext cx="8351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4DFB0F9A-97C7-4625-812D-73AFD1B2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9186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EA649AF-7D64-4FC2-989D-0E45C526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102" y="221666"/>
            <a:ext cx="60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7">
            <a:extLst>
              <a:ext uri="{FF2B5EF4-FFF2-40B4-BE49-F238E27FC236}">
                <a16:creationId xmlns:a16="http://schemas.microsoft.com/office/drawing/2014/main" id="{1622EA26-698E-4EC9-BFC0-EB0011C6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43" y="310487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Vì sao I – ren trở thành một nhà khoa học nổi tiếng?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D59380EA-C469-4802-A2B7-9E457C0B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43" y="996287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Nhờ đâu I – ren trở thành một nhà khoa học nổi tiếng?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12244D9F-FF52-4F6E-8182-E5D658AA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43" y="1682087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Khi nào I – ren trở thành một nhà khoa học nổi tiếng?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4E26B4BA-278C-4F4E-AC65-1651C8CA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43" y="2458304"/>
            <a:ext cx="60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D284EE1-ACFA-4E30-BBB5-6430EBFB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943" y="2520287"/>
            <a:ext cx="6781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9900"/>
                </a:solidFill>
                <a:latin typeface="Times New Roman" panose="02020603050405020304" pitchFamily="18" charset="0"/>
              </a:rPr>
              <a:t>Các bộ phận in nghiêng trả lời cho          	câu hỏi gì?</a:t>
            </a:r>
          </a:p>
        </p:txBody>
      </p:sp>
      <p:sp>
        <p:nvSpPr>
          <p:cNvPr id="46" name="AutoShape 13">
            <a:extLst>
              <a:ext uri="{FF2B5EF4-FFF2-40B4-BE49-F238E27FC236}">
                <a16:creationId xmlns:a16="http://schemas.microsoft.com/office/drawing/2014/main" id="{988C59A7-DFE2-4E3E-99F8-5CEB5C5C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43" y="462887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0D96B92F-4FD9-48E3-8A05-5ED2941F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47138"/>
            <a:ext cx="655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 Khi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:a16="http://schemas.microsoft.com/office/drawing/2014/main" id="{21FDC3FD-8CE5-444E-9C63-72147D77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56" y="1886344"/>
            <a:ext cx="8433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EA649AF-7D64-4FC2-989D-0E45C526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00" y="361151"/>
            <a:ext cx="609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1E79968-3A9D-4709-8581-C4BC14AA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393" y="214609"/>
            <a:ext cx="71686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7603DFD-A5AC-4FC0-991C-7153B69D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74" y="3458909"/>
            <a:ext cx="6520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sung ý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87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5">
            <a:extLst>
              <a:ext uri="{FF2B5EF4-FFF2-40B4-BE49-F238E27FC236}">
                <a16:creationId xmlns:a16="http://schemas.microsoft.com/office/drawing/2014/main" id="{CD25920B-197B-4C83-8189-AAFF88DD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880" y="166778"/>
            <a:ext cx="3116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0427A0A5-F20D-4378-8E36-1E9C8DF1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93" y="922477"/>
            <a:ext cx="79429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chốn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11C94B3B-759F-4562-87EA-B7D900E1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94" y="3230801"/>
            <a:ext cx="7942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 Khi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Ở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2">
            <a:extLst>
              <a:ext uri="{FF2B5EF4-FFF2-40B4-BE49-F238E27FC236}">
                <a16:creationId xmlns:a16="http://schemas.microsoft.com/office/drawing/2014/main" id="{7785B472-77A1-4B65-8A3F-0812C569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68" y="627614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F3744D46-A823-4E9F-ACBC-0CB0F0A4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55" y="143592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Tìm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12526468-8BAB-46B0-BD0B-54D0F259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68" y="2723114"/>
            <a:ext cx="802765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2463745F-90C3-4C93-BA19-75FDE14D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30" y="168835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b.Trong vườn, muôn loài hoa đua nở.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sz="2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Quỳnh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7C57F7C8-2FB2-4255-AA71-FEBC4796B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880" y="1100689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CA3666D0-72EE-4C90-9075-20ACB88E2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818" y="2128089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>
            <a:extLst>
              <a:ext uri="{FF2B5EF4-FFF2-40B4-BE49-F238E27FC236}">
                <a16:creationId xmlns:a16="http://schemas.microsoft.com/office/drawing/2014/main" id="{1C6EB1BE-220B-4620-8682-468764AD1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945" y="3139371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>
            <a:extLst>
              <a:ext uri="{FF2B5EF4-FFF2-40B4-BE49-F238E27FC236}">
                <a16:creationId xmlns:a16="http://schemas.microsoft.com/office/drawing/2014/main" id="{BA9C5DD9-4EDA-4B8A-B5EF-003C6F0F2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745" y="4018514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5">
            <a:extLst>
              <a:ext uri="{FF2B5EF4-FFF2-40B4-BE49-F238E27FC236}">
                <a16:creationId xmlns:a16="http://schemas.microsoft.com/office/drawing/2014/main" id="{8446A59A-1CE4-45CE-8749-F5693F8A4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0925" y="4018514"/>
            <a:ext cx="1339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3DB80547-A213-4C11-8E34-AC9FE270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25" y="114253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">
            <a:extLst>
              <a:ext uri="{FF2B5EF4-FFF2-40B4-BE49-F238E27FC236}">
                <a16:creationId xmlns:a16="http://schemas.microsoft.com/office/drawing/2014/main" id="{67BCD101-8483-49D7-A7B9-9A741001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18" y="214763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13E48801-70C5-4350-A92C-83C9F4F2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55" y="43720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D4EC65-81B6-43BC-974F-D0D71EB2FC40}"/>
              </a:ext>
            </a:extLst>
          </p:cNvPr>
          <p:cNvSpPr txBox="1"/>
          <p:nvPr/>
        </p:nvSpPr>
        <p:spPr>
          <a:xfrm>
            <a:off x="551635" y="1494532"/>
            <a:ext cx="8040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458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9">
            <a:extLst>
              <a:ext uri="{FF2B5EF4-FFF2-40B4-BE49-F238E27FC236}">
                <a16:creationId xmlns:a16="http://schemas.microsoft.com/office/drawing/2014/main" id="{251BCF02-D60E-449E-BCFE-0391DBAD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76" y="324981"/>
            <a:ext cx="8407021" cy="18161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i="1" dirty="0" err="1">
                <a:solidFill>
                  <a:srgbClr val="FF0066"/>
                </a:solidFill>
                <a:sym typeface="Wingdings" pitchFamily="2" charset="2"/>
              </a:rPr>
              <a:t>Ví</a:t>
            </a:r>
            <a:r>
              <a:rPr lang="en-US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i="1" dirty="0" err="1">
                <a:solidFill>
                  <a:srgbClr val="FF0066"/>
                </a:solidFill>
                <a:sym typeface="Wingdings" pitchFamily="2" charset="2"/>
              </a:rPr>
              <a:t>dụ</a:t>
            </a:r>
            <a:r>
              <a:rPr lang="en-US" i="1" dirty="0">
                <a:solidFill>
                  <a:srgbClr val="FF0066"/>
                </a:solidFill>
                <a:sym typeface="Wingdings" pitchFamily="2" charset="2"/>
              </a:rPr>
              <a:t> 1:</a:t>
            </a:r>
            <a:r>
              <a:rPr lang="en-US" i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Chủ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nhật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tuần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qua</a:t>
            </a:r>
            <a:r>
              <a:rPr lang="en-US" b="1" dirty="0">
                <a:solidFill>
                  <a:srgbClr val="FF0066"/>
                </a:solidFill>
                <a:sym typeface="Wingdings" pitchFamily="2" charset="2"/>
              </a:rPr>
              <a:t>,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cả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nhà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em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về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thăm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quê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ngoại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Cánh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đồng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lúa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quê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ngoại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rộng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mênh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mông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và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xanh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mượt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Cây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đầu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làng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sum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suê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Dưới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bóng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mát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cây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đa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em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cùng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bạn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vui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đùa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cả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ngày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747FA8AF-9AA8-46ED-BF40-4995385A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03" y="2571750"/>
            <a:ext cx="8389594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Ví</a:t>
            </a: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dụ</a:t>
            </a: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2: 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Năm ngoái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, gia đình em tổ chức đi biển Sầm Sơn. Đồ đạc mẹ đã chuẩn bị và gói ghém, cẩn thận. Ai cũng phấn  khởi với chuyến đi này. 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Đúng sáu giờ,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 cả nhà em khởi hành. 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Đến trưa,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 cả nhà em đã có mặt ở Sầm Sơn.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kumimoji="0" lang="en-US" sz="6600" b="1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792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6"/>
          <p:cNvSpPr txBox="1">
            <a:spLocks noGrp="1"/>
          </p:cNvSpPr>
          <p:nvPr>
            <p:ph type="title"/>
          </p:nvPr>
        </p:nvSpPr>
        <p:spPr>
          <a:xfrm>
            <a:off x="870748" y="-11170"/>
            <a:ext cx="7704000" cy="5882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Pour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1" name="Google Shape;591;p36"/>
          <p:cNvGrpSpPr/>
          <p:nvPr/>
        </p:nvGrpSpPr>
        <p:grpSpPr>
          <a:xfrm>
            <a:off x="3122947" y="1811724"/>
            <a:ext cx="2898105" cy="2980317"/>
            <a:chOff x="1120675" y="2678925"/>
            <a:chExt cx="2270175" cy="2334574"/>
          </a:xfrm>
        </p:grpSpPr>
        <p:sp>
          <p:nvSpPr>
            <p:cNvPr id="592" name="Google Shape;592;p36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picture3la">
            <a:extLst>
              <a:ext uri="{FF2B5EF4-FFF2-40B4-BE49-F238E27FC236}">
                <a16:creationId xmlns:a16="http://schemas.microsoft.com/office/drawing/2014/main" id="{CDEA41CA-9256-4A79-9D9A-8C217ED2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228850" cy="2457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small_1248909684_nv">
            <a:extLst>
              <a:ext uri="{FF2B5EF4-FFF2-40B4-BE49-F238E27FC236}">
                <a16:creationId xmlns:a16="http://schemas.microsoft.com/office/drawing/2014/main" id="{181A04AF-254E-40F6-BBE5-BB0B02B3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228850" cy="2628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nha-tranh-vach-dat">
            <a:extLst>
              <a:ext uri="{FF2B5EF4-FFF2-40B4-BE49-F238E27FC236}">
                <a16:creationId xmlns:a16="http://schemas.microsoft.com/office/drawing/2014/main" id="{297DED7D-657D-450D-88DB-C8BA8B6F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0"/>
            <a:ext cx="2400300" cy="2457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Festival-Nha-Trang-Bien-hen-nam-2011-G_Tin180_com_001">
            <a:extLst>
              <a:ext uri="{FF2B5EF4-FFF2-40B4-BE49-F238E27FC236}">
                <a16:creationId xmlns:a16="http://schemas.microsoft.com/office/drawing/2014/main" id="{D0A7A007-310F-4DBE-8D83-2302E4B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2286000" cy="2457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cau">
            <a:extLst>
              <a:ext uri="{FF2B5EF4-FFF2-40B4-BE49-F238E27FC236}">
                <a16:creationId xmlns:a16="http://schemas.microsoft.com/office/drawing/2014/main" id="{EAB6EF87-CDD1-474C-AAB2-603A9141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286000" cy="2628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 Box 12">
            <a:hlinkClick r:id="rId7" action="ppaction://hlinksldjump"/>
            <a:extLst>
              <a:ext uri="{FF2B5EF4-FFF2-40B4-BE49-F238E27FC236}">
                <a16:creationId xmlns:a16="http://schemas.microsoft.com/office/drawing/2014/main" id="{79F48C05-BFEB-497D-B7C3-7D9B5289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02287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806" name="Text Box 14">
            <a:hlinkClick r:id="rId8" action="ppaction://hlinksldjump"/>
            <a:extLst>
              <a:ext uri="{FF2B5EF4-FFF2-40B4-BE49-F238E27FC236}">
                <a16:creationId xmlns:a16="http://schemas.microsoft.com/office/drawing/2014/main" id="{0EC8EE04-2B43-4FFD-A0AE-9E60CFE4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0892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08" name="Text Box 16">
            <a:hlinkClick r:id="rId9" action="ppaction://hlinksldjump"/>
            <a:extLst>
              <a:ext uri="{FF2B5EF4-FFF2-40B4-BE49-F238E27FC236}">
                <a16:creationId xmlns:a16="http://schemas.microsoft.com/office/drawing/2014/main" id="{81988E1C-60D2-428F-A4E3-A649FC0A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0892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809" name="Text Box 17">
            <a:hlinkClick r:id="rId10" action="ppaction://hlinksldjump"/>
            <a:extLst>
              <a:ext uri="{FF2B5EF4-FFF2-40B4-BE49-F238E27FC236}">
                <a16:creationId xmlns:a16="http://schemas.microsoft.com/office/drawing/2014/main" id="{D5B85669-AD52-4C38-8837-95E6EC67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00250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810" name="Text Box 18">
            <a:hlinkClick r:id="rId11" action="ppaction://hlinksldjump"/>
            <a:extLst>
              <a:ext uri="{FF2B5EF4-FFF2-40B4-BE49-F238E27FC236}">
                <a16:creationId xmlns:a16="http://schemas.microsoft.com/office/drawing/2014/main" id="{DF4CA7E4-4C24-4514-A0AC-B251427B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00250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2"/>
                  </p:tgtEl>
                </p:cond>
              </p:nextCondLst>
            </p:seq>
          </p:childTnLst>
        </p:cTn>
      </p:par>
    </p:tnLst>
    <p:bldLst>
      <p:bldP spid="33804" grpId="0" animBg="1"/>
      <p:bldP spid="33804" grpId="1" animBg="1"/>
      <p:bldP spid="33806" grpId="0" animBg="1"/>
      <p:bldP spid="33806" grpId="1" animBg="1"/>
      <p:bldP spid="33808" grpId="0" animBg="1"/>
      <p:bldP spid="33808" grpId="1" animBg="1"/>
      <p:bldP spid="33809" grpId="0" animBg="1"/>
      <p:bldP spid="33809" grpId="1" animBg="1"/>
      <p:bldP spid="33810" grpId="0" animBg="1"/>
      <p:bldP spid="338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302738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3la">
            <a:extLst>
              <a:ext uri="{FF2B5EF4-FFF2-40B4-BE49-F238E27FC236}">
                <a16:creationId xmlns:a16="http://schemas.microsoft.com/office/drawing/2014/main" id="{A30F0B12-A1E7-4583-88D5-1EE73542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6907F764-F764-40C8-8E54-30DA26AC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296966"/>
            <a:ext cx="6343650" cy="415498"/>
          </a:xfrm>
          <a:prstGeom prst="rect">
            <a:avLst/>
          </a:prstGeom>
          <a:solidFill>
            <a:srgbClr val="F8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1. Đặt một câu có trạng ngữ với bức tranh này.</a:t>
            </a:r>
          </a:p>
        </p:txBody>
      </p:sp>
      <p:sp>
        <p:nvSpPr>
          <p:cNvPr id="24580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950233FA-B4A1-41AA-AB06-243B2E6C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ha-tranh-vach-dat">
            <a:extLst>
              <a:ext uri="{FF2B5EF4-FFF2-40B4-BE49-F238E27FC236}">
                <a16:creationId xmlns:a16="http://schemas.microsoft.com/office/drawing/2014/main" id="{C401B772-D767-48BB-B4B0-E010587D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3E271DA4-E27D-423B-B73E-93B0829C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36935"/>
            <a:ext cx="4914900" cy="203132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0">
                <a:solidFill>
                  <a:srgbClr val="FF0000"/>
                </a:solidFill>
                <a:latin typeface="Times New Roman" panose="02020603050405020304" pitchFamily="18" charset="0"/>
              </a:rPr>
              <a:t>2. Đặt câu hỏi cho trạng ngữ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“ Chiều chiều, tôi thường ra đầu bản nhìn lên những vòm cây trám ngóng chim về.”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100" i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Vi Hồng, Hồ Thủy Giang</a:t>
            </a:r>
          </a:p>
        </p:txBody>
      </p:sp>
      <p:sp>
        <p:nvSpPr>
          <p:cNvPr id="35852" name="AutoShape 12">
            <a:extLst>
              <a:ext uri="{FF2B5EF4-FFF2-40B4-BE49-F238E27FC236}">
                <a16:creationId xmlns:a16="http://schemas.microsoft.com/office/drawing/2014/main" id="{E7FD2AA6-229A-4075-8D3E-E34C6066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2628900"/>
            <a:ext cx="5645908" cy="21717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1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endParaRPr lang="en-US" altLang="en-US" sz="2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vòm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trám</a:t>
            </a:r>
            <a:endParaRPr lang="en-US" altLang="en-US" sz="2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ngóng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BDB2C7-C7C7-487A-A9C6-D767AEB7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estival-Nha-Trang-Bien-hen-nam-2011-G_Tin180_com_001">
            <a:extLst>
              <a:ext uri="{FF2B5EF4-FFF2-40B4-BE49-F238E27FC236}">
                <a16:creationId xmlns:a16="http://schemas.microsoft.com/office/drawing/2014/main" id="{6ACB37CB-AF0B-4CF3-8695-10FAE82B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21ADA07D-E2EA-428E-A9C9-7CAC150F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085850"/>
            <a:ext cx="32004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2C7858DC-B9EC-4A72-915F-AA106F91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38275"/>
            <a:ext cx="5829300" cy="122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990099"/>
                </a:solidFill>
                <a:latin typeface="Times New Roman" panose="02020603050405020304" pitchFamily="18" charset="0"/>
              </a:rPr>
              <a:t>3. “ Trên ngọn, một thứ búp như kết bằng nhung và phấn vươn lên.”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990099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100" b="0">
                <a:solidFill>
                  <a:srgbClr val="990099"/>
                </a:solidFill>
                <a:latin typeface="Times New Roman" panose="02020603050405020304" pitchFamily="18" charset="0"/>
              </a:rPr>
              <a:t>Nguyên Hồng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C9190DE-855F-452C-9D73-59C8C9A9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8650"/>
            <a:ext cx="4286250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0">
                <a:solidFill>
                  <a:srgbClr val="FF9900"/>
                </a:solidFill>
              </a:rPr>
              <a:t>Xác định trạng ngữ và cho biết trạng ngữ xác định cái gì?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0FBCFAEC-428E-449A-8697-36A3E60C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57200"/>
            <a:ext cx="457200" cy="854080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95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84ABD384-C995-4470-A85C-49DB17B7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771900"/>
            <a:ext cx="5200650" cy="1371600"/>
          </a:xfrm>
          <a:prstGeom prst="cloudCallout">
            <a:avLst>
              <a:gd name="adj1" fmla="val -11037"/>
              <a:gd name="adj2" fmla="val -1179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009900"/>
                </a:solidFill>
                <a:latin typeface="Times New Roman" panose="02020603050405020304" pitchFamily="18" charset="0"/>
              </a:rPr>
              <a:t>Trạng ngữ: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 Trên ngọn</a:t>
            </a:r>
          </a:p>
          <a:p>
            <a:pPr algn="ctr" eaLnBrk="1" hangingPunct="1"/>
            <a:r>
              <a:rPr lang="en-US" altLang="en-US" sz="2400" b="0">
                <a:solidFill>
                  <a:srgbClr val="009900"/>
                </a:solidFill>
                <a:latin typeface="Times New Roman" panose="02020603050405020304" pitchFamily="18" charset="0"/>
              </a:rPr>
              <a:t>Xác định: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 Nơi chốn</a:t>
            </a:r>
          </a:p>
        </p:txBody>
      </p:sp>
      <p:sp>
        <p:nvSpPr>
          <p:cNvPr id="26632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id="{CED4CA25-9345-4E64-B075-AB20DC95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mall_1248909684_nv">
            <a:extLst>
              <a:ext uri="{FF2B5EF4-FFF2-40B4-BE49-F238E27FC236}">
                <a16:creationId xmlns:a16="http://schemas.microsoft.com/office/drawing/2014/main" id="{93944ED4-B23A-4202-B8F9-2F46CAE1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7E35CC30-93C9-4008-AAF7-3377F679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371600"/>
            <a:ext cx="5543550" cy="122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Trạng ngữ trong câu</a:t>
            </a: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 “ Lúc hoàng hôn, Ăng – co Vát thật huy hoàng.”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là ……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0" i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Theo</a:t>
            </a: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Những kì quan thế giới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156FF5EF-2423-4191-BE83-B6333E028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43250"/>
            <a:ext cx="2400300" cy="17145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Lúc hoàng hôn</a:t>
            </a:r>
          </a:p>
        </p:txBody>
      </p:sp>
      <p:sp>
        <p:nvSpPr>
          <p:cNvPr id="27653" name="AutoShape 7">
            <a:hlinkClick r:id="rId3" action="ppaction://hlinksldjump"/>
            <a:extLst>
              <a:ext uri="{FF2B5EF4-FFF2-40B4-BE49-F238E27FC236}">
                <a16:creationId xmlns:a16="http://schemas.microsoft.com/office/drawing/2014/main" id="{83E59275-456D-4E83-B83B-5648D465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au">
            <a:extLst>
              <a:ext uri="{FF2B5EF4-FFF2-40B4-BE49-F238E27FC236}">
                <a16:creationId xmlns:a16="http://schemas.microsoft.com/office/drawing/2014/main" id="{D49D6582-E146-49D1-AC58-39309EB9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7701EAD9-80E4-49F4-AEB6-9A179D88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185863"/>
            <a:ext cx="4743450" cy="1384995"/>
          </a:xfrm>
          <a:prstGeom prst="rect">
            <a:avLst/>
          </a:prstGeom>
          <a:solidFill>
            <a:srgbClr val="F8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Nụ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phô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Nam</a:t>
            </a:r>
            <a:endParaRPr lang="en-US" altLang="en-US" sz="2100" b="0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73DCCA60-99C2-40C5-A65D-277F417D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914650"/>
            <a:ext cx="3086100" cy="2057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Sắp nở</a:t>
            </a:r>
          </a:p>
          <a:p>
            <a:pPr algn="ctr" eaLnBrk="1" hangingPunct="1">
              <a:buFontTx/>
              <a:buChar char="-"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Mùa xuân</a:t>
            </a:r>
          </a:p>
        </p:txBody>
      </p:sp>
      <p:sp>
        <p:nvSpPr>
          <p:cNvPr id="29701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0E74250F-B413-4E70-8084-4AB897BD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6">
            <a:extLst>
              <a:ext uri="{FF2B5EF4-FFF2-40B4-BE49-F238E27FC236}">
                <a16:creationId xmlns:a16="http://schemas.microsoft.com/office/drawing/2014/main" id="{3A870B8B-D08F-4E94-8233-0E57F908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609056"/>
            <a:ext cx="7233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làm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</a:rPr>
              <a:t>? </a:t>
            </a:r>
            <a:r>
              <a:rPr lang="en-US" altLang="en-US" sz="32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thường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ngữ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9726E903-87E7-4867-8D8D-5C6AB145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3269706"/>
            <a:ext cx="723331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</a:rPr>
              <a:t>Trong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thường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có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các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từ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ngữ</a:t>
            </a:r>
            <a:r>
              <a:rPr lang="en-US" altLang="en-US" b="1" dirty="0">
                <a:solidFill>
                  <a:srgbClr val="008000"/>
                </a:solidFill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</a:rPr>
              <a:t>ôi</a:t>
            </a:r>
            <a:r>
              <a:rPr lang="en-US" altLang="en-US" b="1" dirty="0">
                <a:solidFill>
                  <a:srgbClr val="008000"/>
                </a:solidFill>
              </a:rPr>
              <a:t>, chao, </a:t>
            </a:r>
            <a:r>
              <a:rPr lang="en-US" altLang="en-US" b="1" dirty="0" err="1">
                <a:solidFill>
                  <a:srgbClr val="008000"/>
                </a:solidFill>
              </a:rPr>
              <a:t>chà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trời</a:t>
            </a:r>
            <a:r>
              <a:rPr lang="en-US" altLang="en-US" b="1" dirty="0">
                <a:solidFill>
                  <a:srgbClr val="008000"/>
                </a:solidFill>
              </a:rPr>
              <a:t> ; </a:t>
            </a:r>
            <a:r>
              <a:rPr lang="en-US" altLang="en-US" b="1" dirty="0" err="1">
                <a:solidFill>
                  <a:srgbClr val="008000"/>
                </a:solidFill>
              </a:rPr>
              <a:t>quá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lắm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thật</a:t>
            </a:r>
            <a:r>
              <a:rPr lang="en-US" altLang="en-US" b="1" dirty="0">
                <a:solidFill>
                  <a:srgbClr val="008000"/>
                </a:solidFill>
              </a:rPr>
              <a:t>…Khi </a:t>
            </a:r>
            <a:r>
              <a:rPr lang="en-US" altLang="en-US" b="1" dirty="0" err="1">
                <a:solidFill>
                  <a:srgbClr val="008000"/>
                </a:solidFill>
              </a:rPr>
              <a:t>viết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cuối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thường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có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dấu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chấm</a:t>
            </a:r>
            <a:r>
              <a:rPr lang="en-US" altLang="en-US" b="1" dirty="0">
                <a:solidFill>
                  <a:srgbClr val="008000"/>
                </a:solidFill>
              </a:rPr>
              <a:t> than (!)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F3BDE3F-1C98-422A-8982-A45D7CD2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1769518"/>
            <a:ext cx="7233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(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thán</a:t>
            </a:r>
            <a:r>
              <a:rPr lang="en-US" altLang="en-US" b="1" dirty="0">
                <a:solidFill>
                  <a:srgbClr val="008000"/>
                </a:solidFill>
              </a:rPr>
              <a:t>) </a:t>
            </a:r>
            <a:r>
              <a:rPr lang="en-US" altLang="en-US" b="1" dirty="0" err="1">
                <a:solidFill>
                  <a:srgbClr val="008000"/>
                </a:solidFill>
              </a:rPr>
              <a:t>là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dùng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để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bộc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lộ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xúc</a:t>
            </a:r>
            <a:r>
              <a:rPr lang="en-US" altLang="en-US" b="1" dirty="0">
                <a:solidFill>
                  <a:srgbClr val="008000"/>
                </a:solidFill>
              </a:rPr>
              <a:t> (</a:t>
            </a:r>
            <a:r>
              <a:rPr lang="en-US" altLang="en-US" b="1" dirty="0" err="1">
                <a:solidFill>
                  <a:srgbClr val="008000"/>
                </a:solidFill>
              </a:rPr>
              <a:t>vui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mừng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thán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phục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đau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xót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ngạc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</a:rPr>
              <a:t>,…) </a:t>
            </a:r>
            <a:r>
              <a:rPr lang="en-US" altLang="en-US" b="1" dirty="0" err="1">
                <a:solidFill>
                  <a:srgbClr val="008000"/>
                </a:solidFill>
              </a:rPr>
              <a:t>của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người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nói</a:t>
            </a:r>
            <a:r>
              <a:rPr lang="en-US" altLang="en-US" b="1" dirty="0">
                <a:solidFill>
                  <a:srgbClr val="008000"/>
                </a:solidFill>
              </a:rPr>
              <a:t>.</a:t>
            </a:r>
            <a:endParaRPr lang="en-US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8A5A92D-16DF-4404-8384-81B4E558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86230"/>
            <a:ext cx="533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CF5894D-84F1-4477-920B-AA8187BE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98" y="2021244"/>
            <a:ext cx="19812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3200" dirty="0">
                <a:solidFill>
                  <a:srgbClr val="339966"/>
                </a:solidFill>
                <a:latin typeface="Times New Roman" panose="02020603050405020304" pitchFamily="18" charset="0"/>
              </a:rPr>
              <a:t> chao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1629136-374A-4A21-B236-19E11EB2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21244"/>
            <a:ext cx="11430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chà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3F88CE6-2601-4A96-9D44-9B3C8D65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21244"/>
            <a:ext cx="12192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trời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C501058-B263-428B-9619-FCB16EA8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62" y="2837218"/>
            <a:ext cx="12954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quá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397FA07-F5BD-4A80-BF72-0098A20D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2837218"/>
            <a:ext cx="14478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lắm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39A1D63-E996-4919-8CE4-FC049C9D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37218"/>
            <a:ext cx="13716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thật</a:t>
            </a:r>
          </a:p>
        </p:txBody>
      </p:sp>
    </p:spTree>
    <p:extLst>
      <p:ext uri="{BB962C8B-B14F-4D97-AF65-F5344CB8AC3E}">
        <p14:creationId xmlns:p14="http://schemas.microsoft.com/office/powerpoint/2010/main" val="116587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991132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ctrTitle"/>
          </p:nvPr>
        </p:nvSpPr>
        <p:spPr>
          <a:xfrm>
            <a:off x="280399" y="1799853"/>
            <a:ext cx="62883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400"/>
              <a:buFont typeface="Comfortaa"/>
            </a:pPr>
            <a:r>
              <a:rPr lang="en" sz="3200" b="1" dirty="0">
                <a:solidFill>
                  <a:srgbClr val="FF0000"/>
                </a:solidFill>
                <a:latin typeface="Comfortaa"/>
                <a:sym typeface="Comfortaa"/>
              </a:rPr>
              <a:t>Thêm trạng ngữ cho câu</a:t>
            </a:r>
            <a:endParaRPr sz="3200" b="1" dirty="0">
              <a:solidFill>
                <a:srgbClr val="FF0000"/>
              </a:solidFill>
              <a:latin typeface="Comfortaa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1"/>
          </p:nvPr>
        </p:nvSpPr>
        <p:spPr>
          <a:xfrm>
            <a:off x="326557" y="1653543"/>
            <a:ext cx="6288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</a:rPr>
              <a:t>Thứ sáu, ngày 15 tháng 04 năm 2022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>
                    <a:lumMod val="75000"/>
                  </a:schemeClr>
                </a:solidFill>
              </a:rPr>
              <a:t>Luyện từ và câu</a:t>
            </a:r>
            <a:endParaRPr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01" name="Google Shape;201;p26"/>
          <p:cNvGrpSpPr/>
          <p:nvPr/>
        </p:nvGrpSpPr>
        <p:grpSpPr>
          <a:xfrm rot="1245393">
            <a:off x="7972474" y="202890"/>
            <a:ext cx="1373395" cy="1246998"/>
            <a:chOff x="7844079" y="226728"/>
            <a:chExt cx="1373387" cy="1246991"/>
          </a:xfrm>
        </p:grpSpPr>
        <p:sp>
          <p:nvSpPr>
            <p:cNvPr id="202" name="Google Shape;202;p2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26"/>
          <p:cNvGrpSpPr/>
          <p:nvPr/>
        </p:nvGrpSpPr>
        <p:grpSpPr>
          <a:xfrm>
            <a:off x="156437" y="3962609"/>
            <a:ext cx="708344" cy="1228537"/>
            <a:chOff x="-1056319" y="1385262"/>
            <a:chExt cx="212940" cy="369285"/>
          </a:xfrm>
        </p:grpSpPr>
        <p:sp>
          <p:nvSpPr>
            <p:cNvPr id="216" name="Google Shape;216;p2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6"/>
          <p:cNvGrpSpPr/>
          <p:nvPr/>
        </p:nvGrpSpPr>
        <p:grpSpPr>
          <a:xfrm rot="10800000">
            <a:off x="156425" y="109155"/>
            <a:ext cx="537853" cy="555858"/>
            <a:chOff x="5294267" y="4624350"/>
            <a:chExt cx="383004" cy="395854"/>
          </a:xfrm>
        </p:grpSpPr>
        <p:sp>
          <p:nvSpPr>
            <p:cNvPr id="228" name="Google Shape;228;p2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6"/>
          <p:cNvGrpSpPr/>
          <p:nvPr/>
        </p:nvGrpSpPr>
        <p:grpSpPr>
          <a:xfrm>
            <a:off x="1459612" y="3915928"/>
            <a:ext cx="1217483" cy="962421"/>
            <a:chOff x="1336837" y="3915903"/>
            <a:chExt cx="1217483" cy="962421"/>
          </a:xfrm>
        </p:grpSpPr>
        <p:grpSp>
          <p:nvGrpSpPr>
            <p:cNvPr id="238" name="Google Shape;238;p26"/>
            <p:cNvGrpSpPr/>
            <p:nvPr/>
          </p:nvGrpSpPr>
          <p:grpSpPr>
            <a:xfrm>
              <a:off x="1336837" y="3915903"/>
              <a:ext cx="1146639" cy="962421"/>
              <a:chOff x="958238" y="2157575"/>
              <a:chExt cx="1115191" cy="936025"/>
            </a:xfrm>
          </p:grpSpPr>
          <p:sp>
            <p:nvSpPr>
              <p:cNvPr id="239" name="Google Shape;239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26"/>
            <p:cNvSpPr/>
            <p:nvPr/>
          </p:nvSpPr>
          <p:spPr>
            <a:xfrm>
              <a:off x="1407701" y="3918618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6205071" y="222770"/>
            <a:ext cx="1876441" cy="1196667"/>
            <a:chOff x="5949333" y="21018"/>
            <a:chExt cx="1876441" cy="1196667"/>
          </a:xfrm>
        </p:grpSpPr>
        <p:grpSp>
          <p:nvGrpSpPr>
            <p:cNvPr id="247" name="Google Shape;247;p26"/>
            <p:cNvGrpSpPr/>
            <p:nvPr/>
          </p:nvGrpSpPr>
          <p:grpSpPr>
            <a:xfrm>
              <a:off x="6028672" y="21018"/>
              <a:ext cx="1797103" cy="1152742"/>
              <a:chOff x="7410211" y="1555302"/>
              <a:chExt cx="2355440" cy="1510884"/>
            </a:xfrm>
          </p:grpSpPr>
          <p:grpSp>
            <p:nvGrpSpPr>
              <p:cNvPr id="248" name="Google Shape;248;p2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9" name="Google Shape;249;p2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" name="Google Shape;255;p2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26"/>
            <p:cNvSpPr/>
            <p:nvPr/>
          </p:nvSpPr>
          <p:spPr>
            <a:xfrm>
              <a:off x="5949333" y="227267"/>
              <a:ext cx="1676428" cy="99041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6"/>
          <p:cNvGrpSpPr/>
          <p:nvPr/>
        </p:nvGrpSpPr>
        <p:grpSpPr>
          <a:xfrm flipH="1">
            <a:off x="6318287" y="2934983"/>
            <a:ext cx="2418491" cy="2106231"/>
            <a:chOff x="727286" y="3003368"/>
            <a:chExt cx="2378064" cy="2071024"/>
          </a:xfrm>
        </p:grpSpPr>
        <p:sp>
          <p:nvSpPr>
            <p:cNvPr id="259" name="Google Shape;259;p26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rgbClr val="D9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rgbClr val="D9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">
            <a:extLst>
              <a:ext uri="{FF2B5EF4-FFF2-40B4-BE49-F238E27FC236}">
                <a16:creationId xmlns:a16="http://schemas.microsoft.com/office/drawing/2014/main" id="{2262334D-D9BA-4E98-8630-54E2D7C4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83418"/>
            <a:ext cx="87820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CB7A88-964F-4F32-A605-B36EFEECDF06}"/>
              </a:ext>
            </a:extLst>
          </p:cNvPr>
          <p:cNvSpPr/>
          <p:nvPr/>
        </p:nvSpPr>
        <p:spPr>
          <a:xfrm>
            <a:off x="979582" y="69057"/>
            <a:ext cx="2057400" cy="5318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 anchor="ctr"/>
          <a:lstStyle/>
          <a:p>
            <a:pPr algn="ctr">
              <a:defRPr/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98898E9F-7A5A-4FB9-9488-9790CA84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311076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I-ren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ACEC80DA-E14B-4CB9-897F-51BDFB65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940321"/>
            <a:ext cx="83486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)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I-ren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B6C287-347E-4EBB-8181-DA49D6B8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0515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b?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8D76CD-9DBA-4B79-9D49-21D1D2FD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9" y="3693873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b ý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776B3C-6218-44B4-AC5A-3F34C1EF31A5}"/>
              </a:ext>
            </a:extLst>
          </p:cNvPr>
          <p:cNvGrpSpPr/>
          <p:nvPr/>
        </p:nvGrpSpPr>
        <p:grpSpPr>
          <a:xfrm>
            <a:off x="1014413" y="13597"/>
            <a:ext cx="6996112" cy="5040208"/>
            <a:chOff x="4971553" y="3308549"/>
            <a:chExt cx="8348662" cy="53560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34700B-3C58-4E6E-9F41-C22080E73F5B}"/>
                </a:ext>
              </a:extLst>
            </p:cNvPr>
            <p:cNvSpPr/>
            <p:nvPr/>
          </p:nvSpPr>
          <p:spPr>
            <a:xfrm>
              <a:off x="4971553" y="3308549"/>
              <a:ext cx="8348662" cy="53560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12" descr="anh-1-1507186846653">
              <a:extLst>
                <a:ext uri="{FF2B5EF4-FFF2-40B4-BE49-F238E27FC236}">
                  <a16:creationId xmlns:a16="http://schemas.microsoft.com/office/drawing/2014/main" id="{B9167385-A22E-4BB2-9FF4-35BA27C55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5092" y="4149603"/>
              <a:ext cx="3667467" cy="3200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39E151A9-77CE-4632-B2F9-F92B9518B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39" y="4311068"/>
              <a:ext cx="3950453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* I-ren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là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một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nhà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hóa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và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nhà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vật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lý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người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Pháp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.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Bà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sinh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1897,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mất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1956.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Bà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được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trao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giải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Nobel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Hóa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1935.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id="{3AC9B585-7401-40DA-A5C4-B80DC495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73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C3B6920-2225-4EAB-9B1B-90E36E55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523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a, I – ren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08FAEB-5926-45FA-A42A-B0347095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58006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2">
            <a:extLst>
              <a:ext uri="{FF2B5EF4-FFF2-40B4-BE49-F238E27FC236}">
                <a16:creationId xmlns:a16="http://schemas.microsoft.com/office/drawing/2014/main" id="{5ABF9CCD-0A62-4ABD-A5C2-D69B2A9E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20015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95709A99-6C03-4725-B24E-076F6983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71550"/>
            <a:ext cx="815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a, I – ren 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FD834A6-6933-41AD-BD2D-FE55BDCF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6215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 – ren  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954A6280-1556-4296-A5D7-D16D5E2D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1509713"/>
            <a:ext cx="990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3718ECC7-9DAC-4346-BD7F-99F5B0CBB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5975" y="11430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id="{70B0C1E3-424E-4343-8C4C-D92F138CB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1509713"/>
            <a:ext cx="6019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BB6AE186-C7C4-40F3-8FF7-359195EE3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7100" y="2124075"/>
            <a:ext cx="762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727F3800-67FA-43F7-9E7F-D078D0880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2439988"/>
            <a:ext cx="8001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320BC8A-DAC8-4716-82F8-5ED6E0FBA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897188"/>
            <a:ext cx="3733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5E2C92B4-C727-468D-AA36-9249D3F3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33750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Hai câu trên có gì khác nhau?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19439B0D-C90D-47DF-8796-2C59F225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063" y="3194963"/>
            <a:ext cx="6115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5A003CA-3972-4345-9676-9E09C977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144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CA579A6F-58BC-4097-93AF-39402FE1E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4287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F0E328CC-2F9A-4B5B-9EE8-3EC104CA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24796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090328C7-E155-4AFF-A8B6-14047CC4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85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65A75715-9AA0-4B89-9529-E29BB3F51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9500" y="2439988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9F3940CF-2FB9-4CA3-A36E-036AF697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8772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902CD4-3F36-40C7-8BAC-4BFA963B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890170"/>
            <a:ext cx="730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Learning the Days of the Week Infographics by Slidesgo">
  <a:themeElements>
    <a:clrScheme name="Simple Light">
      <a:dk1>
        <a:srgbClr val="BCDBF1"/>
      </a:dk1>
      <a:lt1>
        <a:srgbClr val="B4D5C9"/>
      </a:lt1>
      <a:dk2>
        <a:srgbClr val="86B98A"/>
      </a:dk2>
      <a:lt2>
        <a:srgbClr val="F6DC64"/>
      </a:lt2>
      <a:accent1>
        <a:srgbClr val="EEA74E"/>
      </a:accent1>
      <a:accent2>
        <a:srgbClr val="D9919A"/>
      </a:accent2>
      <a:accent3>
        <a:srgbClr val="D17D92"/>
      </a:accent3>
      <a:accent4>
        <a:srgbClr val="CDBB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1037</Words>
  <Application>Microsoft Office PowerPoint</Application>
  <PresentationFormat>On-screen Show (16:9)</PresentationFormat>
  <Paragraphs>96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Vibur</vt:lpstr>
      <vt:lpstr>Comfortaa</vt:lpstr>
      <vt:lpstr>Bebas Neue</vt:lpstr>
      <vt:lpstr>Times New Roman</vt:lpstr>
      <vt:lpstr>Arial</vt:lpstr>
      <vt:lpstr>Calibri</vt:lpstr>
      <vt:lpstr>Learning the Days of the Week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Thêm trạng ngữ cho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Bức tranh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My Hà</cp:lastModifiedBy>
  <cp:revision>3</cp:revision>
  <dcterms:modified xsi:type="dcterms:W3CDTF">2022-04-22T18:04:16Z</dcterms:modified>
</cp:coreProperties>
</file>