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61" r:id="rId2"/>
  </p:sldMasterIdLst>
  <p:notesMasterIdLst>
    <p:notesMasterId r:id="rId32"/>
  </p:notesMasterIdLst>
  <p:sldIdLst>
    <p:sldId id="327" r:id="rId3"/>
    <p:sldId id="272" r:id="rId4"/>
    <p:sldId id="273" r:id="rId5"/>
    <p:sldId id="330" r:id="rId6"/>
    <p:sldId id="257" r:id="rId7"/>
    <p:sldId id="329" r:id="rId8"/>
    <p:sldId id="328" r:id="rId9"/>
    <p:sldId id="314" r:id="rId10"/>
    <p:sldId id="292" r:id="rId11"/>
    <p:sldId id="319" r:id="rId12"/>
    <p:sldId id="321" r:id="rId13"/>
    <p:sldId id="322" r:id="rId14"/>
    <p:sldId id="262" r:id="rId15"/>
    <p:sldId id="323" r:id="rId16"/>
    <p:sldId id="324" r:id="rId17"/>
    <p:sldId id="285" r:id="rId18"/>
    <p:sldId id="286" r:id="rId19"/>
    <p:sldId id="287" r:id="rId20"/>
    <p:sldId id="290" r:id="rId21"/>
    <p:sldId id="291" r:id="rId22"/>
    <p:sldId id="326" r:id="rId23"/>
    <p:sldId id="293" r:id="rId24"/>
    <p:sldId id="288" r:id="rId25"/>
    <p:sldId id="289" r:id="rId26"/>
    <p:sldId id="294" r:id="rId27"/>
    <p:sldId id="295" r:id="rId28"/>
    <p:sldId id="296" r:id="rId29"/>
    <p:sldId id="297" r:id="rId30"/>
    <p:sldId id="325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VNI-Times" panose="020B0604020202020204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5050"/>
    <a:srgbClr val="0000FF"/>
    <a:srgbClr val="66FF99"/>
    <a:srgbClr val="7AF0C3"/>
    <a:srgbClr val="5FFFD5"/>
    <a:srgbClr val="9FF5F1"/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3" autoAdjust="0"/>
    <p:restoredTop sz="94660"/>
  </p:normalViewPr>
  <p:slideViewPr>
    <p:cSldViewPr>
      <p:cViewPr varScale="1">
        <p:scale>
          <a:sx n="68" d="100"/>
          <a:sy n="68" d="100"/>
        </p:scale>
        <p:origin x="786" y="-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0.wmf"/><Relationship Id="rId7" Type="http://schemas.openxmlformats.org/officeDocument/2006/relationships/image" Target="../media/image25.wmf"/><Relationship Id="rId2" Type="http://schemas.openxmlformats.org/officeDocument/2006/relationships/image" Target="../media/image27.wmf"/><Relationship Id="rId1" Type="http://schemas.openxmlformats.org/officeDocument/2006/relationships/image" Target="../media/image21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Relationship Id="rId9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D076CA8-54A6-44CC-BC4E-A60BFA669E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11645B4-F98D-4F0F-B099-63D911CA815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C03D851-4269-4330-BD57-34D3F95314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EACA90E6-587D-4DD7-9FE8-BCFA4C26BC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15C8CEB5-DECB-47DB-93EE-A531B03AC3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0BCED5C2-D286-418B-BD85-4635E1B13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E248FA-8FB9-4536-BAE1-BDCDEBFC1C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:a16="http://schemas.microsoft.com/office/drawing/2014/main" id="{A4C98FAF-61C4-4FFD-B143-DB22A0CEEB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>
            <a:extLst>
              <a:ext uri="{FF2B5EF4-FFF2-40B4-BE49-F238E27FC236}">
                <a16:creationId xmlns:a16="http://schemas.microsoft.com/office/drawing/2014/main" id="{40124D02-C4E2-4D43-B50D-AD60E4B6C6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657B531D-1663-425C-949C-B814BFA70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54417F-0D0B-413D-A0AD-47D871D2F46D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cs typeface="等线" panose="02010600030101010101" pitchFamily="2" charset="-122"/>
              </a:rPr>
              <a:pPr/>
              <a:t>2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48FA-8FB9-4536-BAE1-BDCDEBFC1C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2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3219A6-B71B-4D29-80C9-D84BD4D26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6B835E-4FF5-4802-AEDC-AFFAA386E5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9E88B9-0AD2-49EB-9958-16424D307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2C40BD-0D02-474E-B056-84343A36A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63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2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BD2E06-3B61-469E-AAB4-48669196E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64DFF3-CC99-459C-860A-991E19C5A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AFD0F2-DBF8-4B4F-8133-FD7A8672D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12B88-C19A-4132-96BE-84AE879B8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566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E3293F-15E8-4A30-8201-CCB7162A5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4658AA-5458-460E-BCCF-3C0072688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280AC-766E-42A0-89F1-C9AAAC0D8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45CB7-9F63-47D8-BCAB-26C0537F2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04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6AB394-46C1-4206-9726-9FD1AB70E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BA0550-790E-4B81-BEE5-69108427C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D10FA2-9087-4C6B-8707-DE83167C28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7A105-C6F7-4C5A-B366-611127FBA9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299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A20110-EBF3-4988-848C-F5EE43ADB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A60528-1AFC-4B1C-AFF7-AEE41584D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68A230-30D9-4D4E-867B-D7BECFC4E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C2CA3-6381-49B4-B69A-BD7594470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11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07BF0-BE2C-48CC-B5B7-4F4D0AFA7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3C60FB-00A2-4B1B-A984-18B6A0282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FED644-E974-4E8E-A269-BF4950BBD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8404-E49D-46A8-B098-F9970F7DF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401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07BF0-BE2C-48CC-B5B7-4F4D0AFA7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3C60FB-00A2-4B1B-A984-18B6A0282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FED644-E974-4E8E-A269-BF4950BBD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8404-E49D-46A8-B098-F9970F7DF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095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07BF0-BE2C-48CC-B5B7-4F4D0AFA7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3C60FB-00A2-4B1B-A984-18B6A0282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FED644-E974-4E8E-A269-BF4950BBD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8404-E49D-46A8-B098-F9970F7DF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886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253953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EC4FF-6380-4799-86F1-FE3BB45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EC4D-A030-4229-B347-8D2251B5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D8152-2E6F-4E3D-A1BC-5D6928EB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5B582-5133-4B44-83DD-97957333C6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0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5FB66-01AE-4CC5-821C-3D51CFE52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06C651-A169-45EA-84F3-FBC05DD30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216C6A-93DA-471E-AD07-1EC360633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F6EBA-01F0-4884-B61F-897AC65004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70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FDCE-AE73-4B14-92EB-D7E7EC76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B0940-B053-4EB1-81AA-91895C5DA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EC766-4D15-4620-9028-AC0B595C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38FE5-F508-4F2A-A990-052C80C5C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098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7325D-5F29-4F71-B698-AE2046B3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C7F37-9109-4BEF-900D-8ED9DEDE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3014A-CA89-4D2F-91A4-D1D837F6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D7EC-B9DF-4998-8600-9B72AF92D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810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C05A68-E76D-4895-B868-0BC55BBB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111C4A-2971-41B5-B6E4-FEEEDB61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E92C5-54B6-410A-9438-3237186C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54F1A-E357-4ACC-9864-4708D259A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922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72C5D9-3791-4D67-9E49-C866728B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1B2FC3-3972-49DD-B953-4AF7EE2B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E3AA88-989E-4B20-8A6B-5109D05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60B3B-EA49-46FE-B266-B2E21A5B3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772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C26A60-E064-441D-AE5B-7291FF37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8C35A9-AE89-41BF-BD34-F74D5A45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8972AE-C24E-4150-AA94-1B3EE38D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C8F53-2497-45FB-8531-08DE779C0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534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EB8A8B-DBA2-4B74-99B2-1152FECE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DEB9D74-6592-4645-A876-678627485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6BE4AE-1C46-48A2-BA82-F1C02B54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6CA69-4D42-4709-8C1C-FD67889949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487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EEAF70-ECB5-4A35-A5DC-57F3FDA4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F15C19-2845-4986-8C26-B6309A58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BDB8C7-D9EC-410D-B020-8D8C075E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1BF59-F2B0-4440-8351-4DC17DBCD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887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C2F7F8-1F03-4FC1-BE3A-A14839B4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CD6ECC-0FF7-4285-9BD0-9EBFF0A8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2E82AB-1898-469A-9C8A-0E8B02B4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46A6A-1A27-42BA-AB8D-096A2E832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98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ED6D-F9F1-4BCA-8057-E008D440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AEABD-3DE4-4BCA-A324-B5A9E1623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C0EC1-8A51-427F-ACCB-896757B9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59C1-B6AE-4B44-89EC-2C3B5FD9A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910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29ED8-5D2D-4B07-837F-F1E602F0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B0D07-48AE-4E56-98D9-1A89D734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66A17-C422-44DA-B716-11048E56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E0E6-24C6-4D19-AFCA-B257CC7B6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29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6B578D-5017-4220-BE77-AFBEA2EA14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EF6CB5-656D-4050-B957-A83008A8D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64EAB8-B5F1-4250-9E23-9C94C95F5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9DD3-AA11-4CFE-9806-486646D14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881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E36ABE-0ED1-4741-A7D3-677AB6A0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1E16BF-8A68-4FC9-A450-E82C9A34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3022EC-5B0A-4364-83C1-52606BCC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586A1-F0A3-4091-B3DE-7F02FBABA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21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59E53-C8CE-4273-A208-F7A3653A0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832620-8638-4246-838C-FB46D889D6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BC1BB-2BE5-4F4D-A1CB-6F58D5D51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BFF44B-42C2-42C5-9D12-FF17004B2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066F61D-25D3-4B11-AAC9-C4C57147F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C594D5-B22C-40DA-9413-114CF4817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C380BD-FCE6-4181-B082-2BC18D19B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1B106-FEBB-4B63-A5A5-03F3091AE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2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CE8153-C714-4428-9913-2946276ED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830966-FEA6-4091-8876-57951642C2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F635AE-A5E6-410E-A8A9-00951DCE6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0C9CA-2E67-4F09-88F9-E4A2C8F93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60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282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34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58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D899E88-4483-4024-9C65-9DBB71E33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AE90EF-9659-499D-AD24-57D29D3F5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7E3C941-CE4C-401D-922E-9E8CC98AC1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049B3E-0225-41B2-85AB-F54841E8C6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AB3A6F8-C5D2-453B-8752-27C909CAA8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BB82CE-8B34-44A6-8659-C374F5362A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78" r:id="rId9"/>
    <p:sldLayoutId id="214748367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7" r:id="rId16"/>
    <p:sldLayoutId id="2147483676" r:id="rId17"/>
    <p:sldLayoutId id="2147483674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EF7E209-7CCB-4DA3-9D15-DDCE12676B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F8D75D4-932C-4E9B-9D6F-4FAFBCDE4A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47ECE-607E-4E3D-9F95-2860972F3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33490-25CF-4088-B847-6BD9A833F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B331C-D511-4617-8D44-8EB84BA71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CE915D2-842C-4665-9472-3A3BCC139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53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4.wmf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11" Type="http://schemas.openxmlformats.org/officeDocument/2006/relationships/image" Target="../media/image20.wmf"/><Relationship Id="rId24" Type="http://schemas.openxmlformats.org/officeDocument/2006/relationships/image" Target="../media/image28.wmf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13.bin"/><Relationship Id="rId10" Type="http://schemas.openxmlformats.org/officeDocument/2006/relationships/oleObject" Target="../embeddings/oleObject2.bin"/><Relationship Id="rId19" Type="http://schemas.openxmlformats.org/officeDocument/2006/relationships/oleObject" Target="../embeddings/oleObject7.bin"/><Relationship Id="rId4" Type="http://schemas.openxmlformats.org/officeDocument/2006/relationships/image" Target="../media/image12.jpeg"/><Relationship Id="rId9" Type="http://schemas.openxmlformats.org/officeDocument/2006/relationships/image" Target="../media/image27.wmf"/><Relationship Id="rId14" Type="http://schemas.openxmlformats.org/officeDocument/2006/relationships/image" Target="../media/image22.wmf"/><Relationship Id="rId22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7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2.wmf"/><Relationship Id="rId9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slide" Target="slide19.xml"/><Relationship Id="rId3" Type="http://schemas.openxmlformats.org/officeDocument/2006/relationships/image" Target="../media/image37.gif"/><Relationship Id="rId7" Type="http://schemas.openxmlformats.org/officeDocument/2006/relationships/image" Target="../media/image41.png"/><Relationship Id="rId12" Type="http://schemas.openxmlformats.org/officeDocument/2006/relationships/slide" Target="slide21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5.png"/><Relationship Id="rId1" Type="http://schemas.openxmlformats.org/officeDocument/2006/relationships/audio" Target="file:///G:\LOC%20MOC\GA%20&#272;T-%20TOAN%20L&#212;C\LA%20PLAYA%20(ROMANCE%20GUITAR)%201.MP3" TargetMode="External"/><Relationship Id="rId6" Type="http://schemas.openxmlformats.org/officeDocument/2006/relationships/image" Target="../media/image40.gif"/><Relationship Id="rId11" Type="http://schemas.openxmlformats.org/officeDocument/2006/relationships/slide" Target="slide23.xml"/><Relationship Id="rId5" Type="http://schemas.openxmlformats.org/officeDocument/2006/relationships/image" Target="../media/image39.gif"/><Relationship Id="rId15" Type="http://schemas.openxmlformats.org/officeDocument/2006/relationships/image" Target="../media/image43.png"/><Relationship Id="rId10" Type="http://schemas.openxmlformats.org/officeDocument/2006/relationships/slide" Target="slide25.xml"/><Relationship Id="rId4" Type="http://schemas.openxmlformats.org/officeDocument/2006/relationships/image" Target="../media/image38.gif"/><Relationship Id="rId9" Type="http://schemas.openxmlformats.org/officeDocument/2006/relationships/slide" Target="slide27.xml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5.png"/><Relationship Id="rId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8.gif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slide" Target="slide16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5.png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6.wmf"/><Relationship Id="rId10" Type="http://schemas.openxmlformats.org/officeDocument/2006/relationships/slide" Target="slide16.xml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5.png"/><Relationship Id="rId4" Type="http://schemas.openxmlformats.org/officeDocument/2006/relationships/image" Target="../media/image4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8.bin"/><Relationship Id="rId9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4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12.jpeg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6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21C76-1397-4630-A500-EF5B8FB29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CF778-B55D-414A-8BD9-156067AF8038}"/>
              </a:ext>
            </a:extLst>
          </p:cNvPr>
          <p:cNvSpPr txBox="1"/>
          <p:nvPr/>
        </p:nvSpPr>
        <p:spPr>
          <a:xfrm>
            <a:off x="304801" y="1219200"/>
            <a:ext cx="115824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CHÀO MỪNG CÁC CON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ĐẾN VỚI TIẾT HỌC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accent2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MÔN: TOÁN</a:t>
            </a:r>
            <a:endParaRPr lang="en-US" altLang="en-US" sz="8000" b="1" dirty="0">
              <a:solidFill>
                <a:schemeClr val="accent2"/>
              </a:solidFill>
              <a:latin typeface="Times New Roman" panose="02020603050405020304" pitchFamily="18" charset="0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715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0" name="Object 19">
            <a:extLst>
              <a:ext uri="{FF2B5EF4-FFF2-40B4-BE49-F238E27FC236}">
                <a16:creationId xmlns:a16="http://schemas.microsoft.com/office/drawing/2014/main" id="{0D2F44A6-2AD7-4AFD-9B89-3D9E8F015CAD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585210817"/>
              </p:ext>
            </p:extLst>
          </p:nvPr>
        </p:nvGraphicFramePr>
        <p:xfrm>
          <a:off x="5883453" y="404885"/>
          <a:ext cx="1158875" cy="219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9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5130" name="Object 19">
                        <a:extLst>
                          <a:ext uri="{FF2B5EF4-FFF2-40B4-BE49-F238E27FC236}">
                            <a16:creationId xmlns:a16="http://schemas.microsoft.com/office/drawing/2014/main" id="{0D2F44A6-2AD7-4AFD-9B89-3D9E8F015C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3453" y="404885"/>
                        <a:ext cx="1158875" cy="219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8">
            <a:extLst>
              <a:ext uri="{FF2B5EF4-FFF2-40B4-BE49-F238E27FC236}">
                <a16:creationId xmlns:a16="http://schemas.microsoft.com/office/drawing/2014/main" id="{01C05F72-69D9-4F28-9202-DDF92140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873" y="329625"/>
            <a:ext cx="5052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Các phân số bằng nhau:</a:t>
            </a:r>
          </a:p>
        </p:txBody>
      </p:sp>
      <p:graphicFrame>
        <p:nvGraphicFramePr>
          <p:cNvPr id="24" name="Object 4">
            <a:extLst>
              <a:ext uri="{FF2B5EF4-FFF2-40B4-BE49-F238E27FC236}">
                <a16:creationId xmlns:a16="http://schemas.microsoft.com/office/drawing/2014/main" id="{40E2E289-3B5D-48B8-B13F-AA7B0BB40C3F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183252128"/>
              </p:ext>
            </p:extLst>
          </p:nvPr>
        </p:nvGraphicFramePr>
        <p:xfrm>
          <a:off x="4464350" y="3750756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0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24" name="Object 4">
                        <a:extLst>
                          <a:ext uri="{FF2B5EF4-FFF2-40B4-BE49-F238E27FC236}">
                            <a16:creationId xmlns:a16="http://schemas.microsoft.com/office/drawing/2014/main" id="{40E2E289-3B5D-48B8-B13F-AA7B0BB40C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350" y="3750756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9">
            <a:extLst>
              <a:ext uri="{FF2B5EF4-FFF2-40B4-BE49-F238E27FC236}">
                <a16:creationId xmlns:a16="http://schemas.microsoft.com/office/drawing/2014/main" id="{FC74CEB9-C923-4383-9170-75FFBC629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22" y="304800"/>
            <a:ext cx="2165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Rút gọn:</a:t>
            </a: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159D58C2-B394-4028-B805-6C0EC2D70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2" y="733688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graphicFrame>
        <p:nvGraphicFramePr>
          <p:cNvPr id="35" name="Object 17">
            <a:extLst>
              <a:ext uri="{FF2B5EF4-FFF2-40B4-BE49-F238E27FC236}">
                <a16:creationId xmlns:a16="http://schemas.microsoft.com/office/drawing/2014/main" id="{AC53124A-C389-404D-8AB5-C8B93DE0C2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11564"/>
              </p:ext>
            </p:extLst>
          </p:nvPr>
        </p:nvGraphicFramePr>
        <p:xfrm>
          <a:off x="7916074" y="3043572"/>
          <a:ext cx="3316836" cy="165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" name="Equation" r:id="rId8" imgW="787058" imgH="393529" progId="Equation.3">
                  <p:embed/>
                </p:oleObj>
              </mc:Choice>
              <mc:Fallback>
                <p:oleObj name="Equation" r:id="rId8" imgW="787058" imgH="393529" progId="Equation.3">
                  <p:embed/>
                  <p:pic>
                    <p:nvPicPr>
                      <p:cNvPr id="35" name="Object 17">
                        <a:extLst>
                          <a:ext uri="{FF2B5EF4-FFF2-40B4-BE49-F238E27FC236}">
                            <a16:creationId xmlns:a16="http://schemas.microsoft.com/office/drawing/2014/main" id="{AC53124A-C389-404D-8AB5-C8B93DE0C2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6074" y="3043572"/>
                        <a:ext cx="3316836" cy="1658418"/>
                      </a:xfrm>
                      <a:prstGeom prst="rect">
                        <a:avLst/>
                      </a:prstGeom>
                      <a:solidFill>
                        <a:srgbClr val="FF99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Line 11">
            <a:extLst>
              <a:ext uri="{FF2B5EF4-FFF2-40B4-BE49-F238E27FC236}">
                <a16:creationId xmlns:a16="http://schemas.microsoft.com/office/drawing/2014/main" id="{0F8A909B-65A9-4616-98F5-0634A908B1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0054" y="356882"/>
            <a:ext cx="72160" cy="4899266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20" name="Object 3">
            <a:extLst>
              <a:ext uri="{FF2B5EF4-FFF2-40B4-BE49-F238E27FC236}">
                <a16:creationId xmlns:a16="http://schemas.microsoft.com/office/drawing/2014/main" id="{BD9D5FFF-54EC-46B6-8260-80C7273A2A4A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08111788"/>
              </p:ext>
            </p:extLst>
          </p:nvPr>
        </p:nvGraphicFramePr>
        <p:xfrm>
          <a:off x="244045" y="2283292"/>
          <a:ext cx="2865664" cy="1168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2" name="Equation" r:id="rId10" imgW="965160" imgH="393480" progId="Equation.3">
                  <p:embed/>
                </p:oleObj>
              </mc:Choice>
              <mc:Fallback>
                <p:oleObj name="Equation" r:id="rId10" imgW="965160" imgH="393480" progId="Equation.3">
                  <p:embed/>
                  <p:pic>
                    <p:nvPicPr>
                      <p:cNvPr id="5122" name="Object 3">
                        <a:extLst>
                          <a:ext uri="{FF2B5EF4-FFF2-40B4-BE49-F238E27FC236}">
                            <a16:creationId xmlns:a16="http://schemas.microsoft.com/office/drawing/2014/main" id="{1D755540-D438-42B3-8F9D-E96A4CC489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045" y="2283292"/>
                        <a:ext cx="2865664" cy="1168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AC7DE76C-489A-4231-9D3B-2240DFE104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633867"/>
              </p:ext>
            </p:extLst>
          </p:nvPr>
        </p:nvGraphicFramePr>
        <p:xfrm>
          <a:off x="1729945" y="4322891"/>
          <a:ext cx="159204" cy="30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3" name="Equation" r:id="rId12" imgW="114151" imgH="215619" progId="Equation.3">
                  <p:embed/>
                </p:oleObj>
              </mc:Choice>
              <mc:Fallback>
                <p:oleObj name="Equation" r:id="rId12" imgW="114151" imgH="215619" progId="Equation.3">
                  <p:embed/>
                  <p:pic>
                    <p:nvPicPr>
                      <p:cNvPr id="5123" name="Object 5">
                        <a:extLst>
                          <a:ext uri="{FF2B5EF4-FFF2-40B4-BE49-F238E27FC236}">
                            <a16:creationId xmlns:a16="http://schemas.microsoft.com/office/drawing/2014/main" id="{0B6C6E83-4456-4B03-9522-FEC83637C5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9945" y="4322891"/>
                        <a:ext cx="159204" cy="300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3">
            <a:extLst>
              <a:ext uri="{FF2B5EF4-FFF2-40B4-BE49-F238E27FC236}">
                <a16:creationId xmlns:a16="http://schemas.microsoft.com/office/drawing/2014/main" id="{C94821DA-2BC0-41E2-B171-995A68BC964A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56719714"/>
              </p:ext>
            </p:extLst>
          </p:nvPr>
        </p:nvGraphicFramePr>
        <p:xfrm>
          <a:off x="2521088" y="478631"/>
          <a:ext cx="3778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4" name="Equation" r:id="rId13" imgW="139639" imgH="393529" progId="Equation.3">
                  <p:embed/>
                </p:oleObj>
              </mc:Choice>
              <mc:Fallback>
                <p:oleObj name="Equation" r:id="rId13" imgW="139639" imgH="393529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4B5A61C6-125F-4B0E-99A9-664AFE38EC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1088" y="478631"/>
                        <a:ext cx="3778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>
            <a:extLst>
              <a:ext uri="{FF2B5EF4-FFF2-40B4-BE49-F238E27FC236}">
                <a16:creationId xmlns:a16="http://schemas.microsoft.com/office/drawing/2014/main" id="{ED16427E-7BF9-4435-9309-D793DFD0AB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062617"/>
              </p:ext>
            </p:extLst>
          </p:nvPr>
        </p:nvGraphicFramePr>
        <p:xfrm>
          <a:off x="3693690" y="2218858"/>
          <a:ext cx="3011366" cy="129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5" name="Equation" r:id="rId15" imgW="914400" imgH="393700" progId="Equation.3">
                  <p:embed/>
                </p:oleObj>
              </mc:Choice>
              <mc:Fallback>
                <p:oleObj name="Equation" r:id="rId15" imgW="914400" imgH="393700" progId="Equation.3">
                  <p:embed/>
                  <p:pic>
                    <p:nvPicPr>
                      <p:cNvPr id="5125" name="Object 6">
                        <a:extLst>
                          <a:ext uri="{FF2B5EF4-FFF2-40B4-BE49-F238E27FC236}">
                            <a16:creationId xmlns:a16="http://schemas.microsoft.com/office/drawing/2014/main" id="{F3B8E963-66E1-4B3F-9626-E471FA4C54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690" y="2218858"/>
                        <a:ext cx="3011366" cy="1297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7">
            <a:extLst>
              <a:ext uri="{FF2B5EF4-FFF2-40B4-BE49-F238E27FC236}">
                <a16:creationId xmlns:a16="http://schemas.microsoft.com/office/drawing/2014/main" id="{7694B6CA-D554-4752-B269-D952639F4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046667"/>
              </p:ext>
            </p:extLst>
          </p:nvPr>
        </p:nvGraphicFramePr>
        <p:xfrm>
          <a:off x="3693983" y="3693396"/>
          <a:ext cx="2826075" cy="12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6" name="Equation" r:id="rId17" imgW="926698" imgH="393529" progId="Equation.3">
                  <p:embed/>
                </p:oleObj>
              </mc:Choice>
              <mc:Fallback>
                <p:oleObj name="Equation" r:id="rId17" imgW="926698" imgH="393529" progId="Equation.3">
                  <p:embed/>
                  <p:pic>
                    <p:nvPicPr>
                      <p:cNvPr id="5126" name="Object 7">
                        <a:extLst>
                          <a:ext uri="{FF2B5EF4-FFF2-40B4-BE49-F238E27FC236}">
                            <a16:creationId xmlns:a16="http://schemas.microsoft.com/office/drawing/2014/main" id="{C6DDBCFE-C7F0-4D74-A6CD-80FD9B1CC1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983" y="3693396"/>
                        <a:ext cx="2826075" cy="120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8">
            <a:extLst>
              <a:ext uri="{FF2B5EF4-FFF2-40B4-BE49-F238E27FC236}">
                <a16:creationId xmlns:a16="http://schemas.microsoft.com/office/drawing/2014/main" id="{94A9913A-9E75-4440-A23E-D4C668E70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685167"/>
              </p:ext>
            </p:extLst>
          </p:nvPr>
        </p:nvGraphicFramePr>
        <p:xfrm>
          <a:off x="262492" y="3687293"/>
          <a:ext cx="2788763" cy="1168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" name="Equation" r:id="rId19" imgW="939600" imgH="393480" progId="Equation.3">
                  <p:embed/>
                </p:oleObj>
              </mc:Choice>
              <mc:Fallback>
                <p:oleObj name="Equation" r:id="rId19" imgW="939600" imgH="393480" progId="Equation.3">
                  <p:embed/>
                  <p:pic>
                    <p:nvPicPr>
                      <p:cNvPr id="5127" name="Object 8">
                        <a:extLst>
                          <a:ext uri="{FF2B5EF4-FFF2-40B4-BE49-F238E27FC236}">
                            <a16:creationId xmlns:a16="http://schemas.microsoft.com/office/drawing/2014/main" id="{B0CF0883-D742-4DB4-9FE1-6AECFA5694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92" y="3687293"/>
                        <a:ext cx="2788763" cy="1168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4">
            <a:extLst>
              <a:ext uri="{FF2B5EF4-FFF2-40B4-BE49-F238E27FC236}">
                <a16:creationId xmlns:a16="http://schemas.microsoft.com/office/drawing/2014/main" id="{801EC718-1E43-448E-A67F-61D1CBA56E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680459"/>
              </p:ext>
            </p:extLst>
          </p:nvPr>
        </p:nvGraphicFramePr>
        <p:xfrm>
          <a:off x="3871358" y="506383"/>
          <a:ext cx="4127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8" name="Equation" r:id="rId21" imgW="152334" imgH="393529" progId="Equation.3">
                  <p:embed/>
                </p:oleObj>
              </mc:Choice>
              <mc:Fallback>
                <p:oleObj name="Equation" r:id="rId21" imgW="152334" imgH="393529" progId="Equation.3">
                  <p:embed/>
                  <p:pic>
                    <p:nvPicPr>
                      <p:cNvPr id="5129" name="Object 14">
                        <a:extLst>
                          <a:ext uri="{FF2B5EF4-FFF2-40B4-BE49-F238E27FC236}">
                            <a16:creationId xmlns:a16="http://schemas.microsoft.com/office/drawing/2014/main" id="{13360B03-B298-41C1-A38A-189405ACD5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358" y="506383"/>
                        <a:ext cx="4127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Oval 39">
            <a:extLst>
              <a:ext uri="{FF2B5EF4-FFF2-40B4-BE49-F238E27FC236}">
                <a16:creationId xmlns:a16="http://schemas.microsoft.com/office/drawing/2014/main" id="{80CFA876-C27D-45A6-B5D3-469A5550ECC0}"/>
              </a:ext>
            </a:extLst>
          </p:cNvPr>
          <p:cNvSpPr/>
          <p:nvPr/>
        </p:nvSpPr>
        <p:spPr bwMode="auto">
          <a:xfrm>
            <a:off x="2311538" y="404885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40726F-D0A3-42E4-AFE5-8EAA3AD0EE22}"/>
              </a:ext>
            </a:extLst>
          </p:cNvPr>
          <p:cNvSpPr/>
          <p:nvPr/>
        </p:nvSpPr>
        <p:spPr bwMode="auto">
          <a:xfrm>
            <a:off x="6070601" y="2283710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8EB6298-D2A8-4DAE-9025-3EDC122A06EE}"/>
              </a:ext>
            </a:extLst>
          </p:cNvPr>
          <p:cNvSpPr/>
          <p:nvPr/>
        </p:nvSpPr>
        <p:spPr bwMode="auto">
          <a:xfrm>
            <a:off x="5869603" y="3588884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BA4F27-EEEC-4773-9611-29E899924F65}"/>
              </a:ext>
            </a:extLst>
          </p:cNvPr>
          <p:cNvSpPr/>
          <p:nvPr/>
        </p:nvSpPr>
        <p:spPr bwMode="auto">
          <a:xfrm>
            <a:off x="3693983" y="388484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62320F-E3CC-40C1-9AA3-08729AC25DAA}"/>
              </a:ext>
            </a:extLst>
          </p:cNvPr>
          <p:cNvSpPr/>
          <p:nvPr/>
        </p:nvSpPr>
        <p:spPr bwMode="auto">
          <a:xfrm>
            <a:off x="2578093" y="2274704"/>
            <a:ext cx="603776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CDBB32D-47B3-483A-ABA1-2E0999DE5E29}"/>
              </a:ext>
            </a:extLst>
          </p:cNvPr>
          <p:cNvSpPr/>
          <p:nvPr/>
        </p:nvSpPr>
        <p:spPr bwMode="auto">
          <a:xfrm>
            <a:off x="2438094" y="3644018"/>
            <a:ext cx="651429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46" name="Object 16">
            <a:extLst>
              <a:ext uri="{FF2B5EF4-FFF2-40B4-BE49-F238E27FC236}">
                <a16:creationId xmlns:a16="http://schemas.microsoft.com/office/drawing/2014/main" id="{7CC70829-6153-4812-98C0-B81FC6501C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189286"/>
              </p:ext>
            </p:extLst>
          </p:nvPr>
        </p:nvGraphicFramePr>
        <p:xfrm>
          <a:off x="7489357" y="1200266"/>
          <a:ext cx="4059392" cy="155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9" name="Equation" r:id="rId23" imgW="761669" imgH="393529" progId="Equation.3">
                  <p:embed/>
                </p:oleObj>
              </mc:Choice>
              <mc:Fallback>
                <p:oleObj name="Equation" r:id="rId23" imgW="761669" imgH="393529" progId="Equation.3">
                  <p:embed/>
                  <p:pic>
                    <p:nvPicPr>
                      <p:cNvPr id="11269" name="Object 16">
                        <a:extLst>
                          <a:ext uri="{FF2B5EF4-FFF2-40B4-BE49-F238E27FC236}">
                            <a16:creationId xmlns:a16="http://schemas.microsoft.com/office/drawing/2014/main" id="{E69BD98F-54D7-4E55-B210-06A6E9FFA4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357" y="1200266"/>
                        <a:ext cx="4059392" cy="1557440"/>
                      </a:xfrm>
                      <a:prstGeom prst="rect">
                        <a:avLst/>
                      </a:prstGeom>
                      <a:solidFill>
                        <a:srgbClr val="12E83B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24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ình nền PowerPoint đẹp về Y tế và Động vật - Vương Quốc Đồ Ngủ">
            <a:extLst>
              <a:ext uri="{FF2B5EF4-FFF2-40B4-BE49-F238E27FC236}">
                <a16:creationId xmlns:a16="http://schemas.microsoft.com/office/drawing/2014/main" id="{7581E697-3A80-446A-975D-4827E775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17" y="21504"/>
            <a:ext cx="8703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4A8CFBB-7361-49F4-94BA-0D2473F61C54}"/>
              </a:ext>
            </a:extLst>
          </p:cNvPr>
          <p:cNvSpPr txBox="1">
            <a:spLocks/>
          </p:cNvSpPr>
          <p:nvPr/>
        </p:nvSpPr>
        <p:spPr bwMode="auto">
          <a:xfrm>
            <a:off x="152400" y="457200"/>
            <a:ext cx="1036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71500" algn="just" eaLnBrk="1" hangingPunct="1">
              <a:buFont typeface="Wingdings" panose="05000000000000000000" pitchFamily="2" charset="2"/>
              <a:buNone/>
            </a:pPr>
            <a:r>
              <a:rPr lang="en-US" altLang="en-US" kern="0" dirty="0" err="1">
                <a:solidFill>
                  <a:srgbClr val="009900"/>
                </a:solidFill>
              </a:rPr>
              <a:t>Lớp</a:t>
            </a:r>
            <a:r>
              <a:rPr lang="en-US" altLang="en-US" kern="0" dirty="0">
                <a:solidFill>
                  <a:srgbClr val="009900"/>
                </a:solidFill>
              </a:rPr>
              <a:t> 4A </a:t>
            </a:r>
            <a:r>
              <a:rPr lang="en-US" altLang="en-US" kern="0" dirty="0" err="1">
                <a:solidFill>
                  <a:srgbClr val="009900"/>
                </a:solidFill>
              </a:rPr>
              <a:t>có</a:t>
            </a:r>
            <a:r>
              <a:rPr lang="en-US" altLang="en-US" kern="0" dirty="0">
                <a:solidFill>
                  <a:srgbClr val="009900"/>
                </a:solidFill>
              </a:rPr>
              <a:t> 32 </a:t>
            </a:r>
            <a:r>
              <a:rPr lang="en-US" altLang="en-US" kern="0" dirty="0" err="1">
                <a:solidFill>
                  <a:srgbClr val="009900"/>
                </a:solidFill>
              </a:rPr>
              <a:t>học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sinh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được</a:t>
            </a:r>
            <a:r>
              <a:rPr lang="en-US" altLang="en-US" kern="0" dirty="0">
                <a:solidFill>
                  <a:srgbClr val="009900"/>
                </a:solidFill>
              </a:rPr>
              <a:t> chia </a:t>
            </a:r>
            <a:r>
              <a:rPr lang="en-US" altLang="en-US" kern="0" dirty="0" err="1">
                <a:solidFill>
                  <a:srgbClr val="009900"/>
                </a:solidFill>
              </a:rPr>
              <a:t>đều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làm</a:t>
            </a:r>
            <a:r>
              <a:rPr lang="en-US" altLang="en-US" kern="0" dirty="0">
                <a:solidFill>
                  <a:srgbClr val="009900"/>
                </a:solidFill>
              </a:rPr>
              <a:t> 4 </a:t>
            </a:r>
            <a:r>
              <a:rPr lang="en-US" altLang="en-US" kern="0" dirty="0" err="1">
                <a:solidFill>
                  <a:srgbClr val="009900"/>
                </a:solidFill>
              </a:rPr>
              <a:t>tổ</a:t>
            </a:r>
            <a:r>
              <a:rPr lang="en-US" altLang="en-US" kern="0" dirty="0">
                <a:solidFill>
                  <a:srgbClr val="009900"/>
                </a:solidFill>
              </a:rPr>
              <a:t>. </a:t>
            </a:r>
            <a:r>
              <a:rPr lang="en-US" altLang="en-US" kern="0" dirty="0" err="1">
                <a:solidFill>
                  <a:srgbClr val="009900"/>
                </a:solidFill>
              </a:rPr>
              <a:t>Hỏi</a:t>
            </a:r>
            <a:r>
              <a:rPr lang="en-US" altLang="en-US" kern="0" dirty="0">
                <a:solidFill>
                  <a:srgbClr val="009900"/>
                </a:solidFill>
              </a:rPr>
              <a:t>:</a:t>
            </a:r>
          </a:p>
          <a:p>
            <a:pPr marL="571500" indent="-571500" algn="just" eaLnBrk="1" hangingPunct="1">
              <a:buFont typeface="Wingdings" panose="05000000000000000000" pitchFamily="2" charset="2"/>
              <a:buNone/>
            </a:pPr>
            <a:r>
              <a:rPr lang="en-US" altLang="en-US" kern="0" dirty="0"/>
              <a:t>a</a:t>
            </a:r>
            <a:r>
              <a:rPr lang="en-US" altLang="en-US" kern="0" dirty="0">
                <a:solidFill>
                  <a:srgbClr val="009900"/>
                </a:solidFill>
              </a:rPr>
              <a:t>. 3 </a:t>
            </a:r>
            <a:r>
              <a:rPr lang="en-US" altLang="en-US" kern="0" dirty="0" err="1">
                <a:solidFill>
                  <a:srgbClr val="009900"/>
                </a:solidFill>
              </a:rPr>
              <a:t>tổ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chiếm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mấy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phần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số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học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sinh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của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lớp</a:t>
            </a:r>
            <a:r>
              <a:rPr lang="en-US" altLang="en-US" kern="0" dirty="0">
                <a:solidFill>
                  <a:srgbClr val="009900"/>
                </a:solidFill>
              </a:rPr>
              <a:t>?</a:t>
            </a:r>
          </a:p>
          <a:p>
            <a:pPr marL="571500" indent="-571500" algn="just" eaLnBrk="1" hangingPunct="1">
              <a:buFont typeface="Wingdings" panose="05000000000000000000" pitchFamily="2" charset="2"/>
              <a:buNone/>
            </a:pPr>
            <a:r>
              <a:rPr lang="en-US" altLang="en-US" kern="0" dirty="0"/>
              <a:t>b</a:t>
            </a:r>
            <a:r>
              <a:rPr lang="en-US" altLang="en-US" kern="0" dirty="0">
                <a:solidFill>
                  <a:srgbClr val="009900"/>
                </a:solidFill>
              </a:rPr>
              <a:t>. 3 </a:t>
            </a:r>
            <a:r>
              <a:rPr lang="en-US" altLang="en-US" kern="0" dirty="0" err="1">
                <a:solidFill>
                  <a:srgbClr val="009900"/>
                </a:solidFill>
              </a:rPr>
              <a:t>tổ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có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bao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nhiêu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học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sinh</a:t>
            </a:r>
            <a:r>
              <a:rPr lang="en-US" altLang="en-US" kern="0" dirty="0">
                <a:solidFill>
                  <a:srgbClr val="009900"/>
                </a:solidFill>
              </a:rPr>
              <a:t>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A57DA62-2499-45B0-87C5-B2DC3665E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55290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u="sng" dirty="0" err="1">
                <a:solidFill>
                  <a:srgbClr val="0000FF"/>
                </a:solidFill>
                <a:latin typeface="Tahoma" panose="020B0604030504040204" pitchFamily="34" charset="0"/>
              </a:rPr>
              <a:t>Bài</a:t>
            </a:r>
            <a:r>
              <a:rPr lang="en-US" altLang="en-US" b="1" u="sng" dirty="0">
                <a:solidFill>
                  <a:srgbClr val="0000FF"/>
                </a:solidFill>
                <a:latin typeface="Tahoma" panose="020B0604030504040204" pitchFamily="34" charset="0"/>
              </a:rPr>
              <a:t> 2:</a:t>
            </a:r>
            <a:r>
              <a:rPr lang="en-US" altLang="en-US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</a:rPr>
              <a:t>(SGK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</a:rPr>
              <a:t>trang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</a:rPr>
              <a:t> 139 –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</a:rPr>
              <a:t>dưới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51CB1C-0267-4A49-A45F-49C147637AC5}"/>
              </a:ext>
            </a:extLst>
          </p:cNvPr>
          <p:cNvCxnSpPr>
            <a:cxnSpLocks/>
          </p:cNvCxnSpPr>
          <p:nvPr/>
        </p:nvCxnSpPr>
        <p:spPr>
          <a:xfrm>
            <a:off x="2209800" y="990600"/>
            <a:ext cx="2122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903168-9A6A-400E-83C5-A7D5505BA911}"/>
              </a:ext>
            </a:extLst>
          </p:cNvPr>
          <p:cNvCxnSpPr>
            <a:cxnSpLocks/>
          </p:cNvCxnSpPr>
          <p:nvPr/>
        </p:nvCxnSpPr>
        <p:spPr>
          <a:xfrm>
            <a:off x="7848600" y="998391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905F5F-3A06-4613-AF4C-CEFC33EC6CC9}"/>
              </a:ext>
            </a:extLst>
          </p:cNvPr>
          <p:cNvCxnSpPr>
            <a:cxnSpLocks/>
          </p:cNvCxnSpPr>
          <p:nvPr/>
        </p:nvCxnSpPr>
        <p:spPr>
          <a:xfrm>
            <a:off x="694006" y="1541072"/>
            <a:ext cx="525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2B4ACD-3516-484C-A72A-F196955B1F7D}"/>
              </a:ext>
            </a:extLst>
          </p:cNvPr>
          <p:cNvCxnSpPr>
            <a:cxnSpLocks/>
          </p:cNvCxnSpPr>
          <p:nvPr/>
        </p:nvCxnSpPr>
        <p:spPr>
          <a:xfrm>
            <a:off x="2697871" y="1622034"/>
            <a:ext cx="1710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A945FD-4400-4DF2-9122-7C92FA7FDC3D}"/>
              </a:ext>
            </a:extLst>
          </p:cNvPr>
          <p:cNvCxnSpPr>
            <a:cxnSpLocks/>
          </p:cNvCxnSpPr>
          <p:nvPr/>
        </p:nvCxnSpPr>
        <p:spPr>
          <a:xfrm>
            <a:off x="694006" y="2143125"/>
            <a:ext cx="525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9AA7F3-A2C7-45C1-810E-BB7C3A24C07F}"/>
              </a:ext>
            </a:extLst>
          </p:cNvPr>
          <p:cNvCxnSpPr>
            <a:cxnSpLocks/>
          </p:cNvCxnSpPr>
          <p:nvPr/>
        </p:nvCxnSpPr>
        <p:spPr>
          <a:xfrm>
            <a:off x="3913188" y="2163201"/>
            <a:ext cx="1565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BAF34-BA89-48A2-A61B-EB77117C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116" y="2210783"/>
            <a:ext cx="13308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+mn-lt"/>
              </a:rPr>
              <a:t>Bài</a:t>
            </a:r>
            <a:r>
              <a:rPr lang="en-US" altLang="en-US" u="sng" dirty="0">
                <a:latin typeface="+mn-lt"/>
              </a:rPr>
              <a:t> </a:t>
            </a:r>
            <a:r>
              <a:rPr lang="en-US" altLang="en-US" u="sng" dirty="0" err="1">
                <a:latin typeface="+mn-lt"/>
              </a:rPr>
              <a:t>giải</a:t>
            </a:r>
            <a:endParaRPr lang="en-US" altLang="en-US" dirty="0">
              <a:latin typeface="+mn-lt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2C78CA8-C629-478D-BFC2-6F44C0D39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430" y="2606971"/>
            <a:ext cx="8001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None/>
            </a:pPr>
            <a:r>
              <a:rPr lang="en-US" altLang="en-US" dirty="0">
                <a:latin typeface="+mj-lt"/>
              </a:rPr>
              <a:t>a. Ba </a:t>
            </a:r>
            <a:r>
              <a:rPr lang="en-US" altLang="en-US" dirty="0" err="1">
                <a:latin typeface="+mj-lt"/>
              </a:rPr>
              <a:t>tổ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chiếm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số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phần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học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sinh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của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cả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lớp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là</a:t>
            </a:r>
            <a:r>
              <a:rPr lang="en-US" altLang="en-US" dirty="0">
                <a:latin typeface="+mj-lt"/>
              </a:rPr>
              <a:t>: </a:t>
            </a:r>
          </a:p>
          <a:p>
            <a:pPr marL="0" indent="0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None/>
            </a:pPr>
            <a:endParaRPr lang="en-US" altLang="en-US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latin typeface="+mj-lt"/>
              </a:rPr>
              <a:t>b. Ba </a:t>
            </a:r>
            <a:r>
              <a:rPr lang="en-US" altLang="en-US" dirty="0" err="1">
                <a:latin typeface="+mj-lt"/>
              </a:rPr>
              <a:t>tổ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có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số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học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sinh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là</a:t>
            </a:r>
            <a:r>
              <a:rPr lang="en-US" altLang="en-US" dirty="0">
                <a:latin typeface="+mj-lt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latin typeface="+mj-lt"/>
              </a:rPr>
              <a:t>		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latin typeface="+mj-lt"/>
              </a:rPr>
              <a:t>							</a:t>
            </a:r>
          </a:p>
        </p:txBody>
      </p:sp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6B58349A-FF02-41C0-B199-6A08868DA5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958074"/>
              </p:ext>
            </p:extLst>
          </p:nvPr>
        </p:nvGraphicFramePr>
        <p:xfrm>
          <a:off x="5056496" y="2947265"/>
          <a:ext cx="371140" cy="902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7" name="Equation" r:id="rId4" imgW="152334" imgH="393529" progId="Equation.3">
                  <p:embed/>
                </p:oleObj>
              </mc:Choice>
              <mc:Fallback>
                <p:oleObj name="Equation" r:id="rId4" imgW="152334" imgH="393529" progId="Equation.3">
                  <p:embed/>
                  <p:pic>
                    <p:nvPicPr>
                      <p:cNvPr id="66" name="Object 7">
                        <a:extLst>
                          <a:ext uri="{FF2B5EF4-FFF2-40B4-BE49-F238E27FC236}">
                            <a16:creationId xmlns:a16="http://schemas.microsoft.com/office/drawing/2014/main" id="{FFBFB041-8D51-40F7-BD88-5F460C545A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6496" y="2947265"/>
                        <a:ext cx="371140" cy="902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>
            <a:extLst>
              <a:ext uri="{FF2B5EF4-FFF2-40B4-BE49-F238E27FC236}">
                <a16:creationId xmlns:a16="http://schemas.microsoft.com/office/drawing/2014/main" id="{21857227-25A7-44D3-A128-AD97213FF7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718477"/>
              </p:ext>
            </p:extLst>
          </p:nvPr>
        </p:nvGraphicFramePr>
        <p:xfrm>
          <a:off x="4379524" y="3935629"/>
          <a:ext cx="384734" cy="104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8" name="Equation" r:id="rId6" imgW="152334" imgH="393529" progId="Equation.3">
                  <p:embed/>
                </p:oleObj>
              </mc:Choice>
              <mc:Fallback>
                <p:oleObj name="Equation" r:id="rId6" imgW="152334" imgH="393529" progId="Equation.3">
                  <p:embed/>
                  <p:pic>
                    <p:nvPicPr>
                      <p:cNvPr id="67" name="Object 8">
                        <a:extLst>
                          <a:ext uri="{FF2B5EF4-FFF2-40B4-BE49-F238E27FC236}">
                            <a16:creationId xmlns:a16="http://schemas.microsoft.com/office/drawing/2014/main" id="{00BC8083-4742-4152-BC79-856608B3C1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524" y="3935629"/>
                        <a:ext cx="384734" cy="1043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9">
            <a:extLst>
              <a:ext uri="{FF2B5EF4-FFF2-40B4-BE49-F238E27FC236}">
                <a16:creationId xmlns:a16="http://schemas.microsoft.com/office/drawing/2014/main" id="{6A42D588-FF9F-434C-866E-780A914F7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4857784"/>
            <a:ext cx="4546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+mj-lt"/>
              </a:rPr>
              <a:t>Đáp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số</a:t>
            </a:r>
            <a:r>
              <a:rPr lang="en-US" altLang="en-US" dirty="0">
                <a:latin typeface="+mj-lt"/>
              </a:rPr>
              <a:t>: a)        </a:t>
            </a:r>
            <a:r>
              <a:rPr lang="en-US" altLang="en-US" dirty="0" err="1">
                <a:latin typeface="+mj-lt"/>
              </a:rPr>
              <a:t>số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học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sinh</a:t>
            </a:r>
            <a:r>
              <a:rPr lang="en-US" altLang="en-US" dirty="0">
                <a:latin typeface="+mj-lt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              b)   24 </a:t>
            </a:r>
            <a:r>
              <a:rPr lang="en-US" altLang="en-US" dirty="0" err="1">
                <a:latin typeface="+mj-lt"/>
              </a:rPr>
              <a:t>học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sinh</a:t>
            </a:r>
            <a:r>
              <a:rPr lang="en-US" altLang="en-US" dirty="0">
                <a:latin typeface="+mj-lt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43175" y="3176100"/>
            <a:ext cx="1247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 : 4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66575" y="3154270"/>
            <a:ext cx="3094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8417" y="4114800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32 x      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1413" y="411490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dirty="0">
                <a:solidFill>
                  <a:prstClr val="black"/>
                </a:solidFill>
                <a:latin typeface="Times New Roman"/>
              </a:rPr>
              <a:t>24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5898866" y="4145577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)</a:t>
            </a:r>
          </a:p>
        </p:txBody>
      </p:sp>
      <p:graphicFrame>
        <p:nvGraphicFramePr>
          <p:cNvPr id="24" name="Object 8">
            <a:extLst>
              <a:ext uri="{FF2B5EF4-FFF2-40B4-BE49-F238E27FC236}">
                <a16:creationId xmlns:a16="http://schemas.microsoft.com/office/drawing/2014/main" id="{21857227-25A7-44D3-A128-AD97213FF7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321186"/>
              </p:ext>
            </p:extLst>
          </p:nvPr>
        </p:nvGraphicFramePr>
        <p:xfrm>
          <a:off x="5665875" y="4675484"/>
          <a:ext cx="384734" cy="104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9" name="Equation" r:id="rId6" imgW="152334" imgH="393529" progId="Equation.3">
                  <p:embed/>
                </p:oleObj>
              </mc:Choice>
              <mc:Fallback>
                <p:oleObj name="Equation" r:id="rId6" imgW="152334" imgH="393529" progId="Equation.3">
                  <p:embed/>
                  <p:pic>
                    <p:nvPicPr>
                      <p:cNvPr id="14" name="Object 8">
                        <a:extLst>
                          <a:ext uri="{FF2B5EF4-FFF2-40B4-BE49-F238E27FC236}">
                            <a16:creationId xmlns:a16="http://schemas.microsoft.com/office/drawing/2014/main" id="{21857227-25A7-44D3-A128-AD97213FF7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5875" y="4675484"/>
                        <a:ext cx="384734" cy="1043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59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" grpId="0"/>
      <p:bldP spid="16" grpId="0"/>
      <p:bldP spid="19" grpId="0"/>
      <p:bldP spid="17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6A573625-BBC7-426B-9578-FF48C79BB947}"/>
              </a:ext>
            </a:extLst>
          </p:cNvPr>
          <p:cNvSpPr txBox="1">
            <a:spLocks/>
          </p:cNvSpPr>
          <p:nvPr/>
        </p:nvSpPr>
        <p:spPr>
          <a:xfrm>
            <a:off x="52137" y="782638"/>
            <a:ext cx="11987462" cy="21891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kern="0" dirty="0"/>
              <a:t>   </a:t>
            </a:r>
            <a:r>
              <a:rPr lang="en-US" altLang="en-US" kern="0" dirty="0" err="1">
                <a:latin typeface="+mj-lt"/>
              </a:rPr>
              <a:t>Quãng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đường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từ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nhà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anh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Hải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đến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thị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xã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dài</a:t>
            </a:r>
            <a:r>
              <a:rPr lang="en-US" altLang="en-US" kern="0" dirty="0">
                <a:latin typeface="+mj-lt"/>
              </a:rPr>
              <a:t> 15 km. </a:t>
            </a:r>
            <a:r>
              <a:rPr lang="en-US" altLang="en-US" kern="0" dirty="0" err="1">
                <a:latin typeface="+mj-lt"/>
              </a:rPr>
              <a:t>Anh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Hải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từ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nhà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ra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thị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xã</a:t>
            </a:r>
            <a:r>
              <a:rPr lang="en-US" altLang="en-US" kern="0" dirty="0">
                <a:latin typeface="+mj-lt"/>
              </a:rPr>
              <a:t>, </a:t>
            </a:r>
            <a:r>
              <a:rPr lang="en-US" altLang="en-US" kern="0" dirty="0" err="1">
                <a:latin typeface="+mj-lt"/>
              </a:rPr>
              <a:t>khi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được</a:t>
            </a:r>
            <a:r>
              <a:rPr lang="en-US" altLang="en-US" kern="0" dirty="0">
                <a:latin typeface="+mj-lt"/>
              </a:rPr>
              <a:t>      </a:t>
            </a:r>
            <a:r>
              <a:rPr lang="en-US" altLang="en-US" kern="0" dirty="0" err="1">
                <a:latin typeface="+mj-lt"/>
              </a:rPr>
              <a:t>quãng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đường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thì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dừng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lại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nghỉ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một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lúc</a:t>
            </a:r>
            <a:r>
              <a:rPr lang="en-US" altLang="en-US" kern="0" dirty="0">
                <a:latin typeface="+mj-lt"/>
              </a:rPr>
              <a:t>. </a:t>
            </a:r>
            <a:r>
              <a:rPr lang="en-US" altLang="en-US" kern="0" dirty="0" err="1">
                <a:latin typeface="+mj-lt"/>
              </a:rPr>
              <a:t>Hỏi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anh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Hải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còn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phải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tiếp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bao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nhiêu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ki-lô-mét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nữa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thì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đến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thị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xã</a:t>
            </a:r>
            <a:r>
              <a:rPr lang="en-US" altLang="en-US" kern="0" dirty="0">
                <a:latin typeface="+mj-lt"/>
              </a:rPr>
              <a:t>?</a:t>
            </a:r>
          </a:p>
        </p:txBody>
      </p:sp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FC94932E-3EDA-4DF9-B3BC-B41B55F1A6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342069"/>
              </p:ext>
            </p:extLst>
          </p:nvPr>
        </p:nvGraphicFramePr>
        <p:xfrm>
          <a:off x="4058715" y="1460364"/>
          <a:ext cx="722418" cy="100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7" name="Equation" r:id="rId3" imgW="152280" imgH="393480" progId="Equation.3">
                  <p:embed/>
                </p:oleObj>
              </mc:Choice>
              <mc:Fallback>
                <p:oleObj name="Equation" r:id="rId3" imgW="152280" imgH="393480" progId="Equation.3">
                  <p:embed/>
                  <p:pic>
                    <p:nvPicPr>
                      <p:cNvPr id="9219" name="Object 6">
                        <a:extLst>
                          <a:ext uri="{FF2B5EF4-FFF2-40B4-BE49-F238E27FC236}">
                            <a16:creationId xmlns:a16="http://schemas.microsoft.com/office/drawing/2014/main" id="{AC1C8DD7-DCB0-4748-894C-72B53ADA1B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8715" y="1460364"/>
                        <a:ext cx="722418" cy="1001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">
            <a:extLst>
              <a:ext uri="{FF2B5EF4-FFF2-40B4-BE49-F238E27FC236}">
                <a16:creationId xmlns:a16="http://schemas.microsoft.com/office/drawing/2014/main" id="{352F2849-345B-4CAE-8432-19B7BF41B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" y="154782"/>
            <a:ext cx="4378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u="sng" dirty="0" err="1">
                <a:solidFill>
                  <a:srgbClr val="0000FF"/>
                </a:solidFill>
                <a:latin typeface="Tahoma" panose="020B0604030504040204" pitchFamily="34" charset="0"/>
              </a:rPr>
              <a:t>Bài</a:t>
            </a:r>
            <a:r>
              <a:rPr lang="en-US" altLang="en-US" b="1" u="sng" dirty="0">
                <a:solidFill>
                  <a:srgbClr val="0000FF"/>
                </a:solidFill>
                <a:latin typeface="Tahoma" panose="020B0604030504040204" pitchFamily="34" charset="0"/>
              </a:rPr>
              <a:t> 3:</a:t>
            </a:r>
            <a:r>
              <a:rPr lang="en-US" altLang="en-US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(SGK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trang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139 )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0AF7ADDF-AB96-43BB-944A-439A41AFF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009" y="3401292"/>
            <a:ext cx="17171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7032C"/>
                </a:solidFill>
                <a:latin typeface="Tahoma" panose="020B0604030504040204" pitchFamily="34" charset="0"/>
              </a:rPr>
              <a:t>Tóm</a:t>
            </a:r>
            <a:r>
              <a:rPr lang="en-US" altLang="en-US" b="1" u="sng" dirty="0">
                <a:solidFill>
                  <a:srgbClr val="F7032C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u="sng">
                <a:solidFill>
                  <a:srgbClr val="F7032C"/>
                </a:solidFill>
                <a:latin typeface="Tahoma" panose="020B0604030504040204" pitchFamily="34" charset="0"/>
              </a:rPr>
              <a:t>tắt</a:t>
            </a:r>
            <a:r>
              <a:rPr lang="en-US" altLang="en-US" b="1" u="sng" dirty="0">
                <a:solidFill>
                  <a:srgbClr val="F7032C"/>
                </a:solidFill>
                <a:latin typeface="Tahoma" panose="020B0604030504040204" pitchFamily="34" charset="0"/>
              </a:rPr>
              <a:t>:</a:t>
            </a:r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47C5AEF0-F91C-4729-9ECB-046797106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534" y="474523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9900"/>
                </a:solidFill>
                <a:latin typeface="+mj-lt"/>
              </a:rPr>
              <a:t>Thị</a:t>
            </a:r>
            <a:r>
              <a:rPr lang="en-US" altLang="en-US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9900"/>
                </a:solidFill>
                <a:latin typeface="+mj-lt"/>
              </a:rPr>
              <a:t>xã</a:t>
            </a:r>
            <a:endParaRPr lang="en-US" altLang="en-US" b="1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943156A6-0072-440D-BC2C-33DAF0156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009" y="4802052"/>
            <a:ext cx="824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9900"/>
                </a:solidFill>
                <a:latin typeface="+mj-lt"/>
              </a:rPr>
              <a:t>Nhà</a:t>
            </a:r>
            <a:endParaRPr lang="en-US" altLang="en-US" b="1" dirty="0">
              <a:solidFill>
                <a:srgbClr val="009900"/>
              </a:solidFill>
              <a:latin typeface="+mj-lt"/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CB4F6282-D0BB-4C9A-85F1-FE9DA32F6019}"/>
              </a:ext>
            </a:extLst>
          </p:cNvPr>
          <p:cNvGrpSpPr>
            <a:grpSpLocks/>
          </p:cNvGrpSpPr>
          <p:nvPr/>
        </p:nvGrpSpPr>
        <p:grpSpPr bwMode="auto">
          <a:xfrm>
            <a:off x="2444333" y="4216265"/>
            <a:ext cx="7010400" cy="1571627"/>
            <a:chOff x="1589" y="1326"/>
            <a:chExt cx="3312" cy="990"/>
          </a:xfrm>
        </p:grpSpPr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C1F23907-8F55-47F2-B399-A69C7B755A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1872"/>
              <a:ext cx="1104" cy="0"/>
            </a:xfrm>
            <a:prstGeom prst="line">
              <a:avLst/>
            </a:prstGeom>
            <a:ln w="38100"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Line 10">
              <a:extLst>
                <a:ext uri="{FF2B5EF4-FFF2-40B4-BE49-F238E27FC236}">
                  <a16:creationId xmlns:a16="http://schemas.microsoft.com/office/drawing/2014/main" id="{DBB2A78E-E955-409F-8FEF-3725C37C6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7" y="1872"/>
              <a:ext cx="1104" cy="0"/>
            </a:xfrm>
            <a:prstGeom prst="line">
              <a:avLst/>
            </a:prstGeom>
            <a:noFill/>
            <a:ln w="38100">
              <a:solidFill>
                <a:srgbClr val="F703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4EB71A19-92B3-456F-970E-BE02A2C57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3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BDB02088-2497-4DA2-B32B-8B5207FE0C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1" y="1776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6730D548-2E1A-4E2E-8AAB-71DA21834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4F25E8C2-7CBF-4FDA-AFFD-E5455FA11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1536"/>
              <a:ext cx="1248" cy="336"/>
            </a:xfrm>
            <a:custGeom>
              <a:avLst/>
              <a:gdLst>
                <a:gd name="T0" fmla="*/ 0 w 1248"/>
                <a:gd name="T1" fmla="*/ 336 h 336"/>
                <a:gd name="T2" fmla="*/ 1248 w 1248"/>
                <a:gd name="T3" fmla="*/ 0 h 336"/>
                <a:gd name="T4" fmla="*/ 0 60000 65536"/>
                <a:gd name="T5" fmla="*/ 0 60000 65536"/>
                <a:gd name="T6" fmla="*/ 0 w 1248"/>
                <a:gd name="T7" fmla="*/ 0 h 336"/>
                <a:gd name="T8" fmla="*/ 1248 w 1248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8" h="336">
                  <a:moveTo>
                    <a:pt x="0" y="336"/>
                  </a:moveTo>
                  <a:cubicBezTo>
                    <a:pt x="520" y="196"/>
                    <a:pt x="1040" y="56"/>
                    <a:pt x="124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11FBE7A1-D2EE-45C0-BF4C-B470A8554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" y="1527"/>
              <a:ext cx="1344" cy="336"/>
            </a:xfrm>
            <a:custGeom>
              <a:avLst/>
              <a:gdLst>
                <a:gd name="T0" fmla="*/ 1344 w 1344"/>
                <a:gd name="T1" fmla="*/ 336 h 336"/>
                <a:gd name="T2" fmla="*/ 0 w 1344"/>
                <a:gd name="T3" fmla="*/ 0 h 336"/>
                <a:gd name="T4" fmla="*/ 0 60000 65536"/>
                <a:gd name="T5" fmla="*/ 0 60000 65536"/>
                <a:gd name="T6" fmla="*/ 0 w 1344"/>
                <a:gd name="T7" fmla="*/ 0 h 336"/>
                <a:gd name="T8" fmla="*/ 1344 w 1344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44" h="336">
                  <a:moveTo>
                    <a:pt x="1344" y="336"/>
                  </a:moveTo>
                  <a:cubicBezTo>
                    <a:pt x="788" y="196"/>
                    <a:pt x="232" y="56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67322A2A-373E-4DE2-A2B6-0C830A611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1" y="1326"/>
              <a:ext cx="7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380DED"/>
                  </a:solidFill>
                  <a:latin typeface="Tahoma" panose="020B0604030504040204" pitchFamily="34" charset="0"/>
                </a:rPr>
                <a:t>15 km</a:t>
              </a: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26B9DBCF-4C05-4913-ACEC-9D146B66A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1872"/>
              <a:ext cx="912" cy="288"/>
            </a:xfrm>
            <a:custGeom>
              <a:avLst/>
              <a:gdLst>
                <a:gd name="T0" fmla="*/ 0 w 912"/>
                <a:gd name="T1" fmla="*/ 0 h 288"/>
                <a:gd name="T2" fmla="*/ 912 w 912"/>
                <a:gd name="T3" fmla="*/ 288 h 288"/>
                <a:gd name="T4" fmla="*/ 0 60000 65536"/>
                <a:gd name="T5" fmla="*/ 0 60000 65536"/>
                <a:gd name="T6" fmla="*/ 0 w 912"/>
                <a:gd name="T7" fmla="*/ 0 h 288"/>
                <a:gd name="T8" fmla="*/ 912 w 912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2" h="288">
                  <a:moveTo>
                    <a:pt x="0" y="0"/>
                  </a:moveTo>
                  <a:cubicBezTo>
                    <a:pt x="380" y="120"/>
                    <a:pt x="760" y="240"/>
                    <a:pt x="912" y="2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C61B9851-7F28-4018-8C15-A1BDD4A38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1872"/>
              <a:ext cx="720" cy="288"/>
            </a:xfrm>
            <a:custGeom>
              <a:avLst/>
              <a:gdLst>
                <a:gd name="T0" fmla="*/ 720 w 720"/>
                <a:gd name="T1" fmla="*/ 0 h 288"/>
                <a:gd name="T2" fmla="*/ 0 w 720"/>
                <a:gd name="T3" fmla="*/ 288 h 288"/>
                <a:gd name="T4" fmla="*/ 0 60000 65536"/>
                <a:gd name="T5" fmla="*/ 0 60000 65536"/>
                <a:gd name="T6" fmla="*/ 0 w 720"/>
                <a:gd name="T7" fmla="*/ 0 h 288"/>
                <a:gd name="T8" fmla="*/ 720 w 720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0" h="288">
                  <a:moveTo>
                    <a:pt x="720" y="0"/>
                  </a:moveTo>
                  <a:cubicBezTo>
                    <a:pt x="420" y="120"/>
                    <a:pt x="120" y="240"/>
                    <a:pt x="0" y="2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19">
              <a:extLst>
                <a:ext uri="{FF2B5EF4-FFF2-40B4-BE49-F238E27FC236}">
                  <a16:creationId xmlns:a16="http://schemas.microsoft.com/office/drawing/2014/main" id="{8F134089-37F6-4EB1-BE21-E5A8C78AA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6" y="2025"/>
              <a:ext cx="6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solidFill>
                    <a:srgbClr val="FF0066"/>
                  </a:solidFill>
                  <a:latin typeface="Tahoma" panose="020B0604030504040204" pitchFamily="34" charset="0"/>
                </a:rPr>
                <a:t>Đã</a:t>
              </a:r>
              <a:r>
                <a:rPr lang="en-US" altLang="en-US" sz="2400" dirty="0">
                  <a:solidFill>
                    <a:srgbClr val="FF0066"/>
                  </a:solidFill>
                  <a:latin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FF0066"/>
                  </a:solidFill>
                  <a:latin typeface="Tahoma" panose="020B0604030504040204" pitchFamily="34" charset="0"/>
                </a:rPr>
                <a:t>đi</a:t>
              </a:r>
              <a:endParaRPr lang="en-US" altLang="en-US" sz="2400" dirty="0">
                <a:solidFill>
                  <a:srgbClr val="FF006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6" name="Line 20">
              <a:extLst>
                <a:ext uri="{FF2B5EF4-FFF2-40B4-BE49-F238E27FC236}">
                  <a16:creationId xmlns:a16="http://schemas.microsoft.com/office/drawing/2014/main" id="{4F3EDB8F-8FC8-4528-9F04-3F81B92258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7" y="1872"/>
              <a:ext cx="449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1">
              <a:extLst>
                <a:ext uri="{FF2B5EF4-FFF2-40B4-BE49-F238E27FC236}">
                  <a16:creationId xmlns:a16="http://schemas.microsoft.com/office/drawing/2014/main" id="{6076FFAB-9BF3-4D8B-ABAA-40259D558A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6" y="1872"/>
              <a:ext cx="295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8362AB35-6525-4911-8737-D1FC16A3B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8" y="1792"/>
              <a:ext cx="40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Tahoma" panose="020B0604030504040204" pitchFamily="34" charset="0"/>
                </a:rPr>
                <a:t>           km ?</a:t>
              </a:r>
            </a:p>
          </p:txBody>
        </p:sp>
        <p:sp>
          <p:nvSpPr>
            <p:cNvPr id="39" name="Line 25">
              <a:extLst>
                <a:ext uri="{FF2B5EF4-FFF2-40B4-BE49-F238E27FC236}">
                  <a16:creationId xmlns:a16="http://schemas.microsoft.com/office/drawing/2014/main" id="{633EE286-E884-4C9E-B033-4932F8D7F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3" y="1872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8">
              <a:extLst>
                <a:ext uri="{FF2B5EF4-FFF2-40B4-BE49-F238E27FC236}">
                  <a16:creationId xmlns:a16="http://schemas.microsoft.com/office/drawing/2014/main" id="{BB949AFC-0591-4E1B-9EFA-B2F9B7A3B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7" y="1809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 Box 24">
            <a:extLst>
              <a:ext uri="{FF2B5EF4-FFF2-40B4-BE49-F238E27FC236}">
                <a16:creationId xmlns:a16="http://schemas.microsoft.com/office/drawing/2014/main" id="{CC856CA7-5257-4FA0-959B-349CBA82B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429" y="5231265"/>
            <a:ext cx="10015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en-US" altLang="en-US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3">
            <a:extLst>
              <a:ext uri="{FF2B5EF4-FFF2-40B4-BE49-F238E27FC236}">
                <a16:creationId xmlns:a16="http://schemas.microsoft.com/office/drawing/2014/main" id="{FA596183-EE98-415F-9048-2158AED15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6731" y="1064934"/>
            <a:ext cx="8001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endParaRPr lang="en-US" altLang="en-US" sz="2400" b="1" dirty="0">
              <a:latin typeface="VNI-Times" pitchFamily="2" charset="0"/>
            </a:endParaRPr>
          </a:p>
        </p:txBody>
      </p:sp>
      <p:graphicFrame>
        <p:nvGraphicFramePr>
          <p:cNvPr id="13318" name="Object 8">
            <a:extLst>
              <a:ext uri="{FF2B5EF4-FFF2-40B4-BE49-F238E27FC236}">
                <a16:creationId xmlns:a16="http://schemas.microsoft.com/office/drawing/2014/main" id="{04DF4913-E43D-41A3-8BEA-0523C63D05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329102"/>
              </p:ext>
            </p:extLst>
          </p:nvPr>
        </p:nvGraphicFramePr>
        <p:xfrm>
          <a:off x="8486944" y="2877363"/>
          <a:ext cx="31432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944" y="2877363"/>
                        <a:ext cx="31432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13">
            <a:extLst>
              <a:ext uri="{FF2B5EF4-FFF2-40B4-BE49-F238E27FC236}">
                <a16:creationId xmlns:a16="http://schemas.microsoft.com/office/drawing/2014/main" id="{284BF71E-9E0F-434D-A83A-6B1283153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981417"/>
              </p:ext>
            </p:extLst>
          </p:nvPr>
        </p:nvGraphicFramePr>
        <p:xfrm>
          <a:off x="7805906" y="1563104"/>
          <a:ext cx="16764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Equation" r:id="rId5" imgW="647419" imgH="393529" progId="Equation.3">
                  <p:embed/>
                </p:oleObj>
              </mc:Choice>
              <mc:Fallback>
                <p:oleObj name="Equation" r:id="rId5" imgW="647419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5906" y="1563104"/>
                        <a:ext cx="167640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00445E-674B-4A9C-BBBA-09E9C874FB36}"/>
              </a:ext>
            </a:extLst>
          </p:cNvPr>
          <p:cNvCxnSpPr>
            <a:cxnSpLocks/>
          </p:cNvCxnSpPr>
          <p:nvPr/>
        </p:nvCxnSpPr>
        <p:spPr>
          <a:xfrm>
            <a:off x="5790121" y="790435"/>
            <a:ext cx="0" cy="43751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>
            <a:extLst>
              <a:ext uri="{FF2B5EF4-FFF2-40B4-BE49-F238E27FC236}">
                <a16:creationId xmlns:a16="http://schemas.microsoft.com/office/drawing/2014/main" id="{5A2F597A-A622-4528-BBBB-3CE406DC3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" y="154782"/>
            <a:ext cx="5634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u="sng" dirty="0" err="1">
                <a:solidFill>
                  <a:srgbClr val="0000FF"/>
                </a:solidFill>
                <a:latin typeface="Tahoma" panose="020B0604030504040204" pitchFamily="34" charset="0"/>
              </a:rPr>
              <a:t>Bài</a:t>
            </a:r>
            <a:r>
              <a:rPr lang="en-US" altLang="en-US" b="1" u="sng" dirty="0">
                <a:solidFill>
                  <a:srgbClr val="0000FF"/>
                </a:solidFill>
                <a:latin typeface="Tahoma" panose="020B0604030504040204" pitchFamily="34" charset="0"/>
              </a:rPr>
              <a:t> 3:</a:t>
            </a:r>
            <a:r>
              <a:rPr lang="en-US" altLang="en-US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(SGK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trang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139 –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dưới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18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00A0E0F6-54C0-4AB9-8FC4-2C8FB2301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498869"/>
            <a:ext cx="8186906" cy="43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2B02DFEF-F96E-45F1-AD76-77D2E8FEA2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627455"/>
              </p:ext>
            </p:extLst>
          </p:nvPr>
        </p:nvGraphicFramePr>
        <p:xfrm>
          <a:off x="2143002" y="1633138"/>
          <a:ext cx="3460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2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13321" name="Object 6">
                        <a:extLst>
                          <a:ext uri="{FF2B5EF4-FFF2-40B4-BE49-F238E27FC236}">
                            <a16:creationId xmlns:a16="http://schemas.microsoft.com/office/drawing/2014/main" id="{2B02DFEF-F96E-45F1-AD76-77D2E8FEA2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002" y="1633138"/>
                        <a:ext cx="346075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2780" y="786458"/>
            <a:ext cx="4059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err="1"/>
              <a:t>Bài</a:t>
            </a:r>
            <a:r>
              <a:rPr lang="en-US" b="1" u="sng" dirty="0"/>
              <a:t> </a:t>
            </a:r>
            <a:r>
              <a:rPr lang="en-US" b="1" u="sng" dirty="0" err="1"/>
              <a:t>giải</a:t>
            </a:r>
            <a:endParaRPr lang="en-US" b="1" u="sng" dirty="0"/>
          </a:p>
          <a:p>
            <a:r>
              <a:rPr lang="en-US" dirty="0" err="1"/>
              <a:t>Quãng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2109" y="180359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x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3425" y="1816954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79606" y="1816954"/>
            <a:ext cx="906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(km)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777" y="2469218"/>
            <a:ext cx="570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ki-lô-mét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72109" y="3054559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– 10 = 5 (km)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67498" y="3628396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 5 (km)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4808" y="684491"/>
            <a:ext cx="6168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err="1"/>
              <a:t>Bài</a:t>
            </a:r>
            <a:r>
              <a:rPr lang="en-US" b="1" u="sng" dirty="0"/>
              <a:t> </a:t>
            </a:r>
            <a:r>
              <a:rPr lang="en-US" b="1" u="sng" dirty="0" err="1"/>
              <a:t>giải</a:t>
            </a:r>
            <a:r>
              <a:rPr lang="en-US" b="1" u="sng" dirty="0"/>
              <a:t> </a:t>
            </a:r>
            <a:r>
              <a:rPr lang="en-US" b="1" i="1" dirty="0"/>
              <a:t>(</a:t>
            </a:r>
            <a:r>
              <a:rPr lang="en-US" b="1" i="1" dirty="0" err="1"/>
              <a:t>cách</a:t>
            </a:r>
            <a:r>
              <a:rPr lang="en-US" b="1" i="1" dirty="0"/>
              <a:t> 2)</a:t>
            </a:r>
          </a:p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quãng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556381" y="1767247"/>
            <a:ext cx="211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quãng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97241" y="2464574"/>
            <a:ext cx="570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ki-lô-mét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51645" y="303720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10962" y="3689134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 5 (km)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44494" y="3087856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44877" y="3065852"/>
            <a:ext cx="906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(km)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11" grpId="0"/>
      <p:bldP spid="25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48938E4-634F-4D0C-A229-E80B226C2CA1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-519197"/>
            <a:ext cx="11506200" cy="2819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kern="0" dirty="0"/>
              <a:t>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</a:rPr>
              <a:t>Bài</a:t>
            </a:r>
            <a:r>
              <a:rPr lang="en-US" altLang="en-US" b="1" kern="0" dirty="0">
                <a:solidFill>
                  <a:srgbClr val="FF0000"/>
                </a:solidFill>
              </a:rPr>
              <a:t> 4: </a:t>
            </a:r>
            <a:r>
              <a:rPr lang="en-US" altLang="en-US" kern="0" dirty="0" err="1">
                <a:latin typeface="+mn-lt"/>
              </a:rPr>
              <a:t>Có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một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kho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chứa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xăng</a:t>
            </a:r>
            <a:r>
              <a:rPr lang="en-US" altLang="en-US" kern="0" dirty="0">
                <a:latin typeface="+mn-lt"/>
              </a:rPr>
              <a:t>.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Lần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đầu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người</a:t>
            </a:r>
            <a:r>
              <a:rPr lang="en-US" altLang="en-US" kern="0" dirty="0">
                <a:latin typeface="+mn-lt"/>
              </a:rPr>
              <a:t> ta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lấy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ra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32 850</a:t>
            </a:r>
            <a:r>
              <a:rPr lang="en-US" altLang="en-US" i="1" kern="0" dirty="0">
                <a:solidFill>
                  <a:srgbClr val="7030A0"/>
                </a:solidFill>
                <a:latin typeface="+mn-lt"/>
              </a:rPr>
              <a:t>l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xăng</a:t>
            </a:r>
            <a:r>
              <a:rPr lang="en-US" altLang="en-US" kern="0" dirty="0">
                <a:latin typeface="+mn-lt"/>
              </a:rPr>
              <a:t>,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lần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sau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lấy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ra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bằng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    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lần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đầu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thì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trong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kho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còn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lại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56 200</a:t>
            </a:r>
            <a:r>
              <a:rPr lang="en-US" altLang="en-US" i="1" kern="0" dirty="0">
                <a:solidFill>
                  <a:srgbClr val="7030A0"/>
                </a:solidFill>
                <a:latin typeface="+mn-lt"/>
              </a:rPr>
              <a:t>l </a:t>
            </a:r>
            <a:r>
              <a:rPr lang="en-US" altLang="en-US" kern="0" dirty="0" err="1">
                <a:latin typeface="+mn-lt"/>
              </a:rPr>
              <a:t>xăng</a:t>
            </a:r>
            <a:r>
              <a:rPr lang="en-US" altLang="en-US" kern="0" dirty="0">
                <a:latin typeface="+mn-lt"/>
              </a:rPr>
              <a:t>. </a:t>
            </a:r>
            <a:r>
              <a:rPr lang="en-US" altLang="en-US" kern="0" dirty="0" err="1">
                <a:latin typeface="+mn-lt"/>
              </a:rPr>
              <a:t>Hỏi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lúc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đầu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trong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kho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có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bao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nhiêu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lít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xăng</a:t>
            </a:r>
            <a:r>
              <a:rPr lang="en-US" altLang="en-US" kern="0" dirty="0">
                <a:latin typeface="+mn-lt"/>
              </a:rPr>
              <a:t>?</a:t>
            </a:r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C341F81B-9BDD-4D2F-B4A6-8B97AA2CC0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084305"/>
              </p:ext>
            </p:extLst>
          </p:nvPr>
        </p:nvGraphicFramePr>
        <p:xfrm>
          <a:off x="4038600" y="722685"/>
          <a:ext cx="460928" cy="1057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0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14339" name="Object 6">
                        <a:extLst>
                          <a:ext uri="{FF2B5EF4-FFF2-40B4-BE49-F238E27FC236}">
                            <a16:creationId xmlns:a16="http://schemas.microsoft.com/office/drawing/2014/main" id="{01E6B675-144A-44FF-B60A-EB267344A9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722685"/>
                        <a:ext cx="460928" cy="1057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31459C48-CACB-4154-ACD7-52D860574040}"/>
              </a:ext>
            </a:extLst>
          </p:cNvPr>
          <p:cNvSpPr txBox="1">
            <a:spLocks noChangeArrowheads="1"/>
          </p:cNvSpPr>
          <p:nvPr/>
        </p:nvSpPr>
        <p:spPr>
          <a:xfrm>
            <a:off x="393532" y="2300203"/>
            <a:ext cx="8534400" cy="29718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US" altLang="en-US" sz="2800" b="1" kern="0" dirty="0">
                <a:latin typeface="+mj-lt"/>
              </a:rPr>
            </a:br>
            <a:r>
              <a:rPr lang="en-US" altLang="en-US" sz="2800" b="1" kern="0" dirty="0">
                <a:latin typeface="+mj-lt"/>
              </a:rPr>
              <a:t>      </a:t>
            </a:r>
            <a:r>
              <a:rPr lang="vi-VN" altLang="en-US" sz="2800" b="1" kern="0" dirty="0">
                <a:latin typeface="+mj-lt"/>
              </a:rPr>
              <a:t>           </a:t>
            </a:r>
            <a:r>
              <a:rPr lang="en-US" altLang="en-US" sz="2800" b="1" kern="0" dirty="0" err="1">
                <a:solidFill>
                  <a:srgbClr val="FF0000"/>
                </a:solidFill>
                <a:latin typeface="+mj-lt"/>
              </a:rPr>
              <a:t>Tóm</a:t>
            </a:r>
            <a:r>
              <a:rPr lang="en-US" altLang="en-US" sz="2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+mj-lt"/>
              </a:rPr>
              <a:t>tắt</a:t>
            </a:r>
            <a:endParaRPr lang="en-US" altLang="en-US" sz="2800" b="1" kern="0" dirty="0">
              <a:solidFill>
                <a:srgbClr val="FF0000"/>
              </a:solidFill>
              <a:latin typeface="+mj-lt"/>
            </a:endParaRPr>
          </a:p>
          <a:p>
            <a:pPr algn="l"/>
            <a:br>
              <a:rPr lang="en-US" altLang="en-US" sz="2800" b="1" kern="0" dirty="0">
                <a:latin typeface="+mj-lt"/>
              </a:rPr>
            </a:b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:  32 850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lít</a:t>
            </a:r>
            <a:br>
              <a:rPr lang="en-US" altLang="en-US" sz="2800" b="1" kern="0" dirty="0">
                <a:solidFill>
                  <a:schemeClr val="tx1"/>
                </a:solidFill>
                <a:latin typeface="+mj-lt"/>
              </a:rPr>
            </a:br>
            <a:br>
              <a:rPr lang="en-US" altLang="en-US" sz="28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sau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:     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32 850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lít</a:t>
            </a:r>
            <a:br>
              <a:rPr lang="en-US" altLang="en-US" sz="28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  </a:t>
            </a:r>
            <a:br>
              <a:rPr lang="en-US" altLang="en-US" sz="28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Còn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:  56 200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lít</a:t>
            </a:r>
            <a:endParaRPr lang="en-US" altLang="en-US" sz="2800" b="1" kern="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CBC05871-FE4F-4A3A-926E-44508AB45A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531708"/>
              </p:ext>
            </p:extLst>
          </p:nvPr>
        </p:nvGraphicFramePr>
        <p:xfrm>
          <a:off x="2503319" y="4243390"/>
          <a:ext cx="352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1" name="Equation" r:id="rId5" imgW="139639" imgH="393529" progId="Equation.3">
                  <p:embed/>
                </p:oleObj>
              </mc:Choice>
              <mc:Fallback>
                <p:oleObj name="Equation" r:id="rId5" imgW="139639" imgH="393529" progId="Equation.3">
                  <p:embed/>
                  <p:pic>
                    <p:nvPicPr>
                      <p:cNvPr id="15365" name="Object 5">
                        <a:extLst>
                          <a:ext uri="{FF2B5EF4-FFF2-40B4-BE49-F238E27FC236}">
                            <a16:creationId xmlns:a16="http://schemas.microsoft.com/office/drawing/2014/main" id="{522DE7ED-E67C-4D39-A8C4-EBD7BB27B1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319" y="4243390"/>
                        <a:ext cx="352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9">
            <a:extLst>
              <a:ext uri="{FF2B5EF4-FFF2-40B4-BE49-F238E27FC236}">
                <a16:creationId xmlns:a16="http://schemas.microsoft.com/office/drawing/2014/main" id="{4D573C27-D1D1-4D80-B5FB-7740A8825E31}"/>
              </a:ext>
            </a:extLst>
          </p:cNvPr>
          <p:cNvSpPr>
            <a:spLocks/>
          </p:cNvSpPr>
          <p:nvPr/>
        </p:nvSpPr>
        <p:spPr bwMode="auto">
          <a:xfrm>
            <a:off x="4965531" y="3461084"/>
            <a:ext cx="669760" cy="2482516"/>
          </a:xfrm>
          <a:custGeom>
            <a:avLst/>
            <a:gdLst>
              <a:gd name="T0" fmla="*/ 0 w 288"/>
              <a:gd name="T1" fmla="*/ 0 h 1104"/>
              <a:gd name="T2" fmla="*/ 2147483646 w 288"/>
              <a:gd name="T3" fmla="*/ 2147483646 h 1104"/>
              <a:gd name="T4" fmla="*/ 2147483646 w 288"/>
              <a:gd name="T5" fmla="*/ 2147483646 h 1104"/>
              <a:gd name="T6" fmla="*/ 2147483646 w 288"/>
              <a:gd name="T7" fmla="*/ 2147483646 h 1104"/>
              <a:gd name="T8" fmla="*/ 2147483646 w 288"/>
              <a:gd name="T9" fmla="*/ 2147483646 h 1104"/>
              <a:gd name="T10" fmla="*/ 2147483646 w 288"/>
              <a:gd name="T11" fmla="*/ 2147483646 h 1104"/>
              <a:gd name="T12" fmla="*/ 2147483646 w 288"/>
              <a:gd name="T13" fmla="*/ 2147483646 h 1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"/>
              <a:gd name="T22" fmla="*/ 0 h 1104"/>
              <a:gd name="T23" fmla="*/ 288 w 288"/>
              <a:gd name="T24" fmla="*/ 1104 h 1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" h="1104">
                <a:moveTo>
                  <a:pt x="0" y="0"/>
                </a:moveTo>
                <a:cubicBezTo>
                  <a:pt x="56" y="8"/>
                  <a:pt x="112" y="16"/>
                  <a:pt x="144" y="96"/>
                </a:cubicBezTo>
                <a:cubicBezTo>
                  <a:pt x="176" y="176"/>
                  <a:pt x="168" y="408"/>
                  <a:pt x="192" y="480"/>
                </a:cubicBezTo>
                <a:cubicBezTo>
                  <a:pt x="216" y="552"/>
                  <a:pt x="288" y="512"/>
                  <a:pt x="288" y="528"/>
                </a:cubicBezTo>
                <a:cubicBezTo>
                  <a:pt x="288" y="544"/>
                  <a:pt x="208" y="504"/>
                  <a:pt x="192" y="576"/>
                </a:cubicBezTo>
                <a:cubicBezTo>
                  <a:pt x="176" y="648"/>
                  <a:pt x="208" y="872"/>
                  <a:pt x="192" y="960"/>
                </a:cubicBezTo>
                <a:cubicBezTo>
                  <a:pt x="176" y="1048"/>
                  <a:pt x="136" y="1076"/>
                  <a:pt x="96" y="110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6E5873B-0DFF-4530-9DDF-A9E96737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611" y="4323487"/>
            <a:ext cx="152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lít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xaêng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?</a:t>
            </a:r>
          </a:p>
        </p:txBody>
      </p:sp>
      <p:pic>
        <p:nvPicPr>
          <p:cNvPr id="8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E9FE5016-30DD-47C8-AEA7-82279FE2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16" y="3886200"/>
            <a:ext cx="6880225" cy="368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18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08973F1-3261-4A63-8C19-512C09D83000}"/>
              </a:ext>
            </a:extLst>
          </p:cNvPr>
          <p:cNvSpPr txBox="1">
            <a:spLocks noChangeArrowheads="1"/>
          </p:cNvSpPr>
          <p:nvPr/>
        </p:nvSpPr>
        <p:spPr>
          <a:xfrm>
            <a:off x="12032" y="-381000"/>
            <a:ext cx="8534400" cy="29718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US" altLang="en-US" sz="2400" b="1" kern="0" dirty="0">
                <a:latin typeface="+mj-lt"/>
              </a:rPr>
            </a:br>
            <a:r>
              <a:rPr lang="en-US" altLang="en-US" sz="2400" b="1" kern="0" dirty="0" err="1">
                <a:latin typeface="+mj-lt"/>
              </a:rPr>
              <a:t>Bài</a:t>
            </a:r>
            <a:r>
              <a:rPr lang="en-US" altLang="en-US" sz="2400" b="1" kern="0" dirty="0">
                <a:latin typeface="+mj-lt"/>
              </a:rPr>
              <a:t> 4:     </a:t>
            </a:r>
            <a:r>
              <a:rPr lang="en-US" altLang="en-US" sz="2400" b="1" kern="0" dirty="0" err="1">
                <a:solidFill>
                  <a:srgbClr val="FF0000"/>
                </a:solidFill>
                <a:latin typeface="+mj-lt"/>
              </a:rPr>
              <a:t>Tóm</a:t>
            </a:r>
            <a:r>
              <a:rPr lang="en-US" altLang="en-US" sz="24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+mj-lt"/>
              </a:rPr>
              <a:t>tắt</a:t>
            </a:r>
            <a:endParaRPr lang="en-US" altLang="en-US" sz="2400" b="1" kern="0" dirty="0">
              <a:solidFill>
                <a:srgbClr val="FF0000"/>
              </a:solidFill>
              <a:latin typeface="+mj-lt"/>
            </a:endParaRPr>
          </a:p>
          <a:p>
            <a:pPr algn="l"/>
            <a:br>
              <a:rPr lang="en-US" altLang="en-US" sz="2400" b="1" kern="0" dirty="0">
                <a:latin typeface="+mj-lt"/>
              </a:rPr>
            </a:b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:  32 850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lít</a:t>
            </a:r>
            <a:br>
              <a:rPr lang="en-US" altLang="en-US" sz="2400" b="1" kern="0" dirty="0">
                <a:solidFill>
                  <a:schemeClr val="tx1"/>
                </a:solidFill>
                <a:latin typeface="+mj-lt"/>
              </a:rPr>
            </a:br>
            <a:br>
              <a:rPr lang="en-US" altLang="en-US" sz="24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sau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:     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32 850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lít</a:t>
            </a:r>
            <a:br>
              <a:rPr lang="en-US" altLang="en-US" sz="24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  </a:t>
            </a:r>
            <a:br>
              <a:rPr lang="en-US" altLang="en-US" sz="24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Còn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:  56 200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lít</a:t>
            </a:r>
            <a:endParaRPr lang="en-US" altLang="en-US" sz="2400" b="1" kern="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AB640B6-A764-4899-8EFA-E273C6FC2A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609540"/>
              </p:ext>
            </p:extLst>
          </p:nvPr>
        </p:nvGraphicFramePr>
        <p:xfrm>
          <a:off x="1725066" y="1219200"/>
          <a:ext cx="331334" cy="931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3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CBC05871-FE4F-4A3A-926E-44508AB45A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066" y="1219200"/>
                        <a:ext cx="331334" cy="931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9">
            <a:extLst>
              <a:ext uri="{FF2B5EF4-FFF2-40B4-BE49-F238E27FC236}">
                <a16:creationId xmlns:a16="http://schemas.microsoft.com/office/drawing/2014/main" id="{C7C41ABB-2931-476F-84ED-81C17B425D86}"/>
              </a:ext>
            </a:extLst>
          </p:cNvPr>
          <p:cNvSpPr>
            <a:spLocks/>
          </p:cNvSpPr>
          <p:nvPr/>
        </p:nvSpPr>
        <p:spPr bwMode="auto">
          <a:xfrm>
            <a:off x="3852613" y="745083"/>
            <a:ext cx="457200" cy="1752600"/>
          </a:xfrm>
          <a:custGeom>
            <a:avLst/>
            <a:gdLst>
              <a:gd name="T0" fmla="*/ 0 w 288"/>
              <a:gd name="T1" fmla="*/ 0 h 1104"/>
              <a:gd name="T2" fmla="*/ 2147483646 w 288"/>
              <a:gd name="T3" fmla="*/ 2147483646 h 1104"/>
              <a:gd name="T4" fmla="*/ 2147483646 w 288"/>
              <a:gd name="T5" fmla="*/ 2147483646 h 1104"/>
              <a:gd name="T6" fmla="*/ 2147483646 w 288"/>
              <a:gd name="T7" fmla="*/ 2147483646 h 1104"/>
              <a:gd name="T8" fmla="*/ 2147483646 w 288"/>
              <a:gd name="T9" fmla="*/ 2147483646 h 1104"/>
              <a:gd name="T10" fmla="*/ 2147483646 w 288"/>
              <a:gd name="T11" fmla="*/ 2147483646 h 1104"/>
              <a:gd name="T12" fmla="*/ 2147483646 w 288"/>
              <a:gd name="T13" fmla="*/ 2147483646 h 1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"/>
              <a:gd name="T22" fmla="*/ 0 h 1104"/>
              <a:gd name="T23" fmla="*/ 288 w 288"/>
              <a:gd name="T24" fmla="*/ 1104 h 1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" h="1104">
                <a:moveTo>
                  <a:pt x="0" y="0"/>
                </a:moveTo>
                <a:cubicBezTo>
                  <a:pt x="56" y="8"/>
                  <a:pt x="112" y="16"/>
                  <a:pt x="144" y="96"/>
                </a:cubicBezTo>
                <a:cubicBezTo>
                  <a:pt x="176" y="176"/>
                  <a:pt x="168" y="408"/>
                  <a:pt x="192" y="480"/>
                </a:cubicBezTo>
                <a:cubicBezTo>
                  <a:pt x="216" y="552"/>
                  <a:pt x="288" y="512"/>
                  <a:pt x="288" y="528"/>
                </a:cubicBezTo>
                <a:cubicBezTo>
                  <a:pt x="288" y="544"/>
                  <a:pt x="208" y="504"/>
                  <a:pt x="192" y="576"/>
                </a:cubicBezTo>
                <a:cubicBezTo>
                  <a:pt x="176" y="648"/>
                  <a:pt x="208" y="872"/>
                  <a:pt x="192" y="960"/>
                </a:cubicBezTo>
                <a:cubicBezTo>
                  <a:pt x="176" y="1048"/>
                  <a:pt x="136" y="1076"/>
                  <a:pt x="96" y="110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91DAC76-3A3D-41B8-8513-D686E090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9416" y="1399927"/>
            <a:ext cx="152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VNI-Times" pitchFamily="2" charset="0"/>
              </a:rPr>
              <a:t>?  lít xaêng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2076D40-5A24-49EC-A509-D7FEE229B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1" y="2758183"/>
            <a:ext cx="5105400" cy="322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                  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giải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200" b="1" dirty="0" err="1">
                <a:latin typeface="+mj-lt"/>
              </a:rPr>
              <a:t>Lần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b="1" dirty="0" err="1">
                <a:latin typeface="+mj-lt"/>
              </a:rPr>
              <a:t>sau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b="1" dirty="0" err="1">
                <a:latin typeface="+mj-lt"/>
              </a:rPr>
              <a:t>người</a:t>
            </a:r>
            <a:r>
              <a:rPr lang="en-US" altLang="en-US" sz="2200" b="1" dirty="0">
                <a:latin typeface="+mj-lt"/>
              </a:rPr>
              <a:t> ta </a:t>
            </a:r>
            <a:r>
              <a:rPr lang="en-US" altLang="en-US" sz="2200" b="1" dirty="0" err="1">
                <a:latin typeface="+mj-lt"/>
              </a:rPr>
              <a:t>lấy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b="1" dirty="0" err="1">
                <a:latin typeface="+mj-lt"/>
              </a:rPr>
              <a:t>ra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b="1" dirty="0" err="1">
                <a:latin typeface="+mj-lt"/>
              </a:rPr>
              <a:t>số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b="1" dirty="0" err="1">
                <a:latin typeface="+mj-lt"/>
              </a:rPr>
              <a:t>lít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b="1" dirty="0" err="1">
                <a:latin typeface="+mj-lt"/>
              </a:rPr>
              <a:t>xăng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b="1" dirty="0" err="1">
                <a:latin typeface="+mj-lt"/>
              </a:rPr>
              <a:t>là</a:t>
            </a:r>
            <a:r>
              <a:rPr lang="en-US" altLang="en-US" sz="2200" b="1" dirty="0">
                <a:latin typeface="+mj-lt"/>
              </a:rPr>
              <a:t> :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>
                <a:latin typeface="+mj-lt"/>
              </a:rPr>
              <a:t>       32 850 : 3 = 10 950 ( </a:t>
            </a:r>
            <a:r>
              <a:rPr lang="en-US" altLang="en-US" sz="2400" b="1" i="1" dirty="0">
                <a:latin typeface="+mj-lt"/>
              </a:rPr>
              <a:t>l</a:t>
            </a:r>
            <a:r>
              <a:rPr lang="en-US" altLang="en-US" sz="2400" b="1" dirty="0">
                <a:latin typeface="+mj-lt"/>
              </a:rPr>
              <a:t> )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 err="1">
                <a:latin typeface="+mj-lt"/>
              </a:rPr>
              <a:t>Cả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hai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lần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người</a:t>
            </a:r>
            <a:r>
              <a:rPr lang="en-US" altLang="en-US" sz="2400" b="1" dirty="0">
                <a:latin typeface="+mj-lt"/>
              </a:rPr>
              <a:t> ta </a:t>
            </a:r>
            <a:r>
              <a:rPr lang="en-US" altLang="en-US" sz="2400" b="1" dirty="0" err="1">
                <a:latin typeface="+mj-lt"/>
              </a:rPr>
              <a:t>lấy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ra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số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lít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xăng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là</a:t>
            </a:r>
            <a:r>
              <a:rPr lang="en-US" altLang="en-US" sz="2400" b="1" dirty="0">
                <a:latin typeface="+mj-lt"/>
              </a:rPr>
              <a:t> :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>
                <a:latin typeface="+mj-lt"/>
              </a:rPr>
              <a:t>      32 850 + 10 950 = 43 800  ( </a:t>
            </a:r>
            <a:r>
              <a:rPr lang="en-US" altLang="en-US" sz="2400" b="1" i="1" dirty="0">
                <a:latin typeface="+mj-lt"/>
              </a:rPr>
              <a:t>l</a:t>
            </a:r>
            <a:r>
              <a:rPr lang="en-US" altLang="en-US" sz="2400" b="1" dirty="0">
                <a:latin typeface="+mj-lt"/>
              </a:rPr>
              <a:t> )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 err="1">
                <a:latin typeface="+mj-lt"/>
              </a:rPr>
              <a:t>Lúc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đầu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trong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kho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có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số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lít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xăng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là</a:t>
            </a:r>
            <a:r>
              <a:rPr lang="en-US" altLang="en-US" sz="2400" b="1" dirty="0">
                <a:latin typeface="+mj-lt"/>
              </a:rPr>
              <a:t> :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>
                <a:latin typeface="+mj-lt"/>
              </a:rPr>
              <a:t>      56 200 + 43 800 = 100 000 ( </a:t>
            </a:r>
            <a:r>
              <a:rPr lang="en-US" altLang="en-US" sz="2400" b="1" i="1" dirty="0">
                <a:latin typeface="+mj-lt"/>
              </a:rPr>
              <a:t>l</a:t>
            </a:r>
            <a:r>
              <a:rPr lang="en-US" altLang="en-US" sz="2400" b="1" dirty="0">
                <a:latin typeface="+mj-lt"/>
              </a:rPr>
              <a:t> )</a:t>
            </a:r>
            <a:br>
              <a:rPr lang="en-US" altLang="en-US" sz="900" b="1" dirty="0">
                <a:latin typeface="+mj-lt"/>
              </a:rPr>
            </a:br>
            <a:r>
              <a:rPr lang="en-US" altLang="en-US" sz="900" b="1" dirty="0">
                <a:latin typeface="+mj-lt"/>
              </a:rPr>
              <a:t>                                              </a:t>
            </a:r>
            <a:r>
              <a:rPr lang="en-US" altLang="en-US" sz="2400" b="1" u="sng" dirty="0" err="1">
                <a:latin typeface="+mj-lt"/>
              </a:rPr>
              <a:t>Đáp</a:t>
            </a:r>
            <a:r>
              <a:rPr lang="en-US" altLang="en-US" sz="2400" b="1" u="sng" dirty="0">
                <a:latin typeface="+mj-lt"/>
              </a:rPr>
              <a:t> </a:t>
            </a:r>
            <a:r>
              <a:rPr lang="en-US" altLang="en-US" sz="2400" b="1" u="sng" dirty="0" err="1">
                <a:latin typeface="+mj-lt"/>
              </a:rPr>
              <a:t>số</a:t>
            </a:r>
            <a:r>
              <a:rPr lang="en-US" altLang="en-US" sz="2400" b="1" dirty="0">
                <a:latin typeface="+mj-lt"/>
              </a:rPr>
              <a:t>: 100 000 </a:t>
            </a:r>
            <a:r>
              <a:rPr lang="en-US" altLang="en-US" sz="2400" b="1" i="1" dirty="0">
                <a:latin typeface="+mj-lt"/>
              </a:rPr>
              <a:t>l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xăng</a:t>
            </a:r>
            <a:r>
              <a:rPr lang="en-US" altLang="en-US" sz="2400" b="1" dirty="0">
                <a:latin typeface="+mj-lt"/>
              </a:rPr>
              <a:t>.</a:t>
            </a:r>
            <a:endParaRPr lang="en-US" altLang="en-US" sz="2800" b="1" dirty="0">
              <a:latin typeface="+mj-lt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F5A085-EAC7-4132-9DDF-D0D5A6731792}"/>
              </a:ext>
            </a:extLst>
          </p:cNvPr>
          <p:cNvGrpSpPr>
            <a:grpSpLocks/>
          </p:cNvGrpSpPr>
          <p:nvPr/>
        </p:nvGrpSpPr>
        <p:grpSpPr bwMode="auto">
          <a:xfrm>
            <a:off x="5079332" y="2758183"/>
            <a:ext cx="6934200" cy="3429000"/>
            <a:chOff x="2544" y="1776"/>
            <a:chExt cx="4368" cy="2160"/>
          </a:xfrm>
          <a:noFill/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8A88D656-893A-40EE-AAEC-4B62B87A7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824"/>
              <a:ext cx="4080" cy="16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+mn-lt"/>
                </a:rPr>
                <a:t>               </a:t>
              </a:r>
              <a:r>
                <a:rPr lang="vi-VN" altLang="en-US" sz="2400" b="1" dirty="0">
                  <a:latin typeface="+mn-lt"/>
                </a:rPr>
                <a:t>       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+mn-lt"/>
                </a:rPr>
                <a:t>Bài</a:t>
              </a:r>
              <a:r>
                <a:rPr lang="en-US" altLang="en-US" sz="2400" b="1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+mn-lt"/>
                </a:rPr>
                <a:t>giải</a:t>
              </a:r>
              <a:r>
                <a:rPr lang="en-US" altLang="en-US" sz="2400" b="1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en-US" sz="2400" b="1" i="1" dirty="0">
                  <a:solidFill>
                    <a:srgbClr val="FF0000"/>
                  </a:solidFill>
                  <a:latin typeface="+mn-lt"/>
                </a:rPr>
                <a:t>(</a:t>
              </a:r>
              <a:r>
                <a:rPr lang="en-US" altLang="en-US" sz="2400" b="1" i="1" dirty="0" err="1">
                  <a:solidFill>
                    <a:srgbClr val="FF0000"/>
                  </a:solidFill>
                  <a:latin typeface="+mn-lt"/>
                </a:rPr>
                <a:t>cách</a:t>
              </a:r>
              <a:r>
                <a:rPr lang="en-US" altLang="en-US" sz="2400" b="1" i="1" dirty="0">
                  <a:solidFill>
                    <a:srgbClr val="FF0000"/>
                  </a:solidFill>
                  <a:latin typeface="+mn-lt"/>
                </a:rPr>
                <a:t> 2)</a:t>
              </a:r>
              <a:br>
                <a:rPr lang="en-US" altLang="en-US" sz="2400" b="1" i="1" dirty="0">
                  <a:latin typeface="+mn-lt"/>
                </a:rPr>
              </a:br>
              <a:r>
                <a:rPr lang="en-US" altLang="en-US" sz="2400" b="1" dirty="0" err="1">
                  <a:latin typeface="+mn-lt"/>
                </a:rPr>
                <a:t>Lần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sau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người</a:t>
              </a:r>
              <a:r>
                <a:rPr lang="en-US" altLang="en-US" sz="2400" b="1" dirty="0">
                  <a:latin typeface="+mn-lt"/>
                </a:rPr>
                <a:t> ta </a:t>
              </a:r>
              <a:r>
                <a:rPr lang="en-US" altLang="en-US" sz="2400" b="1" dirty="0" err="1">
                  <a:latin typeface="+mn-lt"/>
                </a:rPr>
                <a:t>lấy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ra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số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lít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xăng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là</a:t>
              </a:r>
              <a:r>
                <a:rPr lang="en-US" altLang="en-US" sz="2400" b="1" dirty="0">
                  <a:latin typeface="+mn-lt"/>
                </a:rPr>
                <a:t> :</a:t>
              </a:r>
              <a:br>
                <a:rPr lang="en-US" altLang="en-US" sz="2400" b="1" dirty="0">
                  <a:latin typeface="+mn-lt"/>
                </a:rPr>
              </a:br>
              <a:r>
                <a:rPr lang="en-US" altLang="en-US" sz="2400" b="1" dirty="0">
                  <a:latin typeface="+mn-lt"/>
                </a:rPr>
                <a:t>     32 850 : 3 = 10 950  ( </a:t>
              </a:r>
              <a:r>
                <a:rPr lang="en-US" altLang="en-US" sz="2400" b="1" i="1" dirty="0">
                  <a:latin typeface="+mn-lt"/>
                </a:rPr>
                <a:t>l</a:t>
              </a:r>
              <a:r>
                <a:rPr lang="en-US" altLang="en-US" sz="2400" b="1" dirty="0">
                  <a:latin typeface="+mn-lt"/>
                </a:rPr>
                <a:t> )</a:t>
              </a:r>
              <a:br>
                <a:rPr lang="en-US" altLang="en-US" sz="2400" b="1" dirty="0">
                  <a:latin typeface="+mn-lt"/>
                </a:rPr>
              </a:br>
              <a:r>
                <a:rPr lang="en-US" altLang="en-US" sz="2400" b="1" dirty="0" err="1">
                  <a:latin typeface="+mn-lt"/>
                </a:rPr>
                <a:t>Lúc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đầu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trong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kho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có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số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lít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xăng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là</a:t>
              </a:r>
              <a:r>
                <a:rPr lang="en-US" altLang="en-US" sz="2400" b="1" dirty="0">
                  <a:latin typeface="+mn-lt"/>
                </a:rPr>
                <a:t> :</a:t>
              </a:r>
              <a:br>
                <a:rPr lang="en-US" altLang="en-US" sz="2400" b="1" dirty="0">
                  <a:latin typeface="+mn-lt"/>
                </a:rPr>
              </a:br>
              <a:r>
                <a:rPr lang="en-US" altLang="en-US" sz="2400" b="1" dirty="0">
                  <a:latin typeface="+mn-lt"/>
                </a:rPr>
                <a:t>    32 850 + 10 950 + 56 200 = 100 000 (</a:t>
              </a:r>
              <a:r>
                <a:rPr lang="en-US" altLang="en-US" sz="2400" b="1" i="1" dirty="0">
                  <a:latin typeface="+mn-lt"/>
                </a:rPr>
                <a:t> l </a:t>
              </a:r>
              <a:r>
                <a:rPr lang="en-US" altLang="en-US" sz="2400" b="1" dirty="0">
                  <a:latin typeface="+mn-lt"/>
                </a:rPr>
                <a:t>) </a:t>
              </a:r>
              <a:endParaRPr lang="en-US" altLang="en-US" sz="900" b="1" dirty="0">
                <a:latin typeface="+mn-lt"/>
              </a:endParaRPr>
            </a:p>
            <a:p>
              <a:pPr algn="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u="sng" dirty="0" err="1">
                  <a:latin typeface="+mn-lt"/>
                </a:rPr>
                <a:t>Đáp</a:t>
              </a:r>
              <a:r>
                <a:rPr lang="en-US" altLang="en-US" sz="2400" b="1" u="sng" dirty="0">
                  <a:latin typeface="+mn-lt"/>
                </a:rPr>
                <a:t> </a:t>
              </a:r>
              <a:r>
                <a:rPr lang="en-US" altLang="en-US" sz="2400" b="1" u="sng" dirty="0" err="1">
                  <a:latin typeface="+mn-lt"/>
                </a:rPr>
                <a:t>số</a:t>
              </a:r>
              <a:r>
                <a:rPr lang="en-US" altLang="en-US" sz="2400" b="1" u="sng" dirty="0">
                  <a:latin typeface="+mn-lt"/>
                </a:rPr>
                <a:t>:</a:t>
              </a:r>
              <a:r>
                <a:rPr lang="en-US" altLang="en-US" sz="2400" b="1" dirty="0">
                  <a:latin typeface="+mn-lt"/>
                </a:rPr>
                <a:t>: 100 000 </a:t>
              </a:r>
              <a:r>
                <a:rPr lang="en-US" altLang="en-US" sz="2400" b="1" i="1" dirty="0">
                  <a:latin typeface="+mn-lt"/>
                </a:rPr>
                <a:t>l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xăng</a:t>
              </a:r>
              <a:r>
                <a:rPr lang="en-US" altLang="en-US" sz="2400" b="1" dirty="0">
                  <a:latin typeface="+mn-lt"/>
                </a:rPr>
                <a:t>.</a:t>
              </a:r>
              <a:endParaRPr lang="en-US" altLang="en-US" sz="2800" b="1" dirty="0">
                <a:latin typeface="+mn-lt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394C1095-1C78-4C47-B973-D3F58E52D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776"/>
              <a:ext cx="0" cy="2160"/>
            </a:xfrm>
            <a:prstGeom prst="line">
              <a:avLst/>
            </a:prstGeom>
            <a:grp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en-US">
                <a:latin typeface="+mn-lt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 bwMode="auto">
          <a:xfrm>
            <a:off x="5536532" y="2150517"/>
            <a:ext cx="0" cy="4707483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">
            <a:extLst>
              <a:ext uri="{FF2B5EF4-FFF2-40B4-BE49-F238E27FC236}">
                <a16:creationId xmlns:a16="http://schemas.microsoft.com/office/drawing/2014/main" id="{C986CA7E-0718-4375-A808-B3FEECB8E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57200"/>
            <a:ext cx="8839200" cy="1676400"/>
          </a:xfrm>
          <a:prstGeom prst="ellipse">
            <a:avLst/>
          </a:prstGeom>
          <a:noFill/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normalizeH="0" baseline="0" noProof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TROØ CHÔI LAÄT OÂ SOÁ</a:t>
            </a:r>
          </a:p>
        </p:txBody>
      </p:sp>
      <p:pic>
        <p:nvPicPr>
          <p:cNvPr id="11267" name="Picture 3" descr="4">
            <a:extLst>
              <a:ext uri="{FF2B5EF4-FFF2-40B4-BE49-F238E27FC236}">
                <a16:creationId xmlns:a16="http://schemas.microsoft.com/office/drawing/2014/main" id="{FF05C97D-40AC-445C-B102-F88EA3D379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470150"/>
            <a:ext cx="11176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Bellcoll">
            <a:extLst>
              <a:ext uri="{FF2B5EF4-FFF2-40B4-BE49-F238E27FC236}">
                <a16:creationId xmlns:a16="http://schemas.microsoft.com/office/drawing/2014/main" id="{C80D388B-A381-4CD7-8A53-6E5300233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470150"/>
            <a:ext cx="101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Froc1">
            <a:extLst>
              <a:ext uri="{FF2B5EF4-FFF2-40B4-BE49-F238E27FC236}">
                <a16:creationId xmlns:a16="http://schemas.microsoft.com/office/drawing/2014/main" id="{5AD5DCFF-8E02-4F56-8CDD-4EF5FDF37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25463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fireworks_big_burst_md_wht">
            <a:extLst>
              <a:ext uri="{FF2B5EF4-FFF2-40B4-BE49-F238E27FC236}">
                <a16:creationId xmlns:a16="http://schemas.microsoft.com/office/drawing/2014/main" id="{1BB13E07-8E46-4251-BC05-32D8E59D2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546350"/>
            <a:ext cx="132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PRESENTS">
            <a:extLst>
              <a:ext uri="{FF2B5EF4-FFF2-40B4-BE49-F238E27FC236}">
                <a16:creationId xmlns:a16="http://schemas.microsoft.com/office/drawing/2014/main" id="{EB17D82E-A009-42E9-BA68-37CA2275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393950"/>
            <a:ext cx="101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BirdTakeGift">
            <a:extLst>
              <a:ext uri="{FF2B5EF4-FFF2-40B4-BE49-F238E27FC236}">
                <a16:creationId xmlns:a16="http://schemas.microsoft.com/office/drawing/2014/main" id="{432B78D5-C98B-4059-BBAE-EAFD0899B0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7200" y="2470150"/>
            <a:ext cx="13208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2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150EF0A-0EC2-41DB-BB92-AAEBC39ED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274" name="AutoShape 2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D40285B0-1516-47FB-B012-C8260DBEB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275" name="AutoShape 28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79C1EC1-BBB3-4A30-89AE-B82DEFF7A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276" name="AutoShape 29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001A0F18-0F7A-4278-85C5-F56845579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277" name="AutoShape 3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26C50B80-093C-4A8E-8565-E27B964F0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278" name="AutoShape 3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9C7CE36A-4541-44C4-8777-7A31259FF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25632" name="LA PLAYA (ROMANCE GUITAR) 1.MP3">
            <a:hlinkClick r:id="" action="ppaction://media"/>
            <a:extLst>
              <a:ext uri="{FF2B5EF4-FFF2-40B4-BE49-F238E27FC236}">
                <a16:creationId xmlns:a16="http://schemas.microsoft.com/office/drawing/2014/main" id="{EE00C13C-12B9-4857-9887-019F8EB2593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400800"/>
            <a:ext cx="71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Trẻ Em, Mầm Non, Em Nhỏ, Trẻ Con, Tải hình PNG 65 - Free.Vector6.com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7E6C389-8D59-499C-8066-2690F4559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58" y="3725111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33" fill="hold"/>
                                        <p:tgtEl>
                                          <p:spTgt spid="25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3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AutoShape 5">
            <a:extLst>
              <a:ext uri="{FF2B5EF4-FFF2-40B4-BE49-F238E27FC236}">
                <a16:creationId xmlns:a16="http://schemas.microsoft.com/office/drawing/2014/main" id="{191518C5-DD77-4EDF-8909-2ED6F8FBC674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803400" y="8382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2" name="AutoShape 6">
            <a:extLst>
              <a:ext uri="{FF2B5EF4-FFF2-40B4-BE49-F238E27FC236}">
                <a16:creationId xmlns:a16="http://schemas.microsoft.com/office/drawing/2014/main" id="{FDFC8A0D-7925-4B3B-8DB1-08E57CC5A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905000"/>
            <a:ext cx="8128000" cy="33528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Neâu phaân soá töông öùng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pSp>
        <p:nvGrpSpPr>
          <p:cNvPr id="12293" name="Group 20">
            <a:extLst>
              <a:ext uri="{FF2B5EF4-FFF2-40B4-BE49-F238E27FC236}">
                <a16:creationId xmlns:a16="http://schemas.microsoft.com/office/drawing/2014/main" id="{3CF3B6FA-21DB-4A2B-8B36-36ABAE828BA8}"/>
              </a:ext>
            </a:extLst>
          </p:cNvPr>
          <p:cNvGrpSpPr>
            <a:grpSpLocks/>
          </p:cNvGrpSpPr>
          <p:nvPr/>
        </p:nvGrpSpPr>
        <p:grpSpPr bwMode="auto">
          <a:xfrm>
            <a:off x="5283200" y="4038600"/>
            <a:ext cx="5080000" cy="533400"/>
            <a:chOff x="1968" y="1920"/>
            <a:chExt cx="2400" cy="336"/>
          </a:xfrm>
        </p:grpSpPr>
        <p:grpSp>
          <p:nvGrpSpPr>
            <p:cNvPr id="12296" name="Group 15">
              <a:extLst>
                <a:ext uri="{FF2B5EF4-FFF2-40B4-BE49-F238E27FC236}">
                  <a16:creationId xmlns:a16="http://schemas.microsoft.com/office/drawing/2014/main" id="{2BB53CC1-A642-4545-ACAD-45202A8412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064"/>
              <a:ext cx="2400" cy="192"/>
              <a:chOff x="1584" y="2880"/>
              <a:chExt cx="2400" cy="192"/>
            </a:xfrm>
          </p:grpSpPr>
          <p:sp>
            <p:nvSpPr>
              <p:cNvPr id="12299" name="Line 8">
                <a:extLst>
                  <a:ext uri="{FF2B5EF4-FFF2-40B4-BE49-F238E27FC236}">
                    <a16:creationId xmlns:a16="http://schemas.microsoft.com/office/drawing/2014/main" id="{182A4C41-479E-483B-8672-BD3C56931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976"/>
                <a:ext cx="240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0" name="Line 9">
                <a:extLst>
                  <a:ext uri="{FF2B5EF4-FFF2-40B4-BE49-F238E27FC236}">
                    <a16:creationId xmlns:a16="http://schemas.microsoft.com/office/drawing/2014/main" id="{6ED20CAE-BD24-4EA3-A455-880A00DFE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1" name="Line 10">
                <a:extLst>
                  <a:ext uri="{FF2B5EF4-FFF2-40B4-BE49-F238E27FC236}">
                    <a16:creationId xmlns:a16="http://schemas.microsoft.com/office/drawing/2014/main" id="{423A92DD-BDB4-473E-86BE-DFB7A27AF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2" name="Line 11">
                <a:extLst>
                  <a:ext uri="{FF2B5EF4-FFF2-40B4-BE49-F238E27FC236}">
                    <a16:creationId xmlns:a16="http://schemas.microsoft.com/office/drawing/2014/main" id="{C4A59531-8FC6-48A5-8C0C-3DF34C472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3" name="Line 12">
                <a:extLst>
                  <a:ext uri="{FF2B5EF4-FFF2-40B4-BE49-F238E27FC236}">
                    <a16:creationId xmlns:a16="http://schemas.microsoft.com/office/drawing/2014/main" id="{00EF58DB-EE77-47AE-834B-7E41FE9E8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4" name="Line 13">
                <a:extLst>
                  <a:ext uri="{FF2B5EF4-FFF2-40B4-BE49-F238E27FC236}">
                    <a16:creationId xmlns:a16="http://schemas.microsoft.com/office/drawing/2014/main" id="{DD894FCD-BFFD-4641-91B4-86370D525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5" name="Line 14">
                <a:extLst>
                  <a:ext uri="{FF2B5EF4-FFF2-40B4-BE49-F238E27FC236}">
                    <a16:creationId xmlns:a16="http://schemas.microsoft.com/office/drawing/2014/main" id="{15DC5007-CFFD-4B6C-9875-7BB29C608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297" name="Freeform 16">
              <a:extLst>
                <a:ext uri="{FF2B5EF4-FFF2-40B4-BE49-F238E27FC236}">
                  <a16:creationId xmlns:a16="http://schemas.microsoft.com/office/drawing/2014/main" id="{EF3B9467-9C61-4460-8440-38142A1F3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920"/>
              <a:ext cx="1440" cy="240"/>
            </a:xfrm>
            <a:custGeom>
              <a:avLst/>
              <a:gdLst>
                <a:gd name="T0" fmla="*/ 0 w 1440"/>
                <a:gd name="T1" fmla="*/ 240 h 240"/>
                <a:gd name="T2" fmla="*/ 768 w 1440"/>
                <a:gd name="T3" fmla="*/ 0 h 240"/>
                <a:gd name="T4" fmla="*/ 1440 w 1440"/>
                <a:gd name="T5" fmla="*/ 240 h 240"/>
                <a:gd name="T6" fmla="*/ 0 60000 65536"/>
                <a:gd name="T7" fmla="*/ 0 60000 65536"/>
                <a:gd name="T8" fmla="*/ 0 60000 65536"/>
                <a:gd name="T9" fmla="*/ 0 w 1440"/>
                <a:gd name="T10" fmla="*/ 0 h 240"/>
                <a:gd name="T11" fmla="*/ 1440 w 1440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0" h="240">
                  <a:moveTo>
                    <a:pt x="0" y="240"/>
                  </a:moveTo>
                  <a:cubicBezTo>
                    <a:pt x="264" y="120"/>
                    <a:pt x="528" y="0"/>
                    <a:pt x="768" y="0"/>
                  </a:cubicBezTo>
                  <a:cubicBezTo>
                    <a:pt x="1008" y="0"/>
                    <a:pt x="1224" y="120"/>
                    <a:pt x="1440" y="240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298" name="Freeform 17">
              <a:extLst>
                <a:ext uri="{FF2B5EF4-FFF2-40B4-BE49-F238E27FC236}">
                  <a16:creationId xmlns:a16="http://schemas.microsoft.com/office/drawing/2014/main" id="{2AA74BD7-9CB1-4826-BAB9-CD75255E4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1944"/>
              <a:ext cx="960" cy="216"/>
            </a:xfrm>
            <a:custGeom>
              <a:avLst/>
              <a:gdLst>
                <a:gd name="T0" fmla="*/ 0 w 960"/>
                <a:gd name="T1" fmla="*/ 216 h 216"/>
                <a:gd name="T2" fmla="*/ 336 w 960"/>
                <a:gd name="T3" fmla="*/ 24 h 216"/>
                <a:gd name="T4" fmla="*/ 720 w 960"/>
                <a:gd name="T5" fmla="*/ 72 h 216"/>
                <a:gd name="T6" fmla="*/ 960 w 960"/>
                <a:gd name="T7" fmla="*/ 216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216"/>
                <a:gd name="T14" fmla="*/ 960 w 960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216">
                  <a:moveTo>
                    <a:pt x="0" y="216"/>
                  </a:moveTo>
                  <a:cubicBezTo>
                    <a:pt x="108" y="132"/>
                    <a:pt x="216" y="48"/>
                    <a:pt x="336" y="24"/>
                  </a:cubicBezTo>
                  <a:cubicBezTo>
                    <a:pt x="456" y="0"/>
                    <a:pt x="616" y="40"/>
                    <a:pt x="720" y="72"/>
                  </a:cubicBezTo>
                  <a:cubicBezTo>
                    <a:pt x="824" y="104"/>
                    <a:pt x="892" y="160"/>
                    <a:pt x="960" y="216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294" name="Rectangle 18">
            <a:extLst>
              <a:ext uri="{FF2B5EF4-FFF2-40B4-BE49-F238E27FC236}">
                <a16:creationId xmlns:a16="http://schemas.microsoft.com/office/drawing/2014/main" id="{61696A8C-3C9D-4761-AD90-9159082C5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0" y="3352800"/>
            <a:ext cx="812800" cy="5334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5" name="Rectangle 19">
            <a:extLst>
              <a:ext uri="{FF2B5EF4-FFF2-40B4-BE49-F238E27FC236}">
                <a16:creationId xmlns:a16="http://schemas.microsoft.com/office/drawing/2014/main" id="{6CE85084-4CC8-4B3F-B636-D607C8474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3505200"/>
            <a:ext cx="609600" cy="457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8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E9D6CF36-A832-41AD-AB20-26B2B719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120" y="3619500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>
            <a:extLst>
              <a:ext uri="{FF2B5EF4-FFF2-40B4-BE49-F238E27FC236}">
                <a16:creationId xmlns:a16="http://schemas.microsoft.com/office/drawing/2014/main" id="{997786C8-2B52-486C-AD61-89B5613D68C6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803400" y="-1524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3BA23707-E077-42CE-9E02-6DE4E8882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914400"/>
            <a:ext cx="8128000" cy="33528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Neâu phaân soá töông öùng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pSp>
        <p:nvGrpSpPr>
          <p:cNvPr id="13317" name="Group 5">
            <a:extLst>
              <a:ext uri="{FF2B5EF4-FFF2-40B4-BE49-F238E27FC236}">
                <a16:creationId xmlns:a16="http://schemas.microsoft.com/office/drawing/2014/main" id="{D63433CF-579D-40B2-BFF9-326E4C75C2AA}"/>
              </a:ext>
            </a:extLst>
          </p:cNvPr>
          <p:cNvGrpSpPr>
            <a:grpSpLocks/>
          </p:cNvGrpSpPr>
          <p:nvPr/>
        </p:nvGrpSpPr>
        <p:grpSpPr bwMode="auto">
          <a:xfrm>
            <a:off x="5283200" y="3048000"/>
            <a:ext cx="5080000" cy="533400"/>
            <a:chOff x="1968" y="1920"/>
            <a:chExt cx="2400" cy="336"/>
          </a:xfrm>
        </p:grpSpPr>
        <p:grpSp>
          <p:nvGrpSpPr>
            <p:cNvPr id="13328" name="Group 6">
              <a:extLst>
                <a:ext uri="{FF2B5EF4-FFF2-40B4-BE49-F238E27FC236}">
                  <a16:creationId xmlns:a16="http://schemas.microsoft.com/office/drawing/2014/main" id="{B1C7C596-6DBC-4A58-861D-C336F78C99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064"/>
              <a:ext cx="2400" cy="192"/>
              <a:chOff x="1584" y="2880"/>
              <a:chExt cx="2400" cy="192"/>
            </a:xfrm>
          </p:grpSpPr>
          <p:sp>
            <p:nvSpPr>
              <p:cNvPr id="13331" name="Line 7">
                <a:extLst>
                  <a:ext uri="{FF2B5EF4-FFF2-40B4-BE49-F238E27FC236}">
                    <a16:creationId xmlns:a16="http://schemas.microsoft.com/office/drawing/2014/main" id="{735562F6-3E8B-4673-A5B1-5DFDDB2ED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976"/>
                <a:ext cx="240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2" name="Line 8">
                <a:extLst>
                  <a:ext uri="{FF2B5EF4-FFF2-40B4-BE49-F238E27FC236}">
                    <a16:creationId xmlns:a16="http://schemas.microsoft.com/office/drawing/2014/main" id="{8E29A4D1-D552-4C66-A5D6-56C20DEE88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3" name="Line 9">
                <a:extLst>
                  <a:ext uri="{FF2B5EF4-FFF2-40B4-BE49-F238E27FC236}">
                    <a16:creationId xmlns:a16="http://schemas.microsoft.com/office/drawing/2014/main" id="{C46956C5-4E0B-4CE5-8D45-A56EE4BCA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4" name="Line 10">
                <a:extLst>
                  <a:ext uri="{FF2B5EF4-FFF2-40B4-BE49-F238E27FC236}">
                    <a16:creationId xmlns:a16="http://schemas.microsoft.com/office/drawing/2014/main" id="{93B8F4A3-D54C-4FCA-B9FF-29BED679E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5" name="Line 11">
                <a:extLst>
                  <a:ext uri="{FF2B5EF4-FFF2-40B4-BE49-F238E27FC236}">
                    <a16:creationId xmlns:a16="http://schemas.microsoft.com/office/drawing/2014/main" id="{6C06323E-2B83-4183-B464-015CAE29D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6" name="Line 12">
                <a:extLst>
                  <a:ext uri="{FF2B5EF4-FFF2-40B4-BE49-F238E27FC236}">
                    <a16:creationId xmlns:a16="http://schemas.microsoft.com/office/drawing/2014/main" id="{F94C356A-315B-4C2D-A999-97C1C6486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7" name="Line 13">
                <a:extLst>
                  <a:ext uri="{FF2B5EF4-FFF2-40B4-BE49-F238E27FC236}">
                    <a16:creationId xmlns:a16="http://schemas.microsoft.com/office/drawing/2014/main" id="{EBD2493E-ADAF-4CFB-96A6-F82051AE9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29" name="Freeform 14">
              <a:extLst>
                <a:ext uri="{FF2B5EF4-FFF2-40B4-BE49-F238E27FC236}">
                  <a16:creationId xmlns:a16="http://schemas.microsoft.com/office/drawing/2014/main" id="{B1BEC5D4-37F7-4A34-8B0E-9BCE56622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920"/>
              <a:ext cx="1440" cy="240"/>
            </a:xfrm>
            <a:custGeom>
              <a:avLst/>
              <a:gdLst>
                <a:gd name="T0" fmla="*/ 0 w 1440"/>
                <a:gd name="T1" fmla="*/ 240 h 240"/>
                <a:gd name="T2" fmla="*/ 768 w 1440"/>
                <a:gd name="T3" fmla="*/ 0 h 240"/>
                <a:gd name="T4" fmla="*/ 1440 w 1440"/>
                <a:gd name="T5" fmla="*/ 240 h 240"/>
                <a:gd name="T6" fmla="*/ 0 60000 65536"/>
                <a:gd name="T7" fmla="*/ 0 60000 65536"/>
                <a:gd name="T8" fmla="*/ 0 60000 65536"/>
                <a:gd name="T9" fmla="*/ 0 w 1440"/>
                <a:gd name="T10" fmla="*/ 0 h 240"/>
                <a:gd name="T11" fmla="*/ 1440 w 1440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0" h="240">
                  <a:moveTo>
                    <a:pt x="0" y="240"/>
                  </a:moveTo>
                  <a:cubicBezTo>
                    <a:pt x="264" y="120"/>
                    <a:pt x="528" y="0"/>
                    <a:pt x="768" y="0"/>
                  </a:cubicBezTo>
                  <a:cubicBezTo>
                    <a:pt x="1008" y="0"/>
                    <a:pt x="1224" y="120"/>
                    <a:pt x="1440" y="240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30" name="Freeform 15">
              <a:extLst>
                <a:ext uri="{FF2B5EF4-FFF2-40B4-BE49-F238E27FC236}">
                  <a16:creationId xmlns:a16="http://schemas.microsoft.com/office/drawing/2014/main" id="{2B179C86-9354-4373-A654-7D31CC7D7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1944"/>
              <a:ext cx="960" cy="216"/>
            </a:xfrm>
            <a:custGeom>
              <a:avLst/>
              <a:gdLst>
                <a:gd name="T0" fmla="*/ 0 w 960"/>
                <a:gd name="T1" fmla="*/ 216 h 216"/>
                <a:gd name="T2" fmla="*/ 336 w 960"/>
                <a:gd name="T3" fmla="*/ 24 h 216"/>
                <a:gd name="T4" fmla="*/ 720 w 960"/>
                <a:gd name="T5" fmla="*/ 72 h 216"/>
                <a:gd name="T6" fmla="*/ 960 w 960"/>
                <a:gd name="T7" fmla="*/ 216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216"/>
                <a:gd name="T14" fmla="*/ 960 w 960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216">
                  <a:moveTo>
                    <a:pt x="0" y="216"/>
                  </a:moveTo>
                  <a:cubicBezTo>
                    <a:pt x="108" y="132"/>
                    <a:pt x="216" y="48"/>
                    <a:pt x="336" y="24"/>
                  </a:cubicBezTo>
                  <a:cubicBezTo>
                    <a:pt x="456" y="0"/>
                    <a:pt x="616" y="40"/>
                    <a:pt x="720" y="72"/>
                  </a:cubicBezTo>
                  <a:cubicBezTo>
                    <a:pt x="824" y="104"/>
                    <a:pt x="892" y="160"/>
                    <a:pt x="960" y="216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318" name="Rectangle 16">
            <a:extLst>
              <a:ext uri="{FF2B5EF4-FFF2-40B4-BE49-F238E27FC236}">
                <a16:creationId xmlns:a16="http://schemas.microsoft.com/office/drawing/2014/main" id="{EDB1DEAD-63EF-4A1A-850C-8F340C267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0" y="2362200"/>
            <a:ext cx="812800" cy="5334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19" name="Rectangle 17">
            <a:extLst>
              <a:ext uri="{FF2B5EF4-FFF2-40B4-BE49-F238E27FC236}">
                <a16:creationId xmlns:a16="http://schemas.microsoft.com/office/drawing/2014/main" id="{AFCE9468-650D-4FA6-97E2-A1F1B2C76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2514600"/>
            <a:ext cx="609600" cy="457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F074AD34-DA8C-43D7-A493-AC101E3D9B84}"/>
              </a:ext>
            </a:extLst>
          </p:cNvPr>
          <p:cNvGrpSpPr>
            <a:grpSpLocks/>
          </p:cNvGrpSpPr>
          <p:nvPr/>
        </p:nvGrpSpPr>
        <p:grpSpPr bwMode="auto">
          <a:xfrm>
            <a:off x="711200" y="1524000"/>
            <a:ext cx="9042400" cy="2355850"/>
            <a:chOff x="336" y="1008"/>
            <a:chExt cx="4272" cy="1484"/>
          </a:xfrm>
        </p:grpSpPr>
        <p:grpSp>
          <p:nvGrpSpPr>
            <p:cNvPr id="13322" name="Group 19">
              <a:extLst>
                <a:ext uri="{FF2B5EF4-FFF2-40B4-BE49-F238E27FC236}">
                  <a16:creationId xmlns:a16="http://schemas.microsoft.com/office/drawing/2014/main" id="{DE59BCF2-AB29-457F-B852-C9111FB3D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392"/>
              <a:ext cx="1488" cy="576"/>
              <a:chOff x="2592" y="1392"/>
              <a:chExt cx="1488" cy="576"/>
            </a:xfrm>
          </p:grpSpPr>
          <p:sp>
            <p:nvSpPr>
              <p:cNvPr id="13324" name="Rectangle 20">
                <a:extLst>
                  <a:ext uri="{FF2B5EF4-FFF2-40B4-BE49-F238E27FC236}">
                    <a16:creationId xmlns:a16="http://schemas.microsoft.com/office/drawing/2014/main" id="{7A859AAA-E3F8-44AB-B886-CE8BA742E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392"/>
                <a:ext cx="336" cy="48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3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25" name="Rectangle 21">
                <a:extLst>
                  <a:ext uri="{FF2B5EF4-FFF2-40B4-BE49-F238E27FC236}">
                    <a16:creationId xmlns:a16="http://schemas.microsoft.com/office/drawing/2014/main" id="{4CD8C1D4-7DDD-4953-9124-94806267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488"/>
                <a:ext cx="336" cy="48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2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26" name="Line 22">
                <a:extLst>
                  <a:ext uri="{FF2B5EF4-FFF2-40B4-BE49-F238E27FC236}">
                    <a16:creationId xmlns:a16="http://schemas.microsoft.com/office/drawing/2014/main" id="{43196A89-48D5-47CD-AC4B-84A4C89DC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1632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27" name="Line 23">
                <a:extLst>
                  <a:ext uri="{FF2B5EF4-FFF2-40B4-BE49-F238E27FC236}">
                    <a16:creationId xmlns:a16="http://schemas.microsoft.com/office/drawing/2014/main" id="{78FD160B-4A55-4E88-8DB7-39FA194A3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1728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3323" name="Picture 24" descr="PRESENTS">
              <a:extLst>
                <a:ext uri="{FF2B5EF4-FFF2-40B4-BE49-F238E27FC236}">
                  <a16:creationId xmlns:a16="http://schemas.microsoft.com/office/drawing/2014/main" id="{8AC46FCD-AB6D-4998-B30F-A9364B2C9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1008"/>
              <a:ext cx="1104" cy="1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1" name="AutoShape 2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30CFFA9-6A38-410E-81EC-0E7710A67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6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9FA81B77-B3FE-4EEA-B946-50D9DCCD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9" y="3657600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extLst>
              <a:ext uri="{FF2B5EF4-FFF2-40B4-BE49-F238E27FC236}">
                <a16:creationId xmlns:a16="http://schemas.microsoft.com/office/drawing/2014/main" id="{7975FA75-C46D-461D-9524-F3784ECA8685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0922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387" name="AutoShape 3">
            <a:extLst>
              <a:ext uri="{FF2B5EF4-FFF2-40B4-BE49-F238E27FC236}">
                <a16:creationId xmlns:a16="http://schemas.microsoft.com/office/drawing/2014/main" id="{0E2B067B-8C38-4551-9EA4-2E26DC836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066800"/>
            <a:ext cx="8839200" cy="3733800"/>
          </a:xfrm>
          <a:prstGeom prst="flowChartAlternateProcess">
            <a:avLst/>
          </a:prstGeom>
          <a:solidFill>
            <a:srgbClr val="5FFF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Ñieàn daáu thích hôïp vaøo oâ troáng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  (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&gt; , &lt; , =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16388" name="Object 4">
            <a:extLst>
              <a:ext uri="{FF2B5EF4-FFF2-40B4-BE49-F238E27FC236}">
                <a16:creationId xmlns:a16="http://schemas.microsoft.com/office/drawing/2014/main" id="{7C61B61D-5848-424F-B675-662A06238E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9663" y="2841625"/>
          <a:ext cx="2497137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6" name="Equation" r:id="rId3" imgW="545863" imgH="393529" progId="Equation.3">
                  <p:embed/>
                </p:oleObj>
              </mc:Choice>
              <mc:Fallback>
                <p:oleObj name="Equation" r:id="rId3" imgW="545863" imgH="393529" progId="Equation.3">
                  <p:embed/>
                  <p:pic>
                    <p:nvPicPr>
                      <p:cNvPr id="16388" name="Object 4">
                        <a:extLst>
                          <a:ext uri="{FF2B5EF4-FFF2-40B4-BE49-F238E27FC236}">
                            <a16:creationId xmlns:a16="http://schemas.microsoft.com/office/drawing/2014/main" id="{7C61B61D-5848-424F-B675-662A06238E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2841625"/>
                        <a:ext cx="2497137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Rectangle 5">
            <a:extLst>
              <a:ext uri="{FF2B5EF4-FFF2-40B4-BE49-F238E27FC236}">
                <a16:creationId xmlns:a16="http://schemas.microsoft.com/office/drawing/2014/main" id="{35582C17-95DD-4F2F-90E6-EE6BDDB3D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3200400"/>
            <a:ext cx="914400" cy="609600"/>
          </a:xfrm>
          <a:prstGeom prst="rect">
            <a:avLst/>
          </a:prstGeom>
          <a:solidFill>
            <a:srgbClr val="5FFFD5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6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E359F38E-5C16-46C8-AADE-8F732E5D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91" y="3461084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9">
            <a:extLst>
              <a:ext uri="{FF2B5EF4-FFF2-40B4-BE49-F238E27FC236}">
                <a16:creationId xmlns:a16="http://schemas.microsoft.com/office/drawing/2014/main" id="{FBD6FD3A-2626-4485-BA1A-DD1151C7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870450"/>
            <a:ext cx="48895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0">
            <a:extLst>
              <a:ext uri="{FF2B5EF4-FFF2-40B4-BE49-F238E27FC236}">
                <a16:creationId xmlns:a16="http://schemas.microsoft.com/office/drawing/2014/main" id="{2B69B158-5D13-411F-AA56-5B4F03360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8" y="-588963"/>
            <a:ext cx="4949825" cy="294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1">
            <a:extLst>
              <a:ext uri="{FF2B5EF4-FFF2-40B4-BE49-F238E27FC236}">
                <a16:creationId xmlns:a16="http://schemas.microsoft.com/office/drawing/2014/main" id="{53BE9348-17A6-40A1-BABF-2CD901642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-420688"/>
            <a:ext cx="5872163" cy="393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1036E282-EB6E-40A4-B39E-526344FA3D1C}"/>
              </a:ext>
            </a:extLst>
          </p:cNvPr>
          <p:cNvSpPr/>
          <p:nvPr/>
        </p:nvSpPr>
        <p:spPr bwMode="auto">
          <a:xfrm rot="20696166">
            <a:off x="687316" y="165893"/>
            <a:ext cx="10580688" cy="6688138"/>
          </a:xfrm>
          <a:custGeom>
            <a:avLst/>
            <a:gdLst>
              <a:gd name="T0" fmla="*/ 1687 w 3366"/>
              <a:gd name="T1" fmla="*/ 0 h 2194"/>
              <a:gd name="T2" fmla="*/ 1293 w 3366"/>
              <a:gd name="T3" fmla="*/ 313 h 2194"/>
              <a:gd name="T4" fmla="*/ 1075 w 3366"/>
              <a:gd name="T5" fmla="*/ 255 h 2194"/>
              <a:gd name="T6" fmla="*/ 631 w 3366"/>
              <a:gd name="T7" fmla="*/ 699 h 2194"/>
              <a:gd name="T8" fmla="*/ 639 w 3366"/>
              <a:gd name="T9" fmla="*/ 779 h 2194"/>
              <a:gd name="T10" fmla="*/ 0 w 3366"/>
              <a:gd name="T11" fmla="*/ 1485 h 2194"/>
              <a:gd name="T12" fmla="*/ 709 w 3366"/>
              <a:gd name="T13" fmla="*/ 2194 h 2194"/>
              <a:gd name="T14" fmla="*/ 1263 w 3366"/>
              <a:gd name="T15" fmla="*/ 1927 h 2194"/>
              <a:gd name="T16" fmla="*/ 1716 w 3366"/>
              <a:gd name="T17" fmla="*/ 2121 h 2194"/>
              <a:gd name="T18" fmla="*/ 2143 w 3366"/>
              <a:gd name="T19" fmla="*/ 1954 h 2194"/>
              <a:gd name="T20" fmla="*/ 2657 w 3366"/>
              <a:gd name="T21" fmla="*/ 2174 h 2194"/>
              <a:gd name="T22" fmla="*/ 3366 w 3366"/>
              <a:gd name="T23" fmla="*/ 1465 h 2194"/>
              <a:gd name="T24" fmla="*/ 2837 w 3366"/>
              <a:gd name="T25" fmla="*/ 780 h 2194"/>
              <a:gd name="T26" fmla="*/ 2266 w 3366"/>
              <a:gd name="T27" fmla="*/ 260 h 2194"/>
              <a:gd name="T28" fmla="*/ 2077 w 3366"/>
              <a:gd name="T29" fmla="*/ 293 h 2194"/>
              <a:gd name="T30" fmla="*/ 1687 w 3366"/>
              <a:gd name="T31" fmla="*/ 0 h 2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66" h="2194">
                <a:moveTo>
                  <a:pt x="1687" y="0"/>
                </a:moveTo>
                <a:cubicBezTo>
                  <a:pt x="1495" y="0"/>
                  <a:pt x="1335" y="133"/>
                  <a:pt x="1293" y="313"/>
                </a:cubicBezTo>
                <a:cubicBezTo>
                  <a:pt x="1229" y="276"/>
                  <a:pt x="1155" y="255"/>
                  <a:pt x="1075" y="255"/>
                </a:cubicBezTo>
                <a:cubicBezTo>
                  <a:pt x="830" y="255"/>
                  <a:pt x="631" y="454"/>
                  <a:pt x="631" y="699"/>
                </a:cubicBezTo>
                <a:cubicBezTo>
                  <a:pt x="631" y="726"/>
                  <a:pt x="634" y="753"/>
                  <a:pt x="639" y="779"/>
                </a:cubicBezTo>
                <a:cubicBezTo>
                  <a:pt x="280" y="814"/>
                  <a:pt x="0" y="1117"/>
                  <a:pt x="0" y="1485"/>
                </a:cubicBezTo>
                <a:cubicBezTo>
                  <a:pt x="0" y="1876"/>
                  <a:pt x="317" y="2194"/>
                  <a:pt x="709" y="2194"/>
                </a:cubicBezTo>
                <a:cubicBezTo>
                  <a:pt x="933" y="2194"/>
                  <a:pt x="1133" y="2089"/>
                  <a:pt x="1263" y="1927"/>
                </a:cubicBezTo>
                <a:cubicBezTo>
                  <a:pt x="1377" y="2047"/>
                  <a:pt x="1538" y="2121"/>
                  <a:pt x="1716" y="2121"/>
                </a:cubicBezTo>
                <a:cubicBezTo>
                  <a:pt x="1881" y="2121"/>
                  <a:pt x="2031" y="2058"/>
                  <a:pt x="2143" y="1954"/>
                </a:cubicBezTo>
                <a:cubicBezTo>
                  <a:pt x="2272" y="2089"/>
                  <a:pt x="2454" y="2174"/>
                  <a:pt x="2657" y="2174"/>
                </a:cubicBezTo>
                <a:cubicBezTo>
                  <a:pt x="3048" y="2174"/>
                  <a:pt x="3366" y="1857"/>
                  <a:pt x="3366" y="1465"/>
                </a:cubicBezTo>
                <a:cubicBezTo>
                  <a:pt x="3366" y="1136"/>
                  <a:pt x="3141" y="860"/>
                  <a:pt x="2837" y="780"/>
                </a:cubicBezTo>
                <a:cubicBezTo>
                  <a:pt x="2810" y="488"/>
                  <a:pt x="2565" y="260"/>
                  <a:pt x="2266" y="260"/>
                </a:cubicBezTo>
                <a:cubicBezTo>
                  <a:pt x="2200" y="260"/>
                  <a:pt x="2136" y="272"/>
                  <a:pt x="2077" y="293"/>
                </a:cubicBezTo>
                <a:cubicBezTo>
                  <a:pt x="2028" y="124"/>
                  <a:pt x="1872" y="0"/>
                  <a:pt x="1687" y="0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8608A3-D888-44FC-B930-97BFEAC6F86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954088" y="3197225"/>
            <a:ext cx="1509712" cy="1166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组合 58">
            <a:extLst>
              <a:ext uri="{FF2B5EF4-FFF2-40B4-BE49-F238E27FC236}">
                <a16:creationId xmlns:a16="http://schemas.microsoft.com/office/drawing/2014/main" id="{A8886E53-A284-490E-A50B-22E68F1C21B7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44463"/>
            <a:ext cx="4071938" cy="2987675"/>
            <a:chOff x="-305675" y="289331"/>
            <a:chExt cx="4072048" cy="2987985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19D3565-150E-46EE-98E0-FA6E83CD20C0}"/>
                </a:ext>
              </a:extLst>
            </p:cNvPr>
            <p:cNvSpPr/>
            <p:nvPr/>
          </p:nvSpPr>
          <p:spPr>
            <a:xfrm>
              <a:off x="1083107" y="612701"/>
              <a:ext cx="2598057" cy="2598057"/>
            </a:xfrm>
            <a:prstGeom prst="ellipse">
              <a:avLst/>
            </a:prstGeom>
            <a:gradFill flip="none" rotWithShape="1">
              <a:gsLst>
                <a:gs pos="0">
                  <a:srgbClr val="8D5EB0"/>
                </a:gs>
                <a:gs pos="100000">
                  <a:srgbClr val="552D6D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40DF561-9C80-4CAA-A9A1-08FFFBFA5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2940" y="289331"/>
              <a:ext cx="2267902" cy="2557721"/>
            </a:xfrm>
            <a:custGeom>
              <a:avLst/>
              <a:gdLst>
                <a:gd name="connsiteX0" fmla="*/ 0 w 2506924"/>
                <a:gd name="connsiteY0" fmla="*/ 0 h 2015322"/>
                <a:gd name="connsiteX1" fmla="*/ 2506924 w 2506924"/>
                <a:gd name="connsiteY1" fmla="*/ 0 h 2015322"/>
                <a:gd name="connsiteX2" fmla="*/ 2506924 w 2506924"/>
                <a:gd name="connsiteY2" fmla="*/ 1647633 h 2015322"/>
                <a:gd name="connsiteX3" fmla="*/ 0 w 2506924"/>
                <a:gd name="connsiteY3" fmla="*/ 2015322 h 201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6924" h="2015322">
                  <a:moveTo>
                    <a:pt x="0" y="0"/>
                  </a:moveTo>
                  <a:lnTo>
                    <a:pt x="2506924" y="0"/>
                  </a:lnTo>
                  <a:lnTo>
                    <a:pt x="2506924" y="1647633"/>
                  </a:lnTo>
                  <a:lnTo>
                    <a:pt x="0" y="2015322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86" name="文本框 10">
              <a:extLst>
                <a:ext uri="{FF2B5EF4-FFF2-40B4-BE49-F238E27FC236}">
                  <a16:creationId xmlns:a16="http://schemas.microsoft.com/office/drawing/2014/main" id="{ACCF28E6-A334-4E72-9934-7EDD32E8B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05675" y="630438"/>
              <a:ext cx="1433406" cy="2646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600" b="1" i="1">
                  <a:solidFill>
                    <a:srgbClr val="AA5C3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16600" b="1" i="1">
                <a:solidFill>
                  <a:srgbClr val="AA5C3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圆角矩形 52">
              <a:extLst>
                <a:ext uri="{FF2B5EF4-FFF2-40B4-BE49-F238E27FC236}">
                  <a16:creationId xmlns:a16="http://schemas.microsoft.com/office/drawing/2014/main" id="{15D51D9B-8378-47D6-9856-BF148A0A40C0}"/>
                </a:ext>
              </a:extLst>
            </p:cNvPr>
            <p:cNvSpPr/>
            <p:nvPr/>
          </p:nvSpPr>
          <p:spPr>
            <a:xfrm>
              <a:off x="1056849" y="2178364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D5EB0"/>
                </a:gs>
                <a:gs pos="100000">
                  <a:srgbClr val="552D6D"/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0" name="文本框 4">
              <a:extLst>
                <a:ext uri="{FF2B5EF4-FFF2-40B4-BE49-F238E27FC236}">
                  <a16:creationId xmlns:a16="http://schemas.microsoft.com/office/drawing/2014/main" id="{7756818B-9F1F-4D78-B16B-C553C6FBB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1536" y="2388456"/>
              <a:ext cx="263565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A0EC42C-A0AA-4867-A161-A58E284EE234}"/>
              </a:ext>
            </a:extLst>
          </p:cNvPr>
          <p:cNvGrpSpPr>
            <a:grpSpLocks/>
          </p:cNvGrpSpPr>
          <p:nvPr/>
        </p:nvGrpSpPr>
        <p:grpSpPr bwMode="auto">
          <a:xfrm>
            <a:off x="2468805" y="2501045"/>
            <a:ext cx="3748088" cy="3822700"/>
            <a:chOff x="1874541" y="2567956"/>
            <a:chExt cx="3747872" cy="3822131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25DA291-7A99-47DF-9F61-A18CAC9E3609}"/>
                </a:ext>
              </a:extLst>
            </p:cNvPr>
            <p:cNvSpPr/>
            <p:nvPr/>
          </p:nvSpPr>
          <p:spPr>
            <a:xfrm>
              <a:off x="2383985" y="3792030"/>
              <a:ext cx="2598057" cy="2598057"/>
            </a:xfrm>
            <a:prstGeom prst="ellipse">
              <a:avLst/>
            </a:prstGeom>
            <a:gradFill>
              <a:gsLst>
                <a:gs pos="0">
                  <a:srgbClr val="01D1FD"/>
                </a:gs>
                <a:gs pos="100000">
                  <a:srgbClr val="038CC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86831B25-10E7-47C8-9DBA-44615B2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86648">
              <a:off x="2507917" y="2969533"/>
              <a:ext cx="3114496" cy="32888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68" name="文本框 18">
              <a:extLst>
                <a:ext uri="{FF2B5EF4-FFF2-40B4-BE49-F238E27FC236}">
                  <a16:creationId xmlns:a16="http://schemas.microsoft.com/office/drawing/2014/main" id="{0471DE5F-8592-49A8-9616-A73DAA2BF4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541" y="2567956"/>
              <a:ext cx="1249060" cy="2646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600" b="1" i="1" dirty="0">
                  <a:solidFill>
                    <a:srgbClr val="898989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16600" b="1" i="1" dirty="0">
                <a:solidFill>
                  <a:srgbClr val="89898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圆角矩形 52">
              <a:extLst>
                <a:ext uri="{FF2B5EF4-FFF2-40B4-BE49-F238E27FC236}">
                  <a16:creationId xmlns:a16="http://schemas.microsoft.com/office/drawing/2014/main" id="{02ABEC76-45A2-4BA4-A6EE-CCF57AB6679F}"/>
                </a:ext>
              </a:extLst>
            </p:cNvPr>
            <p:cNvSpPr/>
            <p:nvPr/>
          </p:nvSpPr>
          <p:spPr>
            <a:xfrm>
              <a:off x="2316053" y="5354011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>
              <a:gsLst>
                <a:gs pos="0">
                  <a:srgbClr val="01D1FD"/>
                </a:gs>
                <a:gs pos="100000">
                  <a:srgbClr val="038CC0"/>
                </a:gs>
              </a:gsLst>
              <a:path path="circle">
                <a:fillToRect l="50000" t="50000" r="50000" b="50000"/>
              </a:path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2" name="文本框 56">
              <a:extLst>
                <a:ext uri="{FF2B5EF4-FFF2-40B4-BE49-F238E27FC236}">
                  <a16:creationId xmlns:a16="http://schemas.microsoft.com/office/drawing/2014/main" id="{602E907B-F204-4024-A3E5-B6526816B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740" y="5564103"/>
              <a:ext cx="253845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LUYỆN TẬP</a:t>
              </a:r>
              <a:endParaRPr lang="zh-CN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584D65B-1FB5-42A2-8C4A-0DB90CC23BF8}"/>
              </a:ext>
            </a:extLst>
          </p:cNvPr>
          <p:cNvGrpSpPr>
            <a:grpSpLocks/>
          </p:cNvGrpSpPr>
          <p:nvPr/>
        </p:nvGrpSpPr>
        <p:grpSpPr bwMode="auto">
          <a:xfrm>
            <a:off x="7589044" y="989930"/>
            <a:ext cx="2992438" cy="4151312"/>
            <a:chOff x="7537530" y="1944097"/>
            <a:chExt cx="2992171" cy="4152022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03C3DF0-ABE0-4C1C-9CF4-33B049F08C78}"/>
                </a:ext>
              </a:extLst>
            </p:cNvPr>
            <p:cNvSpPr/>
            <p:nvPr/>
          </p:nvSpPr>
          <p:spPr>
            <a:xfrm>
              <a:off x="7916539" y="3498062"/>
              <a:ext cx="2598057" cy="2598057"/>
            </a:xfrm>
            <a:prstGeom prst="ellipse">
              <a:avLst/>
            </a:prstGeom>
            <a:gradFill>
              <a:gsLst>
                <a:gs pos="0">
                  <a:srgbClr val="02736A"/>
                </a:gs>
                <a:gs pos="100000">
                  <a:srgbClr val="02453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97FDF7B4-F482-4FBA-967B-97933222B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20000"/>
            </a:blip>
            <a:stretch>
              <a:fillRect/>
            </a:stretch>
          </p:blipFill>
          <p:spPr>
            <a:xfrm rot="21092159">
              <a:off x="7537530" y="3771622"/>
              <a:ext cx="2849309" cy="191326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59" name="文本框 26">
              <a:extLst>
                <a:ext uri="{FF2B5EF4-FFF2-40B4-BE49-F238E27FC236}">
                  <a16:creationId xmlns:a16="http://schemas.microsoft.com/office/drawing/2014/main" id="{542545C4-731D-482B-A521-87D66FD26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9154" y="1944097"/>
              <a:ext cx="1249060" cy="2646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600" b="1" i="1" dirty="0">
                  <a:solidFill>
                    <a:srgbClr val="FA0B4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16600" b="1" i="1" dirty="0">
                <a:solidFill>
                  <a:srgbClr val="FA0B4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圆角矩形 52">
              <a:extLst>
                <a:ext uri="{FF2B5EF4-FFF2-40B4-BE49-F238E27FC236}">
                  <a16:creationId xmlns:a16="http://schemas.microsoft.com/office/drawing/2014/main" id="{8BA8EC9D-8A71-4215-8A5A-911BD2E6EA6B}"/>
                </a:ext>
              </a:extLst>
            </p:cNvPr>
            <p:cNvSpPr/>
            <p:nvPr/>
          </p:nvSpPr>
          <p:spPr>
            <a:xfrm>
              <a:off x="7820177" y="5055351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>
              <a:gsLst>
                <a:gs pos="0">
                  <a:srgbClr val="02736A"/>
                </a:gs>
                <a:gs pos="100000">
                  <a:srgbClr val="02453E"/>
                </a:gs>
              </a:gsLst>
              <a:path path="circle">
                <a:fillToRect l="50000" t="50000" r="50000" b="50000"/>
              </a:path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3" name="文本框 64">
              <a:extLst>
                <a:ext uri="{FF2B5EF4-FFF2-40B4-BE49-F238E27FC236}">
                  <a16:creationId xmlns:a16="http://schemas.microsoft.com/office/drawing/2014/main" id="{EA3CBF14-E699-4B8B-951A-3587F195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7688" y="5251027"/>
              <a:ext cx="17924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DẶN DÒ</a:t>
              </a:r>
              <a:endParaRPr lang="zh-CN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>
            <a:extLst>
              <a:ext uri="{FF2B5EF4-FFF2-40B4-BE49-F238E27FC236}">
                <a16:creationId xmlns:a16="http://schemas.microsoft.com/office/drawing/2014/main" id="{170EC2D5-BA6A-487B-B679-28E95E0E48B7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0922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411" name="AutoShape 3">
            <a:extLst>
              <a:ext uri="{FF2B5EF4-FFF2-40B4-BE49-F238E27FC236}">
                <a16:creationId xmlns:a16="http://schemas.microsoft.com/office/drawing/2014/main" id="{3AEA2AEF-1BF9-454C-BB88-79C88F7CB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066800"/>
            <a:ext cx="8839200" cy="3733800"/>
          </a:xfrm>
          <a:prstGeom prst="flowChartAlternateProcess">
            <a:avLst/>
          </a:prstGeom>
          <a:solidFill>
            <a:srgbClr val="5FFF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Ñieàn daáu thích hôïp vaøo oâ troáng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  (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&gt; , &lt; , =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4151860B-AB27-4548-AA34-429BE81592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9663" y="2841625"/>
          <a:ext cx="2497137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0" name="Equation" r:id="rId4" imgW="545863" imgH="393529" progId="Equation.3">
                  <p:embed/>
                </p:oleObj>
              </mc:Choice>
              <mc:Fallback>
                <p:oleObj name="Equation" r:id="rId4" imgW="545863" imgH="393529" progId="Equation.3">
                  <p:embed/>
                  <p:pic>
                    <p:nvPicPr>
                      <p:cNvPr id="17412" name="Object 4">
                        <a:extLst>
                          <a:ext uri="{FF2B5EF4-FFF2-40B4-BE49-F238E27FC236}">
                            <a16:creationId xmlns:a16="http://schemas.microsoft.com/office/drawing/2014/main" id="{4151860B-AB27-4548-AA34-429BE81592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2841625"/>
                        <a:ext cx="2497137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5">
            <a:extLst>
              <a:ext uri="{FF2B5EF4-FFF2-40B4-BE49-F238E27FC236}">
                <a16:creationId xmlns:a16="http://schemas.microsoft.com/office/drawing/2014/main" id="{4BD5AF8B-598B-4E20-A249-F571AA90C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3200400"/>
            <a:ext cx="914400" cy="609600"/>
          </a:xfrm>
          <a:prstGeom prst="rect">
            <a:avLst/>
          </a:prstGeom>
          <a:solidFill>
            <a:srgbClr val="5FFFD5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2673914F-221B-4285-811E-5560D791E4C6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1066800"/>
            <a:ext cx="6400800" cy="3962400"/>
            <a:chOff x="48" y="672"/>
            <a:chExt cx="3024" cy="2496"/>
          </a:xfrm>
        </p:grpSpPr>
        <p:sp>
          <p:nvSpPr>
            <p:cNvPr id="17416" name="Rectangle 7">
              <a:extLst>
                <a:ext uri="{FF2B5EF4-FFF2-40B4-BE49-F238E27FC236}">
                  <a16:creationId xmlns:a16="http://schemas.microsoft.com/office/drawing/2014/main" id="{8922EF34-DB61-4D38-A9A4-B52869AE5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029"/>
              <a:ext cx="336" cy="336"/>
            </a:xfrm>
            <a:prstGeom prst="rect">
              <a:avLst/>
            </a:prstGeom>
            <a:solidFill>
              <a:srgbClr val="5FF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&gt;</a:t>
              </a:r>
              <a:endPara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pic>
          <p:nvPicPr>
            <p:cNvPr id="17417" name="Picture 8" descr="Bellcoll">
              <a:extLst>
                <a:ext uri="{FF2B5EF4-FFF2-40B4-BE49-F238E27FC236}">
                  <a16:creationId xmlns:a16="http://schemas.microsoft.com/office/drawing/2014/main" id="{3B4754C5-EF48-4B3E-9CA5-FECAA966FB0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672"/>
              <a:ext cx="1200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AutoShape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A2E2D82-2CEA-4C44-B755-652FE8AAD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>
            <a:extLst>
              <a:ext uri="{FF2B5EF4-FFF2-40B4-BE49-F238E27FC236}">
                <a16:creationId xmlns:a16="http://schemas.microsoft.com/office/drawing/2014/main" id="{0817D7FF-359E-4315-870B-FA8AFFD87EF8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304800"/>
            <a:ext cx="10566400" cy="5334000"/>
            <a:chOff x="576" y="192"/>
            <a:chExt cx="4992" cy="3360"/>
          </a:xfrm>
        </p:grpSpPr>
        <p:sp>
          <p:nvSpPr>
            <p:cNvPr id="18435" name="AutoShape 2">
              <a:extLst>
                <a:ext uri="{FF2B5EF4-FFF2-40B4-BE49-F238E27FC236}">
                  <a16:creationId xmlns:a16="http://schemas.microsoft.com/office/drawing/2014/main" id="{E9346B36-5F2A-4D26-83F9-C7BC0754E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18390">
              <a:off x="672" y="96"/>
              <a:ext cx="672" cy="86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66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436" name="Rectangle 3">
              <a:extLst>
                <a:ext uri="{FF2B5EF4-FFF2-40B4-BE49-F238E27FC236}">
                  <a16:creationId xmlns:a16="http://schemas.microsoft.com/office/drawing/2014/main" id="{C07EF2C8-06B5-49F5-B659-622F0D534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68"/>
              <a:ext cx="3984" cy="2784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Ñieàn vaøo choã chaám sao cho thích hôïp.</a:t>
              </a: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Trong hai phaân soá cuøng maãu soá, phaân soá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naøo coù töû soá beù hôn thì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……………………………………..,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phaân soá naøo coù töû soá lôùn hôn thì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…………………</a:t>
              </a: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FB7D919B-B61F-46D1-BB57-30FC43E9CA95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304800"/>
            <a:ext cx="10566400" cy="5334000"/>
            <a:chOff x="576" y="192"/>
            <a:chExt cx="4992" cy="3360"/>
          </a:xfrm>
        </p:grpSpPr>
        <p:sp>
          <p:nvSpPr>
            <p:cNvPr id="19465" name="AutoShape 3">
              <a:extLst>
                <a:ext uri="{FF2B5EF4-FFF2-40B4-BE49-F238E27FC236}">
                  <a16:creationId xmlns:a16="http://schemas.microsoft.com/office/drawing/2014/main" id="{BCD2672B-4BB5-4A58-A064-49141DD423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18390">
              <a:off x="672" y="96"/>
              <a:ext cx="672" cy="86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66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466" name="Rectangle 4">
              <a:extLst>
                <a:ext uri="{FF2B5EF4-FFF2-40B4-BE49-F238E27FC236}">
                  <a16:creationId xmlns:a16="http://schemas.microsoft.com/office/drawing/2014/main" id="{FD0DA5FF-74A1-4F2A-82CB-5D741BA96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68"/>
              <a:ext cx="3984" cy="2784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Ñieàn vaøo choã chaám sao cho thích hôïp.</a:t>
              </a: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Trong hai phaân soá cuøng maãu soá, phaân soá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naøo coù töû soá beù hôn thì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……………………………………..,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phaân soá naøo coù töû soá lôùn hôn thì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…………………</a:t>
              </a: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F2BDCB0A-F9E1-40DD-B5CB-4E517EA2FD78}"/>
              </a:ext>
            </a:extLst>
          </p:cNvPr>
          <p:cNvGrpSpPr>
            <a:grpSpLocks/>
          </p:cNvGrpSpPr>
          <p:nvPr/>
        </p:nvGrpSpPr>
        <p:grpSpPr bwMode="auto">
          <a:xfrm>
            <a:off x="77788" y="1524000"/>
            <a:ext cx="11056436" cy="3657600"/>
            <a:chOff x="16" y="1008"/>
            <a:chExt cx="3891" cy="2304"/>
          </a:xfrm>
        </p:grpSpPr>
        <p:grpSp>
          <p:nvGrpSpPr>
            <p:cNvPr id="19461" name="Group 6">
              <a:extLst>
                <a:ext uri="{FF2B5EF4-FFF2-40B4-BE49-F238E27FC236}">
                  <a16:creationId xmlns:a16="http://schemas.microsoft.com/office/drawing/2014/main" id="{19C88AB8-1E7A-46E7-851D-50059D032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8" y="2160"/>
              <a:ext cx="1369" cy="935"/>
              <a:chOff x="2538" y="2160"/>
              <a:chExt cx="1369" cy="935"/>
            </a:xfrm>
          </p:grpSpPr>
          <p:sp>
            <p:nvSpPr>
              <p:cNvPr id="19463" name="Rectangle 7">
                <a:extLst>
                  <a:ext uri="{FF2B5EF4-FFF2-40B4-BE49-F238E27FC236}">
                    <a16:creationId xmlns:a16="http://schemas.microsoft.com/office/drawing/2014/main" id="{BBD30EBC-9DAD-4E09-A5C7-8C210539E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8" y="2160"/>
                <a:ext cx="1119" cy="384"/>
              </a:xfrm>
              <a:prstGeom prst="rect">
                <a:avLst/>
              </a:prstGeom>
              <a:solidFill>
                <a:srgbClr val="66FF99"/>
              </a:solidFill>
              <a:ln w="9525">
                <a:solidFill>
                  <a:srgbClr val="00FF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VNI-Times" panose="020B0604020202020204" pitchFamily="2" charset="0"/>
                    <a:ea typeface="+mn-ea"/>
                    <a:cs typeface="+mn-cs"/>
                  </a:rPr>
                  <a:t>phaân soá ñoù beù hôn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VNI-Times" panose="020B0604020202020204" pitchFamily="2" charset="0"/>
                    <a:ea typeface="+mn-ea"/>
                    <a:cs typeface="+mn-cs"/>
                  </a:rPr>
                  <a:t> ,</a:t>
                </a: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9464" name="Rectangle 8">
                <a:extLst>
                  <a:ext uri="{FF2B5EF4-FFF2-40B4-BE49-F238E27FC236}">
                    <a16:creationId xmlns:a16="http://schemas.microsoft.com/office/drawing/2014/main" id="{CEB6B5F9-1744-4079-ACAC-AF9548F1F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9" y="2615"/>
                <a:ext cx="888" cy="480"/>
              </a:xfrm>
              <a:prstGeom prst="rect">
                <a:avLst/>
              </a:prstGeom>
              <a:solidFill>
                <a:srgbClr val="66FF99"/>
              </a:solidFill>
              <a:ln w="9525">
                <a:solidFill>
                  <a:srgbClr val="00FF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VNI-Times" panose="020B0604020202020204" pitchFamily="2" charset="0"/>
                    <a:ea typeface="+mn-ea"/>
                    <a:cs typeface="+mn-cs"/>
                  </a:rPr>
                  <a:t>phaân soá ñoù lôùn hôn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VNI-Times" panose="020B0604020202020204" pitchFamily="2" charset="0"/>
                    <a:ea typeface="+mn-ea"/>
                    <a:cs typeface="+mn-cs"/>
                  </a:rPr>
                  <a:t> .</a:t>
                </a: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462" name="Picture 9" descr="4">
              <a:extLst>
                <a:ext uri="{FF2B5EF4-FFF2-40B4-BE49-F238E27FC236}">
                  <a16:creationId xmlns:a16="http://schemas.microsoft.com/office/drawing/2014/main" id="{B4EBCA9C-ED92-4C09-8A9F-809E8870E8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008"/>
              <a:ext cx="153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AutoShape 2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663D85-158E-4D8E-8CDE-D9540EC9B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5">
            <a:extLst>
              <a:ext uri="{FF2B5EF4-FFF2-40B4-BE49-F238E27FC236}">
                <a16:creationId xmlns:a16="http://schemas.microsoft.com/office/drawing/2014/main" id="{59C90FDB-8F6D-4EEE-B4BC-38EA00C9571F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533400"/>
            <a:ext cx="10160000" cy="4038600"/>
            <a:chOff x="672" y="720"/>
            <a:chExt cx="4800" cy="2544"/>
          </a:xfrm>
        </p:grpSpPr>
        <p:sp>
          <p:nvSpPr>
            <p:cNvPr id="14353" name="AutoShape 3">
              <a:extLst>
                <a:ext uri="{FF2B5EF4-FFF2-40B4-BE49-F238E27FC236}">
                  <a16:creationId xmlns:a16="http://schemas.microsoft.com/office/drawing/2014/main" id="{E712197D-A64C-4655-A803-93F82C3FF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18390">
              <a:off x="768" y="624"/>
              <a:ext cx="672" cy="86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66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</a:t>
              </a:r>
              <a:endPara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4" name="AutoShape 4">
              <a:extLst>
                <a:ext uri="{FF2B5EF4-FFF2-40B4-BE49-F238E27FC236}">
                  <a16:creationId xmlns:a16="http://schemas.microsoft.com/office/drawing/2014/main" id="{7935B068-6288-4E98-AC4B-AA03C2406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3840" cy="2112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Ñieàn soá thích hôïp vaøo oâ troáng.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</p:txBody>
        </p:sp>
      </p:grpSp>
      <p:sp>
        <p:nvSpPr>
          <p:cNvPr id="14339" name="Rectangle 7">
            <a:extLst>
              <a:ext uri="{FF2B5EF4-FFF2-40B4-BE49-F238E27FC236}">
                <a16:creationId xmlns:a16="http://schemas.microsoft.com/office/drawing/2014/main" id="{8CA26160-5ACD-4052-A418-CFBD58BD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38500"/>
            <a:ext cx="508000" cy="3810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=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0" name="Line 9">
            <a:extLst>
              <a:ext uri="{FF2B5EF4-FFF2-40B4-BE49-F238E27FC236}">
                <a16:creationId xmlns:a16="http://schemas.microsoft.com/office/drawing/2014/main" id="{595BE9AE-5ADB-44D1-88FF-266E0BEC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4341" name="Group 13">
            <a:extLst>
              <a:ext uri="{FF2B5EF4-FFF2-40B4-BE49-F238E27FC236}">
                <a16:creationId xmlns:a16="http://schemas.microsoft.com/office/drawing/2014/main" id="{EB9E9BBA-0EED-40CE-8385-FB4C37117C95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2819400"/>
            <a:ext cx="2540000" cy="1219200"/>
            <a:chOff x="1680" y="1776"/>
            <a:chExt cx="1200" cy="768"/>
          </a:xfrm>
        </p:grpSpPr>
        <p:sp>
          <p:nvSpPr>
            <p:cNvPr id="14349" name="Rectangle 6">
              <a:extLst>
                <a:ext uri="{FF2B5EF4-FFF2-40B4-BE49-F238E27FC236}">
                  <a16:creationId xmlns:a16="http://schemas.microsoft.com/office/drawing/2014/main" id="{A88B8CBF-9218-4A7C-9A5E-5DAAB9472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0" name="Rectangle 8">
              <a:extLst>
                <a:ext uri="{FF2B5EF4-FFF2-40B4-BE49-F238E27FC236}">
                  <a16:creationId xmlns:a16="http://schemas.microsoft.com/office/drawing/2014/main" id="{B400B287-4EF1-4DB6-AA85-FB2784065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1" name="Line 10">
              <a:extLst>
                <a:ext uri="{FF2B5EF4-FFF2-40B4-BE49-F238E27FC236}">
                  <a16:creationId xmlns:a16="http://schemas.microsoft.com/office/drawing/2014/main" id="{CA220FA0-347A-4324-8146-026E05F0D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16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2" name="Rectangle 11">
              <a:extLst>
                <a:ext uri="{FF2B5EF4-FFF2-40B4-BE49-F238E27FC236}">
                  <a16:creationId xmlns:a16="http://schemas.microsoft.com/office/drawing/2014/main" id="{D47C5074-B529-4B55-85B3-67058F72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208"/>
              <a:ext cx="336" cy="336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342" name="Rectangle 15">
            <a:extLst>
              <a:ext uri="{FF2B5EF4-FFF2-40B4-BE49-F238E27FC236}">
                <a16:creationId xmlns:a16="http://schemas.microsoft.com/office/drawing/2014/main" id="{C8E9C71C-2B67-420B-950E-43035AE89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3" name="Rectangle 16">
            <a:extLst>
              <a:ext uri="{FF2B5EF4-FFF2-40B4-BE49-F238E27FC236}">
                <a16:creationId xmlns:a16="http://schemas.microsoft.com/office/drawing/2014/main" id="{9C005047-CC76-41AA-ACB5-56D772374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4" name="Line 17">
            <a:extLst>
              <a:ext uri="{FF2B5EF4-FFF2-40B4-BE49-F238E27FC236}">
                <a16:creationId xmlns:a16="http://schemas.microsoft.com/office/drawing/2014/main" id="{3291D496-0B16-4569-87A6-668B56412E69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8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5" name="Rectangle 18">
            <a:extLst>
              <a:ext uri="{FF2B5EF4-FFF2-40B4-BE49-F238E27FC236}">
                <a16:creationId xmlns:a16="http://schemas.microsoft.com/office/drawing/2014/main" id="{0313125A-7103-4867-92E7-A8EDC8CE8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819400"/>
            <a:ext cx="711200" cy="533400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6" name="Line 19">
            <a:extLst>
              <a:ext uri="{FF2B5EF4-FFF2-40B4-BE49-F238E27FC236}">
                <a16:creationId xmlns:a16="http://schemas.microsoft.com/office/drawing/2014/main" id="{5E8F95E0-4B39-4F70-BFF7-303172837F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7" name="Line 20">
            <a:extLst>
              <a:ext uri="{FF2B5EF4-FFF2-40B4-BE49-F238E27FC236}">
                <a16:creationId xmlns:a16="http://schemas.microsoft.com/office/drawing/2014/main" id="{17B452F2-FE50-4C99-A6AE-33E38503F2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8" name="Rectangle 21">
            <a:extLst>
              <a:ext uri="{FF2B5EF4-FFF2-40B4-BE49-F238E27FC236}">
                <a16:creationId xmlns:a16="http://schemas.microsoft.com/office/drawing/2014/main" id="{9E05966C-7ABB-4F0D-B1E6-0D2D8B01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3257550"/>
            <a:ext cx="508000" cy="381000"/>
          </a:xfrm>
          <a:prstGeom prst="rect">
            <a:avLst/>
          </a:prstGeom>
          <a:solidFill>
            <a:srgbClr val="66FFFF"/>
          </a:solid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=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9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78E8ECB0-C935-4B13-8BF3-1B29D2E8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317" y="3742824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097F15CA-BDA5-40A3-87FC-0F14235058A9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533400"/>
            <a:ext cx="10160000" cy="4038600"/>
            <a:chOff x="672" y="720"/>
            <a:chExt cx="4800" cy="2544"/>
          </a:xfrm>
        </p:grpSpPr>
        <p:sp>
          <p:nvSpPr>
            <p:cNvPr id="15382" name="AutoShape 3">
              <a:extLst>
                <a:ext uri="{FF2B5EF4-FFF2-40B4-BE49-F238E27FC236}">
                  <a16:creationId xmlns:a16="http://schemas.microsoft.com/office/drawing/2014/main" id="{E4FAFFA2-ABE4-4359-A5F5-B9C6FE5BBB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18390">
              <a:off x="768" y="624"/>
              <a:ext cx="672" cy="86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66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</a:t>
              </a:r>
              <a:endPara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83" name="AutoShape 4">
              <a:extLst>
                <a:ext uri="{FF2B5EF4-FFF2-40B4-BE49-F238E27FC236}">
                  <a16:creationId xmlns:a16="http://schemas.microsoft.com/office/drawing/2014/main" id="{21C91554-6A61-4E37-AF83-F4EE80392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3840" cy="2112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Ñieàn soá thích hôïp vaøo oâ troáng.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</p:txBody>
        </p:sp>
      </p:grpSp>
      <p:sp>
        <p:nvSpPr>
          <p:cNvPr id="15363" name="Rectangle 5">
            <a:extLst>
              <a:ext uri="{FF2B5EF4-FFF2-40B4-BE49-F238E27FC236}">
                <a16:creationId xmlns:a16="http://schemas.microsoft.com/office/drawing/2014/main" id="{016D9C47-EE28-4E2E-9A4A-672848000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38500"/>
            <a:ext cx="508000" cy="3810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=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64" name="Line 6">
            <a:extLst>
              <a:ext uri="{FF2B5EF4-FFF2-40B4-BE49-F238E27FC236}">
                <a16:creationId xmlns:a16="http://schemas.microsoft.com/office/drawing/2014/main" id="{48BC67F8-43A7-4F09-A58B-D3511E745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5365" name="Group 7">
            <a:extLst>
              <a:ext uri="{FF2B5EF4-FFF2-40B4-BE49-F238E27FC236}">
                <a16:creationId xmlns:a16="http://schemas.microsoft.com/office/drawing/2014/main" id="{AB4E7281-493F-4352-929A-84E01141C494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2819400"/>
            <a:ext cx="2540000" cy="1219200"/>
            <a:chOff x="1680" y="1776"/>
            <a:chExt cx="1200" cy="768"/>
          </a:xfrm>
        </p:grpSpPr>
        <p:sp>
          <p:nvSpPr>
            <p:cNvPr id="15378" name="Rectangle 8">
              <a:extLst>
                <a:ext uri="{FF2B5EF4-FFF2-40B4-BE49-F238E27FC236}">
                  <a16:creationId xmlns:a16="http://schemas.microsoft.com/office/drawing/2014/main" id="{13724C62-E393-45AD-83DE-866B3743B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79" name="Rectangle 9">
              <a:extLst>
                <a:ext uri="{FF2B5EF4-FFF2-40B4-BE49-F238E27FC236}">
                  <a16:creationId xmlns:a16="http://schemas.microsoft.com/office/drawing/2014/main" id="{E22716B4-4250-4EFA-8DBD-95F5E448E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80" name="Line 10">
              <a:extLst>
                <a:ext uri="{FF2B5EF4-FFF2-40B4-BE49-F238E27FC236}">
                  <a16:creationId xmlns:a16="http://schemas.microsoft.com/office/drawing/2014/main" id="{F362A057-80A0-4889-98F6-B07CA3CCD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16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81" name="Rectangle 11">
              <a:extLst>
                <a:ext uri="{FF2B5EF4-FFF2-40B4-BE49-F238E27FC236}">
                  <a16:creationId xmlns:a16="http://schemas.microsoft.com/office/drawing/2014/main" id="{45D1FF85-4197-4A8C-BB39-02BF3B01D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208"/>
              <a:ext cx="336" cy="336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366" name="Rectangle 12">
            <a:extLst>
              <a:ext uri="{FF2B5EF4-FFF2-40B4-BE49-F238E27FC236}">
                <a16:creationId xmlns:a16="http://schemas.microsoft.com/office/drawing/2014/main" id="{38C5D77D-733E-4983-BFD7-247FE7379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67" name="Rectangle 13">
            <a:extLst>
              <a:ext uri="{FF2B5EF4-FFF2-40B4-BE49-F238E27FC236}">
                <a16:creationId xmlns:a16="http://schemas.microsoft.com/office/drawing/2014/main" id="{86D2F731-2A0F-4770-9C52-B586D429F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68" name="Line 14">
            <a:extLst>
              <a:ext uri="{FF2B5EF4-FFF2-40B4-BE49-F238E27FC236}">
                <a16:creationId xmlns:a16="http://schemas.microsoft.com/office/drawing/2014/main" id="{B594A5DC-A5F3-42E2-9797-65482E9AA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8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69" name="Rectangle 15">
            <a:extLst>
              <a:ext uri="{FF2B5EF4-FFF2-40B4-BE49-F238E27FC236}">
                <a16:creationId xmlns:a16="http://schemas.microsoft.com/office/drawing/2014/main" id="{87C9CCDE-B563-499E-A31E-66A17FD43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819400"/>
            <a:ext cx="711200" cy="533400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70" name="Line 16">
            <a:extLst>
              <a:ext uri="{FF2B5EF4-FFF2-40B4-BE49-F238E27FC236}">
                <a16:creationId xmlns:a16="http://schemas.microsoft.com/office/drawing/2014/main" id="{1E2271F6-9E77-4856-9ED6-B51C222BD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71" name="Line 17">
            <a:extLst>
              <a:ext uri="{FF2B5EF4-FFF2-40B4-BE49-F238E27FC236}">
                <a16:creationId xmlns:a16="http://schemas.microsoft.com/office/drawing/2014/main" id="{01C07114-9057-4F1D-891B-ABE1D101B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72" name="Rectangle 18">
            <a:extLst>
              <a:ext uri="{FF2B5EF4-FFF2-40B4-BE49-F238E27FC236}">
                <a16:creationId xmlns:a16="http://schemas.microsoft.com/office/drawing/2014/main" id="{0CCF1F19-6C36-4502-9DFA-1A1D26D6E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3257550"/>
            <a:ext cx="508000" cy="381000"/>
          </a:xfrm>
          <a:prstGeom prst="rect">
            <a:avLst/>
          </a:prstGeom>
          <a:solidFill>
            <a:srgbClr val="66FFFF"/>
          </a:solid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=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4" name="Group 19">
            <a:extLst>
              <a:ext uri="{FF2B5EF4-FFF2-40B4-BE49-F238E27FC236}">
                <a16:creationId xmlns:a16="http://schemas.microsoft.com/office/drawing/2014/main" id="{D3F95CB3-87BB-4638-AD49-EC649114F0CE}"/>
              </a:ext>
            </a:extLst>
          </p:cNvPr>
          <p:cNvGrpSpPr>
            <a:grpSpLocks/>
          </p:cNvGrpSpPr>
          <p:nvPr/>
        </p:nvGrpSpPr>
        <p:grpSpPr bwMode="auto">
          <a:xfrm>
            <a:off x="-711200" y="1676400"/>
            <a:ext cx="11277600" cy="3352800"/>
            <a:chOff x="-336" y="1056"/>
            <a:chExt cx="5328" cy="2112"/>
          </a:xfrm>
        </p:grpSpPr>
        <p:pic>
          <p:nvPicPr>
            <p:cNvPr id="15375" name="Picture 20" descr="fireworks_big_burst_md_wht">
              <a:extLst>
                <a:ext uri="{FF2B5EF4-FFF2-40B4-BE49-F238E27FC236}">
                  <a16:creationId xmlns:a16="http://schemas.microsoft.com/office/drawing/2014/main" id="{C3707891-A8F7-44FC-A2A4-C7CE9C3D61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6" y="1056"/>
              <a:ext cx="187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Rectangle 21">
              <a:extLst>
                <a:ext uri="{FF2B5EF4-FFF2-40B4-BE49-F238E27FC236}">
                  <a16:creationId xmlns:a16="http://schemas.microsoft.com/office/drawing/2014/main" id="{41438341-0242-4769-8FB2-0C3E45ACB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240" cy="240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6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77" name="Rectangle 22">
              <a:extLst>
                <a:ext uri="{FF2B5EF4-FFF2-40B4-BE49-F238E27FC236}">
                  <a16:creationId xmlns:a16="http://schemas.microsoft.com/office/drawing/2014/main" id="{25697F35-364A-4528-8EFA-48382DAC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824"/>
              <a:ext cx="240" cy="240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4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FE0EBC9D-C0B8-4ACA-BD29-224F1DB1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937" y="3771900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2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4F0D673-EB16-4879-9F98-8231C83F9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>
            <a:extLst>
              <a:ext uri="{FF2B5EF4-FFF2-40B4-BE49-F238E27FC236}">
                <a16:creationId xmlns:a16="http://schemas.microsoft.com/office/drawing/2014/main" id="{335B7E99-A4EC-48B5-81FC-7AF6D85E77B3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4986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483" name="AutoShape 3">
            <a:extLst>
              <a:ext uri="{FF2B5EF4-FFF2-40B4-BE49-F238E27FC236}">
                <a16:creationId xmlns:a16="http://schemas.microsoft.com/office/drawing/2014/main" id="{190CF7D5-E76E-4D85-AADB-BF0159855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990600"/>
            <a:ext cx="8534400" cy="396240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Tính :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20484" name="Object 4">
            <a:extLst>
              <a:ext uri="{FF2B5EF4-FFF2-40B4-BE49-F238E27FC236}">
                <a16:creationId xmlns:a16="http://schemas.microsoft.com/office/drawing/2014/main" id="{B3AE0409-7AB7-419E-8FB5-1B44E2E88C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2667000"/>
          <a:ext cx="294640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4" name="Equation" r:id="rId3" imgW="533169" imgH="393529" progId="Equation.3">
                  <p:embed/>
                </p:oleObj>
              </mc:Choice>
              <mc:Fallback>
                <p:oleObj name="Equation" r:id="rId3" imgW="533169" imgH="393529" progId="Equation.3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B3AE0409-7AB7-419E-8FB5-1B44E2E88C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667000"/>
                        <a:ext cx="2946400" cy="1630363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A98AF010-0CD1-43B1-BD3E-603CA450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91" y="3461084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>
            <a:extLst>
              <a:ext uri="{FF2B5EF4-FFF2-40B4-BE49-F238E27FC236}">
                <a16:creationId xmlns:a16="http://schemas.microsoft.com/office/drawing/2014/main" id="{FE7FCBC0-0C42-4AF2-9280-2142BFF65972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4986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507" name="AutoShape 3">
            <a:extLst>
              <a:ext uri="{FF2B5EF4-FFF2-40B4-BE49-F238E27FC236}">
                <a16:creationId xmlns:a16="http://schemas.microsoft.com/office/drawing/2014/main" id="{D877AC3D-FE67-4D09-A117-BD6205C6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990600"/>
            <a:ext cx="8534400" cy="396240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Tính :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21508" name="Object 4">
            <a:extLst>
              <a:ext uri="{FF2B5EF4-FFF2-40B4-BE49-F238E27FC236}">
                <a16:creationId xmlns:a16="http://schemas.microsoft.com/office/drawing/2014/main" id="{2E24C274-C2D5-4852-BB61-98EA02CF6B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2667000"/>
          <a:ext cx="294640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8" name="Equation" r:id="rId4" imgW="533169" imgH="393529" progId="Equation.3">
                  <p:embed/>
                </p:oleObj>
              </mc:Choice>
              <mc:Fallback>
                <p:oleObj name="Equation" r:id="rId4" imgW="533169" imgH="393529" progId="Equation.3">
                  <p:embed/>
                  <p:pic>
                    <p:nvPicPr>
                      <p:cNvPr id="21508" name="Object 4">
                        <a:extLst>
                          <a:ext uri="{FF2B5EF4-FFF2-40B4-BE49-F238E27FC236}">
                            <a16:creationId xmlns:a16="http://schemas.microsoft.com/office/drawing/2014/main" id="{2E24C274-C2D5-4852-BB61-98EA02CF6B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667000"/>
                        <a:ext cx="2946400" cy="1630363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>
            <a:extLst>
              <a:ext uri="{FF2B5EF4-FFF2-40B4-BE49-F238E27FC236}">
                <a16:creationId xmlns:a16="http://schemas.microsoft.com/office/drawing/2014/main" id="{C370490A-7ABA-46DB-97B6-003783E691D8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1295400"/>
            <a:ext cx="11074400" cy="3733800"/>
            <a:chOff x="48" y="816"/>
            <a:chExt cx="5232" cy="2352"/>
          </a:xfrm>
        </p:grpSpPr>
        <p:graphicFrame>
          <p:nvGraphicFramePr>
            <p:cNvPr id="21515" name="Object 6">
              <a:extLst>
                <a:ext uri="{FF2B5EF4-FFF2-40B4-BE49-F238E27FC236}">
                  <a16:creationId xmlns:a16="http://schemas.microsoft.com/office/drawing/2014/main" id="{818B4A90-589E-4E74-86B0-9D8D81BEE7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72" y="1680"/>
            <a:ext cx="2008" cy="1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39" name="Equation" r:id="rId6" imgW="736280" imgH="393529" progId="Equation.3">
                    <p:embed/>
                  </p:oleObj>
                </mc:Choice>
                <mc:Fallback>
                  <p:oleObj name="Equation" r:id="rId6" imgW="736280" imgH="393529" progId="Equation.3">
                    <p:embed/>
                    <p:pic>
                      <p:nvPicPr>
                        <p:cNvPr id="21515" name="Object 6">
                          <a:extLst>
                            <a:ext uri="{FF2B5EF4-FFF2-40B4-BE49-F238E27FC236}">
                              <a16:creationId xmlns:a16="http://schemas.microsoft.com/office/drawing/2014/main" id="{818B4A90-589E-4E74-86B0-9D8D81BEE77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2" y="1680"/>
                          <a:ext cx="2008" cy="10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516" name="Picture 7" descr="Froc1">
              <a:extLst>
                <a:ext uri="{FF2B5EF4-FFF2-40B4-BE49-F238E27FC236}">
                  <a16:creationId xmlns:a16="http://schemas.microsoft.com/office/drawing/2014/main" id="{019E97AD-204C-4D59-BB1F-FEF6184D1D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816"/>
              <a:ext cx="1392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12921A-B916-477E-A9F2-BD9C512F17BE}"/>
              </a:ext>
            </a:extLst>
          </p:cNvPr>
          <p:cNvCxnSpPr/>
          <p:nvPr/>
        </p:nvCxnSpPr>
        <p:spPr>
          <a:xfrm rot="5400000">
            <a:off x="7086600" y="2895600"/>
            <a:ext cx="3810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9067F-E334-4817-88E2-CE09D29EF712}"/>
              </a:ext>
            </a:extLst>
          </p:cNvPr>
          <p:cNvCxnSpPr/>
          <p:nvPr/>
        </p:nvCxnSpPr>
        <p:spPr>
          <a:xfrm rot="5400000">
            <a:off x="8991600" y="3810000"/>
            <a:ext cx="3810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C95849-B76F-41F8-8143-ED3DFCC33FC5}"/>
              </a:ext>
            </a:extLst>
          </p:cNvPr>
          <p:cNvCxnSpPr/>
          <p:nvPr/>
        </p:nvCxnSpPr>
        <p:spPr>
          <a:xfrm rot="5400000">
            <a:off x="8991600" y="2895600"/>
            <a:ext cx="3810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A616C7-0123-467E-A281-176BE42DC3C9}"/>
              </a:ext>
            </a:extLst>
          </p:cNvPr>
          <p:cNvCxnSpPr/>
          <p:nvPr/>
        </p:nvCxnSpPr>
        <p:spPr>
          <a:xfrm rot="5400000">
            <a:off x="7086600" y="3810000"/>
            <a:ext cx="3810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46C43A4C-9374-44F8-871D-9AFBD5BE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13" y="3659981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5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46BF12FE-3241-4716-BAD5-43288864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id="{47C255C2-6046-4911-BD8C-65269840EAAC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25146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531" name="AutoShape 3">
            <a:extLst>
              <a:ext uri="{FF2B5EF4-FFF2-40B4-BE49-F238E27FC236}">
                <a16:creationId xmlns:a16="http://schemas.microsoft.com/office/drawing/2014/main" id="{2AADDCDB-120D-4F66-914E-163F99E7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533400"/>
            <a:ext cx="7518400" cy="5334000"/>
          </a:xfrm>
          <a:prstGeom prst="irregularSeal1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Tìm       cuûa 12.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22532" name="Object 4">
            <a:extLst>
              <a:ext uri="{FF2B5EF4-FFF2-40B4-BE49-F238E27FC236}">
                <a16:creationId xmlns:a16="http://schemas.microsoft.com/office/drawing/2014/main" id="{548F5CBA-62FF-4882-836C-C93D60DFF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5200" y="1676400"/>
          <a:ext cx="6858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2" name="Equation" r:id="rId3" imgW="152334" imgH="393529" progId="Equation.3">
                  <p:embed/>
                </p:oleObj>
              </mc:Choice>
              <mc:Fallback>
                <p:oleObj name="Equation" r:id="rId3" imgW="152334" imgH="393529" progId="Equation.3">
                  <p:embed/>
                  <p:pic>
                    <p:nvPicPr>
                      <p:cNvPr id="22532" name="Object 4">
                        <a:extLst>
                          <a:ext uri="{FF2B5EF4-FFF2-40B4-BE49-F238E27FC236}">
                            <a16:creationId xmlns:a16="http://schemas.microsoft.com/office/drawing/2014/main" id="{548F5CBA-62FF-4882-836C-C93D60DFF7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676400"/>
                        <a:ext cx="685800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A7464D9D-404C-40E2-A4EE-F22B250B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659981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extLst>
              <a:ext uri="{FF2B5EF4-FFF2-40B4-BE49-F238E27FC236}">
                <a16:creationId xmlns:a16="http://schemas.microsoft.com/office/drawing/2014/main" id="{E6EFDCA9-326B-445B-BEF9-872E78929356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25146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555" name="AutoShape 3">
            <a:extLst>
              <a:ext uri="{FF2B5EF4-FFF2-40B4-BE49-F238E27FC236}">
                <a16:creationId xmlns:a16="http://schemas.microsoft.com/office/drawing/2014/main" id="{586AEDBA-1557-4921-ABCC-5A9EE2FF5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533400"/>
            <a:ext cx="7518400" cy="5334000"/>
          </a:xfrm>
          <a:prstGeom prst="irregularSeal1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Tìm       cuûa 12.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23556" name="Object 4">
            <a:extLst>
              <a:ext uri="{FF2B5EF4-FFF2-40B4-BE49-F238E27FC236}">
                <a16:creationId xmlns:a16="http://schemas.microsoft.com/office/drawing/2014/main" id="{0BF92C04-1121-40D8-B576-E197A016D9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5200" y="1676400"/>
          <a:ext cx="6858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6" name="Equation" r:id="rId4" imgW="152334" imgH="393529" progId="Equation.3">
                  <p:embed/>
                </p:oleObj>
              </mc:Choice>
              <mc:Fallback>
                <p:oleObj name="Equation" r:id="rId4" imgW="152334" imgH="393529" progId="Equation.3">
                  <p:embed/>
                  <p:pic>
                    <p:nvPicPr>
                      <p:cNvPr id="23556" name="Object 4">
                        <a:extLst>
                          <a:ext uri="{FF2B5EF4-FFF2-40B4-BE49-F238E27FC236}">
                            <a16:creationId xmlns:a16="http://schemas.microsoft.com/office/drawing/2014/main" id="{0BF92C04-1121-40D8-B576-E197A016D9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676400"/>
                        <a:ext cx="685800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>
            <a:extLst>
              <a:ext uri="{FF2B5EF4-FFF2-40B4-BE49-F238E27FC236}">
                <a16:creationId xmlns:a16="http://schemas.microsoft.com/office/drawing/2014/main" id="{29CC607D-5C34-4DEE-BBEF-DD380F98644A}"/>
              </a:ext>
            </a:extLst>
          </p:cNvPr>
          <p:cNvGrpSpPr>
            <a:grpSpLocks/>
          </p:cNvGrpSpPr>
          <p:nvPr/>
        </p:nvGrpSpPr>
        <p:grpSpPr bwMode="auto">
          <a:xfrm>
            <a:off x="-609600" y="1143000"/>
            <a:ext cx="12801600" cy="5638800"/>
            <a:chOff x="-288" y="720"/>
            <a:chExt cx="6048" cy="3552"/>
          </a:xfrm>
        </p:grpSpPr>
        <p:sp>
          <p:nvSpPr>
            <p:cNvPr id="23559" name="AutoShape 6">
              <a:extLst>
                <a:ext uri="{FF2B5EF4-FFF2-40B4-BE49-F238E27FC236}">
                  <a16:creationId xmlns:a16="http://schemas.microsoft.com/office/drawing/2014/main" id="{C2440000-D6BC-462B-8F4D-4DA9A9618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920"/>
              <a:ext cx="4896" cy="2352"/>
            </a:xfrm>
            <a:prstGeom prst="irregularSeal2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     cuûa 12 laø : 12 x       = 3</a:t>
              </a:r>
            </a:p>
          </p:txBody>
        </p:sp>
        <p:graphicFrame>
          <p:nvGraphicFramePr>
            <p:cNvPr id="23560" name="Object 7">
              <a:extLst>
                <a:ext uri="{FF2B5EF4-FFF2-40B4-BE49-F238E27FC236}">
                  <a16:creationId xmlns:a16="http://schemas.microsoft.com/office/drawing/2014/main" id="{CF1D4CE1-15C4-4FDD-8955-C71AB816AE1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16" y="2757"/>
            <a:ext cx="324" cy="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97" name="Equation" r:id="rId6" imgW="152334" imgH="393529" progId="Equation.3">
                    <p:embed/>
                  </p:oleObj>
                </mc:Choice>
                <mc:Fallback>
                  <p:oleObj name="Equation" r:id="rId6" imgW="152334" imgH="393529" progId="Equation.3">
                    <p:embed/>
                    <p:pic>
                      <p:nvPicPr>
                        <p:cNvPr id="23560" name="Object 7">
                          <a:extLst>
                            <a:ext uri="{FF2B5EF4-FFF2-40B4-BE49-F238E27FC236}">
                              <a16:creationId xmlns:a16="http://schemas.microsoft.com/office/drawing/2014/main" id="{CF1D4CE1-15C4-4FDD-8955-C71AB816AE1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2757"/>
                          <a:ext cx="324" cy="8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61" name="Object 8">
              <a:extLst>
                <a:ext uri="{FF2B5EF4-FFF2-40B4-BE49-F238E27FC236}">
                  <a16:creationId xmlns:a16="http://schemas.microsoft.com/office/drawing/2014/main" id="{531E1F15-1E5F-4C6B-9B0D-C745614066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36" y="2736"/>
            <a:ext cx="324" cy="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98" name="Equation" r:id="rId7" imgW="152334" imgH="393529" progId="Equation.3">
                    <p:embed/>
                  </p:oleObj>
                </mc:Choice>
                <mc:Fallback>
                  <p:oleObj name="Equation" r:id="rId7" imgW="152334" imgH="393529" progId="Equation.3">
                    <p:embed/>
                    <p:pic>
                      <p:nvPicPr>
                        <p:cNvPr id="23561" name="Object 8">
                          <a:extLst>
                            <a:ext uri="{FF2B5EF4-FFF2-40B4-BE49-F238E27FC236}">
                              <a16:creationId xmlns:a16="http://schemas.microsoft.com/office/drawing/2014/main" id="{531E1F15-1E5F-4C6B-9B0D-C745614066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6" y="2736"/>
                          <a:ext cx="324" cy="8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562" name="Picture 9" descr="BirdTakeGift">
              <a:extLst>
                <a:ext uri="{FF2B5EF4-FFF2-40B4-BE49-F238E27FC236}">
                  <a16:creationId xmlns:a16="http://schemas.microsoft.com/office/drawing/2014/main" id="{94751259-29AF-4BF3-92D9-C6943582B5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88" y="720"/>
              <a:ext cx="259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AutoShape 2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FFD002E-F8A6-4DCF-886C-579BFAAE7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>
            <a:extLst>
              <a:ext uri="{FF2B5EF4-FFF2-40B4-BE49-F238E27FC236}">
                <a16:creationId xmlns:a16="http://schemas.microsoft.com/office/drawing/2014/main" id="{FE4D86C1-5AC3-4EF9-984C-600343FEA4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333575">
            <a:off x="1333624" y="703376"/>
            <a:ext cx="8439150" cy="43449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0653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2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421017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D9486C34-32E7-4EBE-92F3-9945740199AC}"/>
              </a:ext>
            </a:extLst>
          </p:cNvPr>
          <p:cNvSpPr/>
          <p:nvPr/>
        </p:nvSpPr>
        <p:spPr>
          <a:xfrm>
            <a:off x="606425" y="439738"/>
            <a:ext cx="10995025" cy="5961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0953E67F-47C1-4E1A-A5DA-931CE1783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>
            <a:fillRect/>
          </a:stretch>
        </p:blipFill>
        <p:spPr bwMode="auto">
          <a:xfrm>
            <a:off x="5227638" y="1274763"/>
            <a:ext cx="637381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3">
            <a:extLst>
              <a:ext uri="{FF2B5EF4-FFF2-40B4-BE49-F238E27FC236}">
                <a16:creationId xmlns:a16="http://schemas.microsoft.com/office/drawing/2014/main" id="{F74DD38E-30B2-4F28-B06D-F834EBBD4DC3}"/>
              </a:ext>
            </a:extLst>
          </p:cNvPr>
          <p:cNvGrpSpPr>
            <a:grpSpLocks/>
          </p:cNvGrpSpPr>
          <p:nvPr/>
        </p:nvGrpSpPr>
        <p:grpSpPr bwMode="auto">
          <a:xfrm>
            <a:off x="293688" y="763588"/>
            <a:ext cx="11604625" cy="6107112"/>
            <a:chOff x="227636" y="535479"/>
            <a:chExt cx="11605548" cy="6107425"/>
          </a:xfrm>
        </p:grpSpPr>
        <p:pic>
          <p:nvPicPr>
            <p:cNvPr id="8197" name="图片 8">
              <a:extLst>
                <a:ext uri="{FF2B5EF4-FFF2-40B4-BE49-F238E27FC236}">
                  <a16:creationId xmlns:a16="http://schemas.microsoft.com/office/drawing/2014/main" id="{87153705-2970-4C92-9820-5443CB54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36" y="681942"/>
              <a:ext cx="5960962" cy="596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图片 5">
              <a:extLst>
                <a:ext uri="{FF2B5EF4-FFF2-40B4-BE49-F238E27FC236}">
                  <a16:creationId xmlns:a16="http://schemas.microsoft.com/office/drawing/2014/main" id="{A392DAE8-79C3-40C8-BFF4-7990BB44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4" b="27899"/>
            <a:stretch>
              <a:fillRect/>
            </a:stretch>
          </p:blipFill>
          <p:spPr bwMode="auto">
            <a:xfrm>
              <a:off x="6377650" y="535479"/>
              <a:ext cx="5455534" cy="2747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6450CF-781B-47D1-9209-15ED7DAA1761}"/>
                </a:ext>
              </a:extLst>
            </p:cNvPr>
            <p:cNvSpPr txBox="1"/>
            <p:nvPr/>
          </p:nvSpPr>
          <p:spPr>
            <a:xfrm>
              <a:off x="5161431" y="2462492"/>
              <a:ext cx="6096000" cy="28007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800" b="1" dirty="0">
                  <a:solidFill>
                    <a:srgbClr val="9BBB59">
                      <a:lumMod val="75000"/>
                    </a:srgbClr>
                  </a:solidFill>
                  <a:effectLst>
                    <a:glow rad="63500">
                      <a:srgbClr val="9BBB59">
                        <a:satMod val="175000"/>
                        <a:alpha val="40000"/>
                      </a:srgbClr>
                    </a:glow>
                  </a:effectLst>
                  <a:latin typeface="Calibri"/>
                </a:rPr>
                <a:t>KHỞI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800" b="1" dirty="0">
                  <a:solidFill>
                    <a:srgbClr val="9BBB59">
                      <a:lumMod val="75000"/>
                    </a:srgbClr>
                  </a:solidFill>
                  <a:effectLst>
                    <a:glow rad="63500">
                      <a:srgbClr val="9BBB59">
                        <a:satMod val="175000"/>
                        <a:alpha val="40000"/>
                      </a:srgbClr>
                    </a:glow>
                  </a:effectLst>
                  <a:latin typeface="Calibri"/>
                </a:rPr>
                <a:t>ĐỘNG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43F9C-0761-4803-AEA0-07B6CE18C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10"/>
            <a:ext cx="12192000" cy="6849953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BF591F-605A-40E8-BD50-24D44B0C8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31449"/>
            <a:ext cx="2667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7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585579-9D6C-49F2-9F1B-CA19ACEB882B}"/>
                  </a:ext>
                </a:extLst>
              </p:cNvPr>
              <p:cNvSpPr txBox="1"/>
              <p:nvPr/>
            </p:nvSpPr>
            <p:spPr>
              <a:xfrm>
                <a:off x="28903" y="2170288"/>
                <a:ext cx="335280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a)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3600" dirty="0"/>
                  <a:t>x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3600" dirty="0"/>
                  <a:t>+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000" dirty="0"/>
                  <a:t>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585579-9D6C-49F2-9F1B-CA19ACEB8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3" y="2170288"/>
                <a:ext cx="3352800" cy="1048429"/>
              </a:xfrm>
              <a:prstGeom prst="rect">
                <a:avLst/>
              </a:prstGeom>
              <a:blipFill>
                <a:blip r:embed="rId3"/>
                <a:stretch>
                  <a:fillRect l="-5636" b="-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3C0F92-72C1-4D80-88D5-A096661C473C}"/>
                  </a:ext>
                </a:extLst>
              </p:cNvPr>
              <p:cNvSpPr txBox="1"/>
              <p:nvPr/>
            </p:nvSpPr>
            <p:spPr>
              <a:xfrm>
                <a:off x="6495393" y="2170288"/>
                <a:ext cx="2806260" cy="143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b)</a:t>
                </a:r>
                <a:r>
                  <a:rPr lang="en-US" sz="4400" dirty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3600" dirty="0"/>
                  <a:t>-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600" dirty="0"/>
                  <a:t>: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3C0F92-72C1-4D80-88D5-A096661C4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393" y="2170288"/>
                <a:ext cx="2806260" cy="1432252"/>
              </a:xfrm>
              <a:prstGeom prst="rect">
                <a:avLst/>
              </a:prstGeom>
              <a:blipFill>
                <a:blip r:embed="rId4"/>
                <a:stretch>
                  <a:fillRect l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3394EB-C98F-4BD9-981E-D1C2C807FB68}"/>
              </a:ext>
            </a:extLst>
          </p:cNvPr>
          <p:cNvCxnSpPr>
            <a:cxnSpLocks/>
          </p:cNvCxnSpPr>
          <p:nvPr/>
        </p:nvCxnSpPr>
        <p:spPr bwMode="auto">
          <a:xfrm>
            <a:off x="6400800" y="2170288"/>
            <a:ext cx="94593" cy="45353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9FB758-BB23-4189-8A36-FD0E74CC83C1}"/>
                  </a:ext>
                </a:extLst>
              </p:cNvPr>
              <p:cNvSpPr txBox="1"/>
              <p:nvPr/>
            </p:nvSpPr>
            <p:spPr>
              <a:xfrm>
                <a:off x="2795754" y="2184780"/>
                <a:ext cx="3048000" cy="141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=(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3600" dirty="0"/>
                  <a:t>+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/>
                  <a:t> )</a:t>
                </a:r>
                <a:r>
                  <a:rPr lang="en-US" sz="4000" dirty="0"/>
                  <a:t>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9FB758-BB23-4189-8A36-FD0E74CC8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754" y="2184780"/>
                <a:ext cx="3048000" cy="1417760"/>
              </a:xfrm>
              <a:prstGeom prst="rect">
                <a:avLst/>
              </a:prstGeom>
              <a:blipFill>
                <a:blip r:embed="rId5"/>
                <a:stretch>
                  <a:fillRect l="-8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6F8F59-569A-4B4A-9D82-74B1485305D6}"/>
                  </a:ext>
                </a:extLst>
              </p:cNvPr>
              <p:cNvSpPr txBox="1"/>
              <p:nvPr/>
            </p:nvSpPr>
            <p:spPr>
              <a:xfrm>
                <a:off x="2795754" y="3404365"/>
                <a:ext cx="3048000" cy="141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000" dirty="0"/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6F8F59-569A-4B4A-9D82-74B148530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754" y="3404365"/>
                <a:ext cx="3048000" cy="1417760"/>
              </a:xfrm>
              <a:prstGeom prst="rect">
                <a:avLst/>
              </a:prstGeom>
              <a:blipFill>
                <a:blip r:embed="rId6"/>
                <a:stretch>
                  <a:fillRect l="-8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CC0FCC-926A-42D6-99B9-5C52EF06B4EC}"/>
                  </a:ext>
                </a:extLst>
              </p:cNvPr>
              <p:cNvSpPr txBox="1"/>
              <p:nvPr/>
            </p:nvSpPr>
            <p:spPr>
              <a:xfrm>
                <a:off x="2795754" y="4623950"/>
                <a:ext cx="3048000" cy="141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en-US" sz="4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CC0FCC-926A-42D6-99B9-5C52EF06B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754" y="4623950"/>
                <a:ext cx="3048000" cy="1417760"/>
              </a:xfrm>
              <a:prstGeom prst="rect">
                <a:avLst/>
              </a:prstGeom>
              <a:blipFill>
                <a:blip r:embed="rId7"/>
                <a:stretch>
                  <a:fillRect l="-8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39E452-DB80-4E62-9664-1914FA4825AA}"/>
                  </a:ext>
                </a:extLst>
              </p:cNvPr>
              <p:cNvSpPr txBox="1"/>
              <p:nvPr/>
            </p:nvSpPr>
            <p:spPr>
              <a:xfrm>
                <a:off x="9213636" y="2163759"/>
                <a:ext cx="2806260" cy="143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</a:t>
                </a:r>
                <a:r>
                  <a:rPr lang="en-US" sz="4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: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39E452-DB80-4E62-9664-1914FA482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3636" y="2163759"/>
                <a:ext cx="2806260" cy="1432252"/>
              </a:xfrm>
              <a:prstGeom prst="rect">
                <a:avLst/>
              </a:prstGeom>
              <a:blipFill>
                <a:blip r:embed="rId8"/>
                <a:stretch>
                  <a:fillRect l="-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1EABE7-8BCD-47FC-B373-10D5E6EAB905}"/>
                  </a:ext>
                </a:extLst>
              </p:cNvPr>
              <p:cNvSpPr txBox="1"/>
              <p:nvPr/>
            </p:nvSpPr>
            <p:spPr>
              <a:xfrm>
                <a:off x="9213636" y="3908183"/>
                <a:ext cx="2711665" cy="1059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1EABE7-8BCD-47FC-B373-10D5E6EAB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3636" y="3908183"/>
                <a:ext cx="2711665" cy="1059521"/>
              </a:xfrm>
              <a:prstGeom prst="rect">
                <a:avLst/>
              </a:prstGeom>
              <a:blipFill>
                <a:blip r:embed="rId9"/>
                <a:stretch>
                  <a:fillRect l="-6742" b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2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C4C246A-0FC3-4734-9BBD-C0A804F7C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03729"/>
            <a:ext cx="9359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hai</a:t>
            </a:r>
            <a:r>
              <a:rPr lang="en-US" altLang="en-US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21 </a:t>
            </a: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3 </a:t>
            </a: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9773963-6BC4-456D-943C-3F1F6DC1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944688"/>
            <a:ext cx="9359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chung</a:t>
            </a:r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3E6FD28-F26A-4253-9945-DBB75EE31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01763"/>
            <a:ext cx="784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Toán</a:t>
            </a:r>
            <a:endParaRPr lang="en-US" altLang="en-US" sz="36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83A336B0-71A4-4AB8-B76C-3695671935C2}"/>
              </a:ext>
            </a:extLst>
          </p:cNvPr>
          <p:cNvSpPr/>
          <p:nvPr/>
        </p:nvSpPr>
        <p:spPr>
          <a:xfrm>
            <a:off x="8458200" y="2819400"/>
            <a:ext cx="3298825" cy="1873250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>
                <a:solidFill>
                  <a:srgbClr val="000000"/>
                </a:solidFill>
                <a:latin typeface="Calibri Light" panose="020F0302020204030204"/>
              </a:rPr>
              <a:t>Trang 139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8CAB-29D4-4BD1-835E-BA278629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FBB2B-826A-4D26-AD00-7522EB482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00D67-F5CE-43DD-9B7D-A2A3E0FE15E6}"/>
              </a:ext>
            </a:extLst>
          </p:cNvPr>
          <p:cNvSpPr txBox="1"/>
          <p:nvPr/>
        </p:nvSpPr>
        <p:spPr>
          <a:xfrm>
            <a:off x="4191000" y="625366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MỤC TIÊU BÀI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C7E0C-E252-497A-93BA-29461D2FC209}"/>
              </a:ext>
            </a:extLst>
          </p:cNvPr>
          <p:cNvSpPr txBox="1"/>
          <p:nvPr/>
        </p:nvSpPr>
        <p:spPr>
          <a:xfrm>
            <a:off x="3048000" y="15240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số nội dung cơ bản về phân số 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giải toán có lời văn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6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33213E54-2C1A-4A8F-A4A6-7FDC395FE4D3}"/>
              </a:ext>
            </a:extLst>
          </p:cNvPr>
          <p:cNvSpPr/>
          <p:nvPr/>
        </p:nvSpPr>
        <p:spPr>
          <a:xfrm>
            <a:off x="606425" y="439738"/>
            <a:ext cx="10995025" cy="5961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12474B88-9231-49F6-99D0-FCEA6BCFE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>
            <a:fillRect/>
          </a:stretch>
        </p:blipFill>
        <p:spPr bwMode="auto">
          <a:xfrm>
            <a:off x="5227638" y="1274763"/>
            <a:ext cx="637381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A409E57-65FF-438E-8B9A-15C961885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682625"/>
            <a:ext cx="5961062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5">
            <a:extLst>
              <a:ext uri="{FF2B5EF4-FFF2-40B4-BE49-F238E27FC236}">
                <a16:creationId xmlns:a16="http://schemas.microsoft.com/office/drawing/2014/main" id="{B8C49BFD-687A-42AF-BBD0-A5C287C51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4" b="27899"/>
          <a:stretch>
            <a:fillRect/>
          </a:stretch>
        </p:blipFill>
        <p:spPr bwMode="auto">
          <a:xfrm>
            <a:off x="6376988" y="534988"/>
            <a:ext cx="5456237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370AC-3ECA-4E02-8655-734394551199}"/>
              </a:ext>
            </a:extLst>
          </p:cNvPr>
          <p:cNvSpPr txBox="1"/>
          <p:nvPr/>
        </p:nvSpPr>
        <p:spPr>
          <a:xfrm>
            <a:off x="5462111" y="3051892"/>
            <a:ext cx="568027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solidFill>
                  <a:srgbClr val="4BACC6">
                    <a:lumMod val="75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solidFill>
                  <a:srgbClr val="4BACC6">
                    <a:lumMod val="75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4BACC6">
                    <a:lumMod val="75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solidFill>
                <a:srgbClr val="4BACC6">
                  <a:lumMod val="75000"/>
                </a:srgbClr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B3224BE-859B-4EEC-8587-AC9CEE361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93142"/>
            <a:ext cx="7772400" cy="838200"/>
          </a:xfrm>
        </p:spPr>
        <p:txBody>
          <a:bodyPr/>
          <a:lstStyle/>
          <a:p>
            <a:pPr algn="l"/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 1: Cho </a:t>
            </a:r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phân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:  </a:t>
            </a:r>
            <a:r>
              <a:rPr lang="en-US" altLang="en-US" sz="32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graphicFrame>
        <p:nvGraphicFramePr>
          <p:cNvPr id="4099" name="Object 5">
            <a:extLst>
              <a:ext uri="{FF2B5EF4-FFF2-40B4-BE49-F238E27FC236}">
                <a16:creationId xmlns:a16="http://schemas.microsoft.com/office/drawing/2014/main" id="{5697B2F6-2D15-4342-86E2-611E509E72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341698"/>
              </p:ext>
            </p:extLst>
          </p:nvPr>
        </p:nvGraphicFramePr>
        <p:xfrm>
          <a:off x="5486400" y="533400"/>
          <a:ext cx="3858065" cy="111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Equation" r:id="rId4" imgW="1917700" imgH="558800" progId="Equation.3">
                  <p:embed/>
                </p:oleObj>
              </mc:Choice>
              <mc:Fallback>
                <p:oleObj name="Equation" r:id="rId4" imgW="1917700" imgH="558800" progId="Equation.3">
                  <p:embed/>
                  <p:pic>
                    <p:nvPicPr>
                      <p:cNvPr id="4099" name="Object 5">
                        <a:extLst>
                          <a:ext uri="{FF2B5EF4-FFF2-40B4-BE49-F238E27FC236}">
                            <a16:creationId xmlns:a16="http://schemas.microsoft.com/office/drawing/2014/main" id="{5697B2F6-2D15-4342-86E2-611E509E72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33400"/>
                        <a:ext cx="3858065" cy="1110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23A07DE-7CD5-41D9-9C24-588AF9367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55" y="2057400"/>
            <a:ext cx="110834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>
            <a:extLst>
              <a:ext uri="{FF2B5EF4-FFF2-40B4-BE49-F238E27FC236}">
                <a16:creationId xmlns:a16="http://schemas.microsoft.com/office/drawing/2014/main" id="{1D755540-D438-42B3-8F9D-E96A4CC489DE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88060329"/>
              </p:ext>
            </p:extLst>
          </p:nvPr>
        </p:nvGraphicFramePr>
        <p:xfrm>
          <a:off x="704850" y="2541671"/>
          <a:ext cx="2971800" cy="1211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" name="Equation" r:id="rId4" imgW="965160" imgH="393480" progId="Equation.3">
                  <p:embed/>
                </p:oleObj>
              </mc:Choice>
              <mc:Fallback>
                <p:oleObj name="Equation" r:id="rId4" imgW="96516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2541671"/>
                        <a:ext cx="2971800" cy="1211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>
            <a:extLst>
              <a:ext uri="{FF2B5EF4-FFF2-40B4-BE49-F238E27FC236}">
                <a16:creationId xmlns:a16="http://schemas.microsoft.com/office/drawing/2014/main" id="{0B6C6E83-4456-4B03-9522-FEC83637C521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961784132"/>
              </p:ext>
            </p:extLst>
          </p:nvPr>
        </p:nvGraphicFramePr>
        <p:xfrm>
          <a:off x="2190750" y="4581270"/>
          <a:ext cx="159204" cy="30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4581270"/>
                        <a:ext cx="159204" cy="300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4B5A61C6-125F-4B0E-99A9-664AFE38EC68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14749111"/>
              </p:ext>
            </p:extLst>
          </p:nvPr>
        </p:nvGraphicFramePr>
        <p:xfrm>
          <a:off x="914400" y="1447800"/>
          <a:ext cx="3778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" name="Equation" r:id="rId8" imgW="139639" imgH="393529" progId="Equation.3">
                  <p:embed/>
                </p:oleObj>
              </mc:Choice>
              <mc:Fallback>
                <p:oleObj name="Equation" r:id="rId8" imgW="139639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47800"/>
                        <a:ext cx="3778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6">
            <a:extLst>
              <a:ext uri="{FF2B5EF4-FFF2-40B4-BE49-F238E27FC236}">
                <a16:creationId xmlns:a16="http://schemas.microsoft.com/office/drawing/2014/main" id="{F3B8E963-66E1-4B3F-9626-E471FA4C5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63429"/>
              </p:ext>
            </p:extLst>
          </p:nvPr>
        </p:nvGraphicFramePr>
        <p:xfrm>
          <a:off x="6644050" y="2494888"/>
          <a:ext cx="3011366" cy="129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" name="Equation" r:id="rId10" imgW="914400" imgH="393700" progId="Equation.3">
                  <p:embed/>
                </p:oleObj>
              </mc:Choice>
              <mc:Fallback>
                <p:oleObj name="Equation" r:id="rId10" imgW="9144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4050" y="2494888"/>
                        <a:ext cx="3011366" cy="1297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7">
            <a:extLst>
              <a:ext uri="{FF2B5EF4-FFF2-40B4-BE49-F238E27FC236}">
                <a16:creationId xmlns:a16="http://schemas.microsoft.com/office/drawing/2014/main" id="{C6DDBCFE-C7F0-4D74-A6CD-80FD9B1CC1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366941"/>
              </p:ext>
            </p:extLst>
          </p:nvPr>
        </p:nvGraphicFramePr>
        <p:xfrm>
          <a:off x="6678813" y="3810000"/>
          <a:ext cx="2826075" cy="12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" name="Equation" r:id="rId12" imgW="926698" imgH="393529" progId="Equation.3">
                  <p:embed/>
                </p:oleObj>
              </mc:Choice>
              <mc:Fallback>
                <p:oleObj name="Equation" r:id="rId12" imgW="926698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8813" y="3810000"/>
                        <a:ext cx="2826075" cy="120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8">
            <a:extLst>
              <a:ext uri="{FF2B5EF4-FFF2-40B4-BE49-F238E27FC236}">
                <a16:creationId xmlns:a16="http://schemas.microsoft.com/office/drawing/2014/main" id="{B0CF0883-D742-4DB4-9FE1-6AECFA5694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023953"/>
              </p:ext>
            </p:extLst>
          </p:nvPr>
        </p:nvGraphicFramePr>
        <p:xfrm>
          <a:off x="704850" y="3932897"/>
          <a:ext cx="2865664" cy="1200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" name="Equation" r:id="rId14" imgW="939600" imgH="393480" progId="Equation.3">
                  <p:embed/>
                </p:oleObj>
              </mc:Choice>
              <mc:Fallback>
                <p:oleObj name="Equation" r:id="rId14" imgW="93960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3932897"/>
                        <a:ext cx="2865664" cy="1200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11">
            <a:extLst>
              <a:ext uri="{FF2B5EF4-FFF2-40B4-BE49-F238E27FC236}">
                <a16:creationId xmlns:a16="http://schemas.microsoft.com/office/drawing/2014/main" id="{13986C50-E3E2-497F-9189-58D42FE0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52" y="341153"/>
            <a:ext cx="2165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a) Rút gọn:</a:t>
            </a:r>
          </a:p>
        </p:txBody>
      </p:sp>
      <p:graphicFrame>
        <p:nvGraphicFramePr>
          <p:cNvPr id="5129" name="Object 14">
            <a:extLst>
              <a:ext uri="{FF2B5EF4-FFF2-40B4-BE49-F238E27FC236}">
                <a16:creationId xmlns:a16="http://schemas.microsoft.com/office/drawing/2014/main" id="{13360B03-B298-41C1-A38A-189405ACD5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911415"/>
              </p:ext>
            </p:extLst>
          </p:nvPr>
        </p:nvGraphicFramePr>
        <p:xfrm>
          <a:off x="6540561" y="1374054"/>
          <a:ext cx="4127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Equation" r:id="rId16" imgW="152334" imgH="393529" progId="Equation.3">
                  <p:embed/>
                </p:oleObj>
              </mc:Choice>
              <mc:Fallback>
                <p:oleObj name="Equation" r:id="rId16" imgW="152334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61" y="1374054"/>
                        <a:ext cx="4127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19">
            <a:extLst>
              <a:ext uri="{FF2B5EF4-FFF2-40B4-BE49-F238E27FC236}">
                <a16:creationId xmlns:a16="http://schemas.microsoft.com/office/drawing/2014/main" id="{0D2F44A6-2AD7-4AFD-9B89-3D9E8F015CAD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293073622"/>
              </p:ext>
            </p:extLst>
          </p:nvPr>
        </p:nvGraphicFramePr>
        <p:xfrm>
          <a:off x="8091851" y="943817"/>
          <a:ext cx="1158875" cy="219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Equation" r:id="rId18" imgW="114151" imgH="215619" progId="Equation.3">
                  <p:embed/>
                </p:oleObj>
              </mc:Choice>
              <mc:Fallback>
                <p:oleObj name="Equation" r:id="rId18" imgW="114151" imgH="21561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851" y="943817"/>
                        <a:ext cx="1158875" cy="219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>
            <a:extLst>
              <a:ext uri="{FF2B5EF4-FFF2-40B4-BE49-F238E27FC236}">
                <a16:creationId xmlns:a16="http://schemas.microsoft.com/office/drawing/2014/main" id="{1985F8EC-55AA-409B-9F0B-3A549F80B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277" y="1638996"/>
            <a:ext cx="3759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VNI-Times" panose="020B0604020202020204" pitchFamily="2" charset="0"/>
              </a:rPr>
              <a:t> </a:t>
            </a:r>
            <a:r>
              <a:rPr lang="en-US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phân số tối giản</a:t>
            </a:r>
            <a:endParaRPr lang="en-US" altLang="en-US" sz="32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361C7DC3-C0D8-41DD-BDF8-E3613D56F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026" y="1596158"/>
            <a:ext cx="3759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phân số tối giản</a:t>
            </a:r>
            <a:endParaRPr lang="en-US" altLang="en-US" sz="32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E1B68C29-E012-4BD7-8B4E-BA2636406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9317" y="1471886"/>
            <a:ext cx="11073" cy="3914227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5CE89CB0-0698-4677-BDA1-C597777313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819138"/>
              </p:ext>
            </p:extLst>
          </p:nvPr>
        </p:nvGraphicFramePr>
        <p:xfrm>
          <a:off x="4080542" y="323568"/>
          <a:ext cx="4431712" cy="955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" name="Equation" r:id="rId19" imgW="1917700" imgH="558800" progId="Equation.3">
                  <p:embed/>
                </p:oleObj>
              </mc:Choice>
              <mc:Fallback>
                <p:oleObj name="Equation" r:id="rId19" imgW="1917700" imgH="558800" progId="Equation.3">
                  <p:embed/>
                  <p:pic>
                    <p:nvPicPr>
                      <p:cNvPr id="4099" name="Object 3">
                        <a:extLst>
                          <a:ext uri="{FF2B5EF4-FFF2-40B4-BE49-F238E27FC236}">
                            <a16:creationId xmlns:a16="http://schemas.microsoft.com/office/drawing/2014/main" id="{41241A00-7DEC-4CED-A860-B4F8BCAB20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0542" y="323568"/>
                        <a:ext cx="4431712" cy="9550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710B18B6-271A-4FAE-BCED-71A869F821FB}"/>
              </a:ext>
            </a:extLst>
          </p:cNvPr>
          <p:cNvSpPr/>
          <p:nvPr/>
        </p:nvSpPr>
        <p:spPr bwMode="auto">
          <a:xfrm>
            <a:off x="704850" y="1374054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D2C608-6C1A-4623-9C68-2F3E842E8894}"/>
              </a:ext>
            </a:extLst>
          </p:cNvPr>
          <p:cNvSpPr/>
          <p:nvPr/>
        </p:nvSpPr>
        <p:spPr bwMode="auto">
          <a:xfrm>
            <a:off x="9057051" y="2530297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B2F20E-1076-4A36-ACE7-BBC358FA2AF4}"/>
              </a:ext>
            </a:extLst>
          </p:cNvPr>
          <p:cNvSpPr/>
          <p:nvPr/>
        </p:nvSpPr>
        <p:spPr bwMode="auto">
          <a:xfrm>
            <a:off x="8890482" y="3819213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04FDF-94A8-4504-85CD-1784FA08A085}"/>
              </a:ext>
            </a:extLst>
          </p:cNvPr>
          <p:cNvSpPr/>
          <p:nvPr/>
        </p:nvSpPr>
        <p:spPr bwMode="auto">
          <a:xfrm>
            <a:off x="6363186" y="1256155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AE3281-082A-4CB0-8EBC-9295A44DE4B9}"/>
              </a:ext>
            </a:extLst>
          </p:cNvPr>
          <p:cNvSpPr/>
          <p:nvPr/>
        </p:nvSpPr>
        <p:spPr bwMode="auto">
          <a:xfrm>
            <a:off x="3038898" y="2533083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D5957E-ECE2-4D99-9EEF-70677A457526}"/>
              </a:ext>
            </a:extLst>
          </p:cNvPr>
          <p:cNvSpPr/>
          <p:nvPr/>
        </p:nvSpPr>
        <p:spPr bwMode="auto">
          <a:xfrm>
            <a:off x="3028377" y="3911722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2472467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942</Words>
  <Application>Microsoft Office PowerPoint</Application>
  <PresentationFormat>Widescreen</PresentationFormat>
  <Paragraphs>204</Paragraphs>
  <Slides>29</Slides>
  <Notes>2</Notes>
  <HiddenSlides>1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Times New Roman</vt:lpstr>
      <vt:lpstr>等线</vt:lpstr>
      <vt:lpstr>Arial</vt:lpstr>
      <vt:lpstr>Wingdings</vt:lpstr>
      <vt:lpstr>VNI-Times</vt:lpstr>
      <vt:lpstr>Calibri</vt:lpstr>
      <vt:lpstr>Calibri Light</vt:lpstr>
      <vt:lpstr>Cambria Math</vt:lpstr>
      <vt:lpstr>Tahoma</vt:lpstr>
      <vt:lpstr>HP001 4 hàng</vt:lpstr>
      <vt:lpstr>Default Design</vt:lpstr>
      <vt:lpstr>Ocean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Cho các phân số sau: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Hanh</cp:lastModifiedBy>
  <cp:revision>60</cp:revision>
  <dcterms:modified xsi:type="dcterms:W3CDTF">2022-03-20T08:11:17Z</dcterms:modified>
</cp:coreProperties>
</file>