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8" r:id="rId4"/>
    <p:sldId id="259" r:id="rId5"/>
    <p:sldId id="262" r:id="rId6"/>
    <p:sldId id="263" r:id="rId7"/>
    <p:sldId id="264" r:id="rId8"/>
    <p:sldId id="265" r:id="rId9"/>
    <p:sldId id="266" r:id="rId10"/>
    <p:sldId id="258" r:id="rId11"/>
    <p:sldId id="260" r:id="rId12"/>
    <p:sldId id="274" r:id="rId13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BA3"/>
    <a:srgbClr val="000099"/>
    <a:srgbClr val="FFCCFF"/>
    <a:srgbClr val="FF00FF"/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60"/>
  </p:normalViewPr>
  <p:slideViewPr>
    <p:cSldViewPr showGuides="1">
      <p:cViewPr varScale="1">
        <p:scale>
          <a:sx n="61" d="100"/>
          <a:sy n="61" d="100"/>
        </p:scale>
        <p:origin x="6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81A6-63A4-4E6F-9D88-770E81DCA2F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0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083D6-98D5-40F5-A409-9AF9EFD6FC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0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6000D-ABDB-48E5-B99B-C7A720C9F12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0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94D3-8422-4EBE-AEB7-502AA71B340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3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9F6E2-86E8-44DC-AF74-ADF169178B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83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5F80-3F17-472B-AD83-9B1E396F161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8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ACCE-5027-4724-8E8A-8BDCC143E4A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5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5A1F0-7A34-491F-AEEE-132AA782D95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6B4A-9878-41CD-A490-9EEDB8962C1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79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6AB09-D4E0-46EA-971D-EE857A9FD18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2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759F8-CE06-41D3-AA88-2432340D581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2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9DD8D664-464D-4E13-B178-B9545EC24C3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lying Blue Bird Sticker by McHone Cartoons for iOS &amp; Android | GIPH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0" y="-533400"/>
            <a:ext cx="31242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Flying Blue Bird Sticker by McHone Cartoons for iOS &amp; Android | GIPH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-531813"/>
            <a:ext cx="3124200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phao hoa 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phao hoa 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8088"/>
            <a:ext cx="22304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58" descr="addemoticons172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94360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58" descr="addemoticons172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304" y="5910489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49238" y="1066800"/>
            <a:ext cx="9047162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  LỚP 4 </a:t>
            </a:r>
            <a:endParaRPr lang="vi-VN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86400" y="4489634"/>
            <a:ext cx="235333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Trang</a:t>
            </a:r>
            <a:r>
              <a:rPr lang="en-US" sz="4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97</a:t>
            </a:r>
            <a:endParaRPr lang="vi-VN" sz="4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9238" y="1905000"/>
            <a:ext cx="86868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GIỮA HỌC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KÌ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7200" b="1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4)</a:t>
            </a:r>
          </a:p>
        </p:txBody>
      </p:sp>
    </p:spTree>
    <p:extLst>
      <p:ext uri="{BB962C8B-B14F-4D97-AF65-F5344CB8AC3E}">
        <p14:creationId xmlns:p14="http://schemas.microsoft.com/office/powerpoint/2010/main" val="1658213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299036" y="332656"/>
            <a:ext cx="86788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>
                <a:solidFill>
                  <a:srgbClr val="FF0000"/>
                </a:solidFill>
                <a:latin typeface="Times New Roman" pitchFamily="18" charset="0"/>
              </a:rPr>
              <a:t>Bài 2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vi-VN" sz="24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41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670522"/>
              </p:ext>
            </p:extLst>
          </p:nvPr>
        </p:nvGraphicFramePr>
        <p:xfrm>
          <a:off x="327025" y="1357313"/>
          <a:ext cx="8712200" cy="5129213"/>
        </p:xfrm>
        <a:graphic>
          <a:graphicData uri="http://schemas.openxmlformats.org/drawingml/2006/table">
            <a:tbl>
              <a:tblPr/>
              <a:tblGrid>
                <a:gridCol w="3452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</a:t>
                      </a:r>
                      <a:r>
                        <a:rPr kumimoji="0" 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Người ta là hoa đất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</a:t>
                      </a:r>
                      <a:r>
                        <a:rPr kumimoji="0" 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Vẻ đẹp muôn màu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người quả cảm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81" name="Text Box 28"/>
          <p:cNvSpPr txBox="1">
            <a:spLocks noChangeArrowheads="1"/>
          </p:cNvSpPr>
          <p:nvPr/>
        </p:nvSpPr>
        <p:spPr bwMode="auto">
          <a:xfrm>
            <a:off x="425450" y="2916238"/>
            <a:ext cx="576263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714375" y="2565400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Người ta là hoa đất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714375" y="2925763"/>
            <a:ext cx="280828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Đèn có khêu mới tỏ.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25450" y="3646488"/>
            <a:ext cx="338455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       -</a:t>
            </a:r>
            <a:r>
              <a:rPr lang="vi-VN" sz="1600" b="1">
                <a:latin typeface="Times New Roman" pitchFamily="18" charset="0"/>
              </a:rPr>
              <a:t>Nước lã mà vã nên hồ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Tay không mà nổi cơ đồ mới ngoan.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85813" y="4294188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Khỏe như voi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714375" y="4581525"/>
            <a:ext cx="2087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Nhanh như cắt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80988" y="4941888"/>
            <a:ext cx="37084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>
                <a:latin typeface="Times New Roman" pitchFamily="18" charset="0"/>
              </a:rPr>
              <a:t>        </a:t>
            </a:r>
            <a:r>
              <a:rPr lang="en-US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Ăn được ngủ được là tiên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Không ăn, không ngủ mất tiền thêm lo.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779912" y="2565400"/>
            <a:ext cx="3672408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Mặt tươi như hoa.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Đẹp người, đẹp nết.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1600" b="1">
                <a:latin typeface="Times New Roman" pitchFamily="18" charset="0"/>
              </a:rPr>
              <a:t> </a:t>
            </a:r>
            <a:r>
              <a:rPr lang="vi-VN" sz="1600" b="1">
                <a:latin typeface="Times New Roman" pitchFamily="18" charset="0"/>
              </a:rPr>
              <a:t>Tốt gỗ hơn tốt nước sơn.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 b="1">
                <a:latin typeface="Times New Roman" pitchFamily="18" charset="0"/>
              </a:rPr>
              <a:t>     Người thanh nói tiếng cũng thanh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Chuông kêu khẽ đánh bên thành cũng kêu.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Cái nết đánh chết cái đẹp.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- Trông mặt mà bắt hình dong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Con lợn có béo thì lòng mới ngon</a:t>
            </a:r>
            <a:r>
              <a:rPr lang="vi-VN" sz="1600">
                <a:latin typeface="Times New Roman" pitchFamily="18" charset="0"/>
              </a:rPr>
              <a:t>.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7308850" y="2503488"/>
            <a:ext cx="197961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Gan vàng dạ sắt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Vào sinh ra tử.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utoUpdateAnimBg="0"/>
      <p:bldP spid="4128" grpId="0" autoUpdateAnimBg="0"/>
      <p:bldP spid="4129" grpId="0" autoUpdateAnimBg="0"/>
      <p:bldP spid="4132" grpId="0" autoUpdateAnimBg="0"/>
      <p:bldP spid="4133" grpId="0" autoUpdateAnimBg="0"/>
      <p:bldP spid="4134" grpId="0" autoUpdateAnimBg="0"/>
      <p:bldP spid="4135" grpId="0"/>
      <p:bldP spid="41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53406" y="293747"/>
            <a:ext cx="81110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>
                <a:solidFill>
                  <a:srgbClr val="FF0000"/>
                </a:solidFill>
                <a:latin typeface="Times New Roman" pitchFamily="18" charset="0"/>
              </a:rPr>
              <a:t>Bài 3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</a:rPr>
              <a:t>Chọn từ thích hợp trong ngoặc đơn điền vào chỗ trống.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27100" y="1228725"/>
            <a:ext cx="67325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vi-VN" sz="2000" b="1">
                <a:latin typeface="Times New Roman" pitchFamily="18" charset="0"/>
              </a:rPr>
              <a:t>– Một người ................ .... vẹn toàn.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</a:t>
            </a:r>
            <a:r>
              <a:rPr lang="vi-VN" sz="2000" b="1">
                <a:latin typeface="Times New Roman" pitchFamily="18" charset="0"/>
              </a:rPr>
              <a:t>Nét trạm trổ...............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P</a:t>
            </a:r>
            <a:r>
              <a:rPr lang="vi-VN" sz="2000" b="1">
                <a:latin typeface="Times New Roman" pitchFamily="18" charset="0"/>
              </a:rPr>
              <a:t>hát hiện và bồi dưỡng những .................. trẻ.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95350" y="2697163"/>
            <a:ext cx="74533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b) – Ghi nhiều bàn thắng</a:t>
            </a:r>
            <a:r>
              <a:rPr lang="vi-VN" sz="2000">
                <a:latin typeface="Times New Roman" pitchFamily="18" charset="0"/>
              </a:rPr>
              <a:t>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Một ngày</a:t>
            </a:r>
            <a:r>
              <a:rPr lang="vi-VN" sz="2000">
                <a:latin typeface="Times New Roman" pitchFamily="18" charset="0"/>
              </a:rPr>
              <a:t>...................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Những kỉ niệm</a:t>
            </a:r>
            <a:r>
              <a:rPr lang="vi-VN" sz="2000">
                <a:latin typeface="Times New Roman" pitchFamily="18" charset="0"/>
              </a:rPr>
              <a:t>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                                           </a:t>
            </a:r>
            <a:r>
              <a:rPr lang="en-US" sz="2000" b="1">
                <a:latin typeface="Times New Roman" pitchFamily="18" charset="0"/>
              </a:rPr>
              <a:t>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28688" y="4324350"/>
            <a:ext cx="4968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c) – Một</a:t>
            </a:r>
            <a:r>
              <a:rPr lang="vi-VN" sz="2000">
                <a:latin typeface="Times New Roman" pitchFamily="18" charset="0"/>
              </a:rPr>
              <a:t> ..................... </a:t>
            </a:r>
            <a:r>
              <a:rPr lang="vi-VN" sz="2000" b="1">
                <a:latin typeface="Times New Roman" pitchFamily="18" charset="0"/>
              </a:rPr>
              <a:t>diệt xe tăng.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Có </a:t>
            </a:r>
            <a:r>
              <a:rPr lang="vi-VN" sz="2000">
                <a:latin typeface="Times New Roman" pitchFamily="18" charset="0"/>
              </a:rPr>
              <a:t>....... .. 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 </a:t>
            </a:r>
            <a:r>
              <a:rPr lang="vi-VN" sz="2000" b="1">
                <a:latin typeface="Times New Roman" pitchFamily="18" charset="0"/>
              </a:rPr>
              <a:t>đấu tranh.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................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</a:rPr>
              <a:t>  </a:t>
            </a:r>
            <a:r>
              <a:rPr lang="vi-VN" sz="2000" b="1">
                <a:latin typeface="Times New Roman" pitchFamily="18" charset="0"/>
              </a:rPr>
              <a:t>nhận khuyết điểm.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987675" y="1203698"/>
            <a:ext cx="129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đức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528888" y="1660798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hoa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13275" y="2106613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năng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9525" y="2690813"/>
            <a:ext cx="122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mắt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267744" y="3117676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trời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785324" y="35941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đẽ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189163" y="429577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sĩ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481138" y="4737100"/>
            <a:ext cx="1512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khí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036638" y="5246688"/>
            <a:ext cx="1657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ũng cảm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9963" y="2671763"/>
            <a:ext cx="3224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FF0000"/>
                </a:solidFill>
              </a:rPr>
              <a:t>( đẹp trời, đẹp đẽ, đẹp mắt)</a:t>
            </a:r>
            <a:r>
              <a:rPr lang="en-US" sz="2000" b="1">
                <a:solidFill>
                  <a:srgbClr val="FF0000"/>
                </a:solidFill>
              </a:rPr>
              <a:t> 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67300" y="1233488"/>
            <a:ext cx="313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tài năng, tài đức, tài hoa)</a:t>
            </a:r>
            <a:endParaRPr lang="en-GB" sz="20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13275" y="4322763"/>
            <a:ext cx="364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dũng khí, dũng sĩ, dũng cảm)</a:t>
            </a:r>
            <a:r>
              <a:rPr lang="vi-VN" sz="2000" b="1">
                <a:solidFill>
                  <a:srgbClr val="0000FF"/>
                </a:solidFill>
              </a:rPr>
              <a:t> 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82"/>
            <a:ext cx="9144000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0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116632"/>
            <a:ext cx="86042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vi-VN" b="1" dirty="0">
                <a:latin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tư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ngày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30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năm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2022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     </a:t>
            </a:r>
            <a:r>
              <a:rPr lang="en-US" sz="2800" b="1" u="sng" dirty="0" err="1">
                <a:solidFill>
                  <a:srgbClr val="000099"/>
                </a:solidFill>
                <a:latin typeface="Times New Roman" pitchFamily="18" charset="0"/>
              </a:rPr>
              <a:t>Tiếng</a:t>
            </a:r>
            <a:r>
              <a:rPr lang="en-US" sz="2800" b="1" u="sng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99"/>
                </a:solidFill>
                <a:latin typeface="Times New Roman" pitchFamily="18" charset="0"/>
              </a:rPr>
              <a:t>Việt</a:t>
            </a:r>
            <a:endParaRPr lang="en-US" sz="2800" b="1" u="sng" dirty="0">
              <a:solidFill>
                <a:srgbClr val="000099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Ôn 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II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iết 4)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9750" y="1773238"/>
            <a:ext cx="86042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u="sng" dirty="0">
                <a:solidFill>
                  <a:srgbClr val="FF0000"/>
                </a:solidFill>
                <a:latin typeface="Times New Roman" pitchFamily="18" charset="0"/>
              </a:rPr>
              <a:t>Bài 1</a:t>
            </a:r>
            <a:r>
              <a:rPr lang="vi-VN" b="1" dirty="0">
                <a:latin typeface="Times New Roman" pitchFamily="18" charset="0"/>
              </a:rPr>
              <a:t>:</a:t>
            </a:r>
            <a:r>
              <a:rPr lang="vi-VN" b="1" dirty="0"/>
              <a:t> </a:t>
            </a:r>
            <a:r>
              <a:rPr lang="vi-VN" b="1" dirty="0">
                <a:latin typeface="Times New Roman" pitchFamily="18" charset="0"/>
              </a:rPr>
              <a:t>Ghi lại các từ ngữ đã học trong tiết mở rộng vốn từ theo chủ điểm:</a:t>
            </a: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/>
        </p:nvGraphicFramePr>
        <p:xfrm>
          <a:off x="611188" y="2924175"/>
          <a:ext cx="8280400" cy="2162176"/>
        </p:xfrm>
        <a:graphic>
          <a:graphicData uri="http://schemas.openxmlformats.org/drawingml/2006/table">
            <a:tbl>
              <a:tblPr/>
              <a:tblGrid>
                <a:gridCol w="252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755650" y="2997200"/>
            <a:ext cx="25209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Người ta là hoa đất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563938" y="2997200"/>
            <a:ext cx="23034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Vẻ đẹp muôn màu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011863" y="3068638"/>
            <a:ext cx="28797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Những người quả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709613" y="4152900"/>
            <a:ext cx="2519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tài giỏi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3446463" y="4146550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tươi đẹp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6300788" y="415290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dũng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835150" y="2259013"/>
            <a:ext cx="936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4956175" y="2297113"/>
            <a:ext cx="1200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79" grpId="0" autoUpdateAnimBg="0"/>
      <p:bldP spid="3095" grpId="0" autoUpdateAnimBg="0"/>
      <p:bldP spid="3096" grpId="0" autoUpdateAnimBg="0"/>
      <p:bldP spid="3098" grpId="0" autoUpdateAnimBg="0"/>
      <p:bldP spid="3108" grpId="0" autoUpdateAnimBg="0"/>
      <p:bldP spid="3109" grpId="0" autoUpdateAnimBg="0"/>
      <p:bldP spid="3110" grpId="0" autoUpdateAnimBg="0"/>
      <p:bldP spid="3112" grpId="0" animBg="1"/>
      <p:bldP spid="3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468313" y="404813"/>
          <a:ext cx="8496300" cy="5918879"/>
        </p:xfrm>
        <a:graphic>
          <a:graphicData uri="http://schemas.openxmlformats.org/drawingml/2006/table">
            <a:tbl>
              <a:tblPr/>
              <a:tblGrid>
                <a:gridCol w="338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84213" y="620713"/>
            <a:ext cx="252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995738" y="620688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Vẻ đẹp muôn màu</a:t>
            </a:r>
            <a:endParaRPr lang="vi-VN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372795" y="620713"/>
            <a:ext cx="287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Times New Roman" pitchFamily="18" charset="0"/>
              </a:rPr>
              <a:t>Những người quả cảm</a:t>
            </a:r>
            <a:endParaRPr lang="vi-VN" sz="20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611188" y="1268413"/>
            <a:ext cx="31686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Tài ba, tài giỏi, tài năng, tài trí, tài hoa, tài nghệ, tài đức.</a:t>
            </a:r>
            <a:r>
              <a:rPr lang="vi-VN" sz="2000" b="1"/>
              <a:t>..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84213" y="2276475"/>
            <a:ext cx="33131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Vạm vỡ, lực lưỡng, săn chắc, dẻo dai, nhanh nhẹn, cân đối</a:t>
            </a:r>
            <a:r>
              <a:rPr lang="vi-VN" sz="2000" b="1"/>
              <a:t>...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11188" y="3429000"/>
            <a:ext cx="3311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Tập thể dục, đi bộ, chơi thể thao, an dưỡng, nghỉ mát, du lịch, giải trí..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3851275" y="1341438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Xinh xinh, tươi tắn, yểu điệu, rực rỡ, thướt tha, điệu đà, lộng lẫy.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3995738" y="2636838"/>
            <a:ext cx="24479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Thùy mị, dịu dàng, hiền dịu, đằm thắm, đôn hậu, cương trực, tế nhị, ngay thẳng..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851275" y="4292600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Tươi đẹp, sặc sỡ, huy hoàng, tráng lệ, diễm lệ, hùng vĩ, hoành tráng...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516688" y="1341438"/>
            <a:ext cx="2627312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Dũng cảm, anh dũng, anh hùng, can đảm, quả cảm, can trường, gan góc, gan lì, bạo gan...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6443663" y="3141663"/>
            <a:ext cx="27003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Tinh thần dũng cảm, dũng cảm nhận khuyết điểm, hành động dũng cảm...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/>
      <p:bldP spid="17427" grpId="0"/>
      <p:bldP spid="17428" grpId="0"/>
      <p:bldP spid="17433" grpId="0"/>
      <p:bldP spid="17436" grpId="0"/>
      <p:bldP spid="17437" grpId="0"/>
      <p:bldP spid="17445" grpId="0"/>
      <p:bldP spid="17446" grpId="0"/>
      <p:bldP spid="17447" grpId="0"/>
      <p:bldP spid="17450" grpId="0"/>
      <p:bldP spid="174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75506" y="692696"/>
            <a:ext cx="8208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</a:rPr>
              <a:t>Bài 2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vi-VN" sz="28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51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323396"/>
              </p:ext>
            </p:extLst>
          </p:nvPr>
        </p:nvGraphicFramePr>
        <p:xfrm>
          <a:off x="611188" y="2105844"/>
          <a:ext cx="8208962" cy="2447926"/>
        </p:xfrm>
        <a:graphic>
          <a:graphicData uri="http://schemas.openxmlformats.org/drawingml/2006/table">
            <a:tbl>
              <a:tblPr/>
              <a:tblGrid>
                <a:gridCol w="271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756444" y="2492896"/>
            <a:ext cx="2663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491880" y="2468988"/>
            <a:ext cx="2303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Vẻ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muôn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màu</a:t>
            </a:r>
            <a:endParaRPr lang="vi-VN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903206" y="2520797"/>
            <a:ext cx="295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FF"/>
                </a:solidFill>
                <a:latin typeface="Times New Roman" pitchFamily="18" charset="0"/>
              </a:rPr>
              <a:t>Những</a:t>
            </a:r>
            <a:r>
              <a:rPr lang="en-US" sz="20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FF"/>
                </a:solidFill>
                <a:latin typeface="Times New Roman" pitchFamily="18" charset="0"/>
              </a:rPr>
              <a:t>người</a:t>
            </a:r>
            <a:r>
              <a:rPr lang="en-US" sz="20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FF"/>
                </a:solidFill>
                <a:latin typeface="Times New Roman" pitchFamily="18" charset="0"/>
              </a:rPr>
              <a:t>quả</a:t>
            </a:r>
            <a:r>
              <a:rPr lang="en-US" sz="20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FF"/>
                </a:solidFill>
                <a:latin typeface="Times New Roman" pitchFamily="18" charset="0"/>
              </a:rPr>
              <a:t>cảm</a:t>
            </a:r>
            <a:endParaRPr lang="vi-VN" sz="20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3491880" y="1168886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5940152" y="1147265"/>
            <a:ext cx="10081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42" grpId="0"/>
      <p:bldP spid="5143" grpId="0"/>
      <p:bldP spid="5144" grpId="0"/>
      <p:bldP spid="5145" grpId="0" animBg="1"/>
      <p:bldP spid="5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-23813"/>
            <a:ext cx="4151312" cy="41005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IMG0213A"/>
          <p:cNvPicPr>
            <a:picLocks noChangeAspect="1" noChangeArrowheads="1"/>
          </p:cNvPicPr>
          <p:nvPr/>
        </p:nvPicPr>
        <p:blipFill>
          <a:blip r:embed="rId3">
            <a:lum brigh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0"/>
            <a:ext cx="3382963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547813" y="5075238"/>
            <a:ext cx="25193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843213" y="4437063"/>
            <a:ext cx="4608512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Đèn có khêu mới tỏ .</a:t>
            </a:r>
            <a:endParaRPr 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8213" name="Picture 21" descr="cai chu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0"/>
            <a:ext cx="223202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IMG021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857375"/>
            <a:ext cx="525621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5288" y="6207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Khỏe như voi</a:t>
            </a:r>
            <a:r>
              <a:rPr lang="vi-VN" sz="2800" b="1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IMG021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1928813"/>
            <a:ext cx="5400675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4213" y="765175"/>
            <a:ext cx="3311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0000FF"/>
                </a:solidFill>
                <a:latin typeface="Times New Roman" pitchFamily="18" charset="0"/>
              </a:rPr>
              <a:t>Nhanh như cắt.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MG021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60350"/>
            <a:ext cx="40322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33375"/>
            <a:ext cx="2663825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771775" y="4941888"/>
            <a:ext cx="3455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Mặt đẹp như hoa.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IMG021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33375"/>
            <a:ext cx="4608513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9750" y="191611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</a:rPr>
              <a:t>Gan vàng dạ sắt.</a:t>
            </a:r>
            <a:endParaRPr lang="vi-VN" sz="2800" b="1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645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64</cp:revision>
  <dcterms:created xsi:type="dcterms:W3CDTF">2011-03-03T06:58:15Z</dcterms:created>
  <dcterms:modified xsi:type="dcterms:W3CDTF">2022-03-27T03:37:11Z</dcterms:modified>
</cp:coreProperties>
</file>