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Lst>
  <p:notesMasterIdLst>
    <p:notesMasterId r:id="rId21"/>
  </p:notesMasterIdLst>
  <p:sldIdLst>
    <p:sldId id="272" r:id="rId8"/>
    <p:sldId id="257" r:id="rId9"/>
    <p:sldId id="258" r:id="rId10"/>
    <p:sldId id="259" r:id="rId11"/>
    <p:sldId id="260" r:id="rId12"/>
    <p:sldId id="261" r:id="rId13"/>
    <p:sldId id="262" r:id="rId14"/>
    <p:sldId id="263" r:id="rId15"/>
    <p:sldId id="264" r:id="rId16"/>
    <p:sldId id="271" r:id="rId17"/>
    <p:sldId id="266" r:id="rId18"/>
    <p:sldId id="267"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0931F-42AE-47CA-AE11-57A7B8CA6926}" type="datetimeFigureOut">
              <a:rPr lang="en-US" smtClean="0"/>
              <a:t>3/10/2022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58EEF-2D9E-4CE2-9377-FA50A3A1438D}" type="slidenum">
              <a:rPr lang="en-US" smtClean="0"/>
              <a:t>‹#›</a:t>
            </a:fld>
            <a:endParaRPr lang="en-US"/>
          </a:p>
        </p:txBody>
      </p:sp>
    </p:spTree>
    <p:extLst>
      <p:ext uri="{BB962C8B-B14F-4D97-AF65-F5344CB8AC3E}">
        <p14:creationId xmlns:p14="http://schemas.microsoft.com/office/powerpoint/2010/main" val="2381140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1081921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174753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49119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54975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967121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648577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673486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615907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63150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637601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738851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534717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14349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990080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242600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216627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709193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287748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2306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755281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527962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835844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153755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082609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529238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853515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65889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583034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606574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0956470"/>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085831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304382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063336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082656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713322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124019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0638007"/>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80237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8468037"/>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471148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9429768"/>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4725809"/>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152419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6483569"/>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759781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441810"/>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9887595"/>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466714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6793131"/>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57802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6105878"/>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6663810"/>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590933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6176999"/>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3981471"/>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680839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404317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6708265"/>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989990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159550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6311827"/>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693140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3142452"/>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5407547"/>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0590183"/>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2588094"/>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004154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9740142"/>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1346661"/>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776149"/>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434509"/>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2726251"/>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3554938"/>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6911775"/>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4635537"/>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0962675"/>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9203507"/>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157667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2214682"/>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6749529"/>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1173298"/>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474350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5665863"/>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6342091"/>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5886824"/>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520578"/>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659691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61802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2022/3/10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377510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3/10/2022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spTree>
    <p:extLst>
      <p:ext uri="{BB962C8B-B14F-4D97-AF65-F5344CB8AC3E}">
        <p14:creationId xmlns:p14="http://schemas.microsoft.com/office/powerpoint/2010/main" val="3426050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3/10/2022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spTree>
    <p:extLst>
      <p:ext uri="{BB962C8B-B14F-4D97-AF65-F5344CB8AC3E}">
        <p14:creationId xmlns:p14="http://schemas.microsoft.com/office/powerpoint/2010/main" val="17079392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3/10/2022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spTree>
    <p:extLst>
      <p:ext uri="{BB962C8B-B14F-4D97-AF65-F5344CB8AC3E}">
        <p14:creationId xmlns:p14="http://schemas.microsoft.com/office/powerpoint/2010/main" val="41703025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3/10/2022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spTree>
    <p:extLst>
      <p:ext uri="{BB962C8B-B14F-4D97-AF65-F5344CB8AC3E}">
        <p14:creationId xmlns:p14="http://schemas.microsoft.com/office/powerpoint/2010/main" val="35202035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3/10/2022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spTree>
    <p:extLst>
      <p:ext uri="{BB962C8B-B14F-4D97-AF65-F5344CB8AC3E}">
        <p14:creationId xmlns:p14="http://schemas.microsoft.com/office/powerpoint/2010/main" val="29379138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3/10/2022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spTree>
    <p:extLst>
      <p:ext uri="{BB962C8B-B14F-4D97-AF65-F5344CB8AC3E}">
        <p14:creationId xmlns:p14="http://schemas.microsoft.com/office/powerpoint/2010/main" val="10315378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3/10/2022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spTree>
    <p:extLst>
      <p:ext uri="{BB962C8B-B14F-4D97-AF65-F5344CB8AC3E}">
        <p14:creationId xmlns:p14="http://schemas.microsoft.com/office/powerpoint/2010/main" val="356896365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8.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899" y="4312285"/>
            <a:ext cx="10852366" cy="216503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0403" y="192527"/>
            <a:ext cx="1560921" cy="1533960"/>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01" y="165566"/>
            <a:ext cx="1560921" cy="1560921"/>
          </a:xfrm>
          <a:prstGeom prst="rect">
            <a:avLst/>
          </a:prstGeom>
        </p:spPr>
      </p:pic>
      <p:sp>
        <p:nvSpPr>
          <p:cNvPr id="9" name="TextBox 5">
            <a:extLst>
              <a:ext uri="{FF2B5EF4-FFF2-40B4-BE49-F238E27FC236}">
                <a16:creationId xmlns:a16="http://schemas.microsoft.com/office/drawing/2014/main" id="{15AB627E-1ECE-4841-B326-5C93F22EFF66}"/>
              </a:ext>
            </a:extLst>
          </p:cNvPr>
          <p:cNvSpPr txBox="1">
            <a:spLocks noChangeArrowheads="1"/>
          </p:cNvSpPr>
          <p:nvPr/>
        </p:nvSpPr>
        <p:spPr bwMode="auto">
          <a:xfrm>
            <a:off x="800639" y="1589576"/>
            <a:ext cx="10590720" cy="156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prstTxWarp prst="textButton">
              <a:avLst/>
            </a:prstTxWarp>
            <a:spAutoFit/>
          </a:bodyPr>
          <a:lstStyle>
            <a:lvl1pPr>
              <a:defRPr sz="3600">
                <a:solidFill>
                  <a:schemeClr val="tx1"/>
                </a:solidFill>
                <a:latin typeface="HP001 4H" charset="-127"/>
              </a:defRPr>
            </a:lvl1pPr>
            <a:lvl2pPr marL="742950" indent="-285750">
              <a:defRPr sz="3600">
                <a:solidFill>
                  <a:schemeClr val="tx1"/>
                </a:solidFill>
                <a:latin typeface="HP001 4H" charset="-127"/>
              </a:defRPr>
            </a:lvl2pPr>
            <a:lvl3pPr marL="1143000" indent="-228600">
              <a:defRPr sz="3600">
                <a:solidFill>
                  <a:schemeClr val="tx1"/>
                </a:solidFill>
                <a:latin typeface="HP001 4H" charset="-127"/>
              </a:defRPr>
            </a:lvl3pPr>
            <a:lvl4pPr marL="1600200" indent="-228600">
              <a:defRPr sz="3600">
                <a:solidFill>
                  <a:schemeClr val="tx1"/>
                </a:solidFill>
                <a:latin typeface="HP001 4H" charset="-127"/>
              </a:defRPr>
            </a:lvl4pPr>
            <a:lvl5pPr marL="2057400" indent="-228600">
              <a:defRPr sz="3600">
                <a:solidFill>
                  <a:schemeClr val="tx1"/>
                </a:solidFill>
                <a:latin typeface="HP001 4H" charset="-127"/>
              </a:defRPr>
            </a:lvl5pPr>
            <a:lvl6pPr marL="2514600" indent="-228600" eaLnBrk="0" fontAlgn="base" hangingPunct="0">
              <a:spcBef>
                <a:spcPct val="0"/>
              </a:spcBef>
              <a:spcAft>
                <a:spcPct val="0"/>
              </a:spcAft>
              <a:defRPr sz="3600">
                <a:solidFill>
                  <a:schemeClr val="tx1"/>
                </a:solidFill>
                <a:latin typeface="HP001 4H" charset="-127"/>
              </a:defRPr>
            </a:lvl6pPr>
            <a:lvl7pPr marL="2971800" indent="-228600" eaLnBrk="0" fontAlgn="base" hangingPunct="0">
              <a:spcBef>
                <a:spcPct val="0"/>
              </a:spcBef>
              <a:spcAft>
                <a:spcPct val="0"/>
              </a:spcAft>
              <a:defRPr sz="3600">
                <a:solidFill>
                  <a:schemeClr val="tx1"/>
                </a:solidFill>
                <a:latin typeface="HP001 4H" charset="-127"/>
              </a:defRPr>
            </a:lvl7pPr>
            <a:lvl8pPr marL="3429000" indent="-228600" eaLnBrk="0" fontAlgn="base" hangingPunct="0">
              <a:spcBef>
                <a:spcPct val="0"/>
              </a:spcBef>
              <a:spcAft>
                <a:spcPct val="0"/>
              </a:spcAft>
              <a:defRPr sz="3600">
                <a:solidFill>
                  <a:schemeClr val="tx1"/>
                </a:solidFill>
                <a:latin typeface="HP001 4H" charset="-127"/>
              </a:defRPr>
            </a:lvl8pPr>
            <a:lvl9pPr marL="3886200" indent="-228600" eaLnBrk="0" fontAlgn="base" hangingPunct="0">
              <a:spcBef>
                <a:spcPct val="0"/>
              </a:spcBef>
              <a:spcAft>
                <a:spcPct val="0"/>
              </a:spcAft>
              <a:defRPr sz="3600">
                <a:solidFill>
                  <a:schemeClr val="tx1"/>
                </a:solidFill>
                <a:latin typeface="HP001 4H" charset="-127"/>
              </a:defRPr>
            </a:lvl9pPr>
          </a:lstStyle>
          <a:p>
            <a:pPr algn="ctr"/>
            <a:r>
              <a:rPr lang="en-US" altLang="vi-VN" sz="4800" b="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CHÀO MỪNG CÁC EM ĐẾN VỚI </a:t>
            </a:r>
          </a:p>
          <a:p>
            <a:pPr algn="ctr"/>
            <a:r>
              <a:rPr lang="en-US" altLang="vi-VN" sz="4800" b="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TIẾT HỌC TRỰC TUYẾN!</a:t>
            </a:r>
          </a:p>
        </p:txBody>
      </p:sp>
      <p:sp>
        <p:nvSpPr>
          <p:cNvPr id="10" name="Text Box 22">
            <a:extLst>
              <a:ext uri="{FF2B5EF4-FFF2-40B4-BE49-F238E27FC236}">
                <a16:creationId xmlns:a16="http://schemas.microsoft.com/office/drawing/2014/main" id="{17C90061-B088-40AF-BF59-5751E31B6DFF}"/>
              </a:ext>
            </a:extLst>
          </p:cNvPr>
          <p:cNvSpPr txBox="1">
            <a:spLocks noChangeArrowheads="1"/>
          </p:cNvSpPr>
          <p:nvPr/>
        </p:nvSpPr>
        <p:spPr bwMode="auto">
          <a:xfrm>
            <a:off x="905162" y="2829718"/>
            <a:ext cx="10381673" cy="1985155"/>
          </a:xfrm>
          <a:prstGeom prst="rect">
            <a:avLst/>
          </a:prstGeom>
          <a:noFill/>
          <a:ln>
            <a:noFill/>
          </a:ln>
        </p:spPr>
        <p:txBody>
          <a:bodyPr lIns="91434" tIns="45718" rIns="91434" bIns="4571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Bef>
                <a:spcPts val="0"/>
              </a:spcBef>
              <a:spcAft>
                <a:spcPts val="0"/>
              </a:spcAft>
              <a:buNone/>
              <a:defRPr/>
            </a:pPr>
            <a:r>
              <a:rPr lang="en-US" altLang="en-US" sz="41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altLang="en-US" sz="410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CHÍNH</a:t>
            </a:r>
            <a:r>
              <a:rPr lang="en-US" altLang="en-US" sz="41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altLang="en-US" sz="410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TẢ</a:t>
            </a:r>
            <a:endParaRPr lang="en-US" altLang="en-US" sz="41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fontAlgn="auto">
              <a:spcBef>
                <a:spcPts val="0"/>
              </a:spcBef>
              <a:spcAft>
                <a:spcPts val="0"/>
              </a:spcAft>
              <a:buNone/>
              <a:defRPr/>
            </a:pPr>
            <a:r>
              <a:rPr lang="en-US" altLang="en-US" sz="41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r>
              <a:rPr lang="en-US" altLang="en-US" sz="410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Nghe</a:t>
            </a:r>
            <a:r>
              <a:rPr lang="en-US" altLang="en-US" sz="41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 </a:t>
            </a:r>
            <a:r>
              <a:rPr lang="en-US" altLang="en-US" sz="4100" b="1"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viết</a:t>
            </a:r>
            <a:r>
              <a:rPr lang="en-US" altLang="en-US" sz="41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endParaRPr lang="en-US" altLang="en-US" sz="41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fontAlgn="auto">
              <a:spcBef>
                <a:spcPts val="0"/>
              </a:spcBef>
              <a:spcAft>
                <a:spcPts val="0"/>
              </a:spcAft>
              <a:buNone/>
              <a:defRPr/>
            </a:pPr>
            <a:r>
              <a:rPr lang="en-US" altLang="en-US" sz="41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Thắng biển</a:t>
            </a:r>
            <a:endParaRPr lang="vi-VN" altLang="en-US" sz="41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823790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362" y="715436"/>
            <a:ext cx="3032232" cy="1754326"/>
          </a:xfrm>
          <a:prstGeom prst="rect">
            <a:avLst/>
          </a:prstGeom>
          <a:noFill/>
        </p:spPr>
        <p:txBody>
          <a:bodyPr wrap="square" lIns="91440" tIns="45720" rIns="91440" bIns="45720">
            <a:spAutoFit/>
          </a:bodyPr>
          <a:lstStyle/>
          <a:p>
            <a:pPr algn="ctr"/>
            <a:r>
              <a:rPr lang="en-US" sz="5400" b="1">
                <a:ln w="9525">
                  <a:solidFill>
                    <a:prstClr val="white"/>
                  </a:solidFill>
                  <a:prstDash val="solid"/>
                </a:ln>
                <a:solidFill>
                  <a:prstClr val="black"/>
                </a:solidFill>
                <a:effectLst>
                  <a:outerShdw blurRad="12700" dist="38100" dir="2700000" algn="tl" rotWithShape="0">
                    <a:prstClr val="white">
                      <a:lumMod val="50000"/>
                    </a:prstClr>
                  </a:outerShdw>
                </a:effectLst>
              </a:rPr>
              <a:t>HS tự viết ở nhà</a:t>
            </a:r>
            <a:endPar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endParaRPr>
          </a:p>
        </p:txBody>
      </p:sp>
      <p:pic>
        <p:nvPicPr>
          <p:cNvPr id="2" name="Picture 1"/>
          <p:cNvPicPr>
            <a:picLocks noChangeAspect="1"/>
          </p:cNvPicPr>
          <p:nvPr/>
        </p:nvPicPr>
        <p:blipFill rotWithShape="1">
          <a:blip r:embed="rId3">
            <a:clrChange>
              <a:clrFrom>
                <a:srgbClr val="FFFFFF"/>
              </a:clrFrom>
              <a:clrTo>
                <a:srgbClr val="FFFFFF">
                  <a:alpha val="0"/>
                </a:srgbClr>
              </a:clrTo>
            </a:clrChange>
          </a:blip>
          <a:srcRect l="223" t="3520" r="-1"/>
          <a:stretch/>
        </p:blipFill>
        <p:spPr>
          <a:xfrm flipH="1">
            <a:off x="643223" y="3124200"/>
            <a:ext cx="2610759" cy="3199339"/>
          </a:xfrm>
          <a:prstGeom prst="flowChartPunchedCard">
            <a:avLst/>
          </a:prstGeom>
        </p:spPr>
      </p:pic>
      <p:pic>
        <p:nvPicPr>
          <p:cNvPr id="14" name="Picture 13">
            <a:extLst>
              <a:ext uri="{FF2B5EF4-FFF2-40B4-BE49-F238E27FC236}">
                <a16:creationId xmlns:a16="http://schemas.microsoft.com/office/drawing/2014/main" id="{26FDF76A-1760-4D43-9A0C-7C6EB4CBD477}"/>
              </a:ext>
            </a:extLst>
          </p:cNvPr>
          <p:cNvPicPr>
            <a:picLocks noChangeAspect="1"/>
          </p:cNvPicPr>
          <p:nvPr/>
        </p:nvPicPr>
        <p:blipFill>
          <a:blip r:embed="rId4">
            <a:extLst>
              <a:ext uri="{28A0092B-C50C-407E-A947-70E740481C1C}">
                <a14:useLocalDpi xmlns:a14="http://schemas.microsoft.com/office/drawing/2010/main" val="0"/>
              </a:ext>
            </a:extLst>
          </a:blip>
          <a:srcRect l="2" t="2" r="749" b="-4311"/>
          <a:stretch>
            <a:fillRect/>
          </a:stretch>
        </p:blipFill>
        <p:spPr bwMode="auto">
          <a:xfrm>
            <a:off x="4029075" y="439211"/>
            <a:ext cx="7812087"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0CF8D383-273E-4F6D-AD95-D46F522D4D03}"/>
              </a:ext>
            </a:extLst>
          </p:cNvPr>
          <p:cNvPicPr>
            <a:picLocks noChangeAspect="1"/>
          </p:cNvPicPr>
          <p:nvPr/>
        </p:nvPicPr>
        <p:blipFill rotWithShape="1">
          <a:blip r:embed="rId4">
            <a:extLst>
              <a:ext uri="{28A0092B-C50C-407E-A947-70E740481C1C}">
                <a14:useLocalDpi xmlns:a14="http://schemas.microsoft.com/office/drawing/2010/main" val="0"/>
              </a:ext>
            </a:extLst>
          </a:blip>
          <a:srcRect l="2" t="2" r="749" b="69606"/>
          <a:stretch/>
        </p:blipFill>
        <p:spPr bwMode="auto">
          <a:xfrm>
            <a:off x="4029075" y="5000099"/>
            <a:ext cx="7812087"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7">
            <a:extLst>
              <a:ext uri="{FF2B5EF4-FFF2-40B4-BE49-F238E27FC236}">
                <a16:creationId xmlns:a16="http://schemas.microsoft.com/office/drawing/2014/main" id="{D567CD3F-4EA5-4B87-8187-BD816F68A252}"/>
              </a:ext>
            </a:extLst>
          </p:cNvPr>
          <p:cNvSpPr>
            <a:spLocks noChangeArrowheads="1"/>
          </p:cNvSpPr>
          <p:nvPr/>
        </p:nvSpPr>
        <p:spPr bwMode="auto">
          <a:xfrm>
            <a:off x="6929437" y="715436"/>
            <a:ext cx="23574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80808"/>
                </a:solidFill>
                <a:effectLst/>
                <a:uLnTx/>
                <a:uFillTx/>
                <a:latin typeface="HP001 4 hàng" pitchFamily="34" charset="0"/>
                <a:ea typeface="+mn-ea"/>
                <a:cs typeface="+mn-cs"/>
              </a:rPr>
              <a:t>Chính tả</a:t>
            </a:r>
            <a:endParaRPr kumimoji="0" lang="en-US" sz="2400" b="0" i="0" u="none" strike="noStrike" kern="1200" cap="none" spc="0" normalizeH="0" baseline="0" noProof="0">
              <a:ln>
                <a:noFill/>
              </a:ln>
              <a:solidFill>
                <a:srgbClr val="080808"/>
              </a:solidFill>
              <a:effectLst/>
              <a:uLnTx/>
              <a:uFillTx/>
              <a:latin typeface="HP001 4 hàng" pitchFamily="34" charset="0"/>
              <a:ea typeface="+mn-ea"/>
              <a:cs typeface="+mn-cs"/>
            </a:endParaRPr>
          </a:p>
        </p:txBody>
      </p:sp>
      <p:sp>
        <p:nvSpPr>
          <p:cNvPr id="17" name="Rectangle 8">
            <a:extLst>
              <a:ext uri="{FF2B5EF4-FFF2-40B4-BE49-F238E27FC236}">
                <a16:creationId xmlns:a16="http://schemas.microsoft.com/office/drawing/2014/main" id="{9C71CD51-20C1-4A47-AD9A-9BCC8BDAFB2A}"/>
              </a:ext>
            </a:extLst>
          </p:cNvPr>
          <p:cNvSpPr>
            <a:spLocks noChangeArrowheads="1"/>
          </p:cNvSpPr>
          <p:nvPr/>
        </p:nvSpPr>
        <p:spPr bwMode="auto">
          <a:xfrm>
            <a:off x="5624512" y="1169461"/>
            <a:ext cx="39401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080808"/>
                </a:solidFill>
                <a:effectLst/>
                <a:uLnTx/>
                <a:uFillTx/>
                <a:latin typeface="HP001 4 hàng" pitchFamily="34" charset="0"/>
                <a:ea typeface="+mn-ea"/>
                <a:cs typeface="Times New Roman" pitchFamily="18" charset="0"/>
              </a:rPr>
              <a:t>Thắng biển</a:t>
            </a:r>
          </a:p>
        </p:txBody>
      </p:sp>
      <p:sp>
        <p:nvSpPr>
          <p:cNvPr id="18" name="Rectangle 9">
            <a:extLst>
              <a:ext uri="{FF2B5EF4-FFF2-40B4-BE49-F238E27FC236}">
                <a16:creationId xmlns:a16="http://schemas.microsoft.com/office/drawing/2014/main" id="{8513A589-861B-461F-9076-38E57600C016}"/>
              </a:ext>
            </a:extLst>
          </p:cNvPr>
          <p:cNvSpPr>
            <a:spLocks noChangeArrowheads="1"/>
          </p:cNvSpPr>
          <p:nvPr/>
        </p:nvSpPr>
        <p:spPr bwMode="auto">
          <a:xfrm>
            <a:off x="4405312" y="1553636"/>
            <a:ext cx="74358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1" fontAlgn="base" latinLnBrk="0" hangingPunct="1">
              <a:lnSpc>
                <a:spcPts val="36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a:ln>
                  <a:noFill/>
                </a:ln>
                <a:solidFill>
                  <a:srgbClr val="080808"/>
                </a:solidFill>
                <a:effectLst/>
                <a:uLnTx/>
                <a:uFillTx/>
                <a:latin typeface="HP001 4 hàng" pitchFamily="34" charset="0"/>
                <a:ea typeface="+mn-ea"/>
                <a:cs typeface="+mn-cs"/>
              </a:rPr>
              <a:t>Mặt trời lên cao dần. Gió đã bắt đầu mạnh. Gió lên, nước biển càng dữ. Khoảng mênh mông ầm ĩ càng lan rộng mãi vào. Biển cả muốn nuốt tươi con đê mỏng manh như con mập đớp con cá chim nhỏ bé.</a:t>
            </a:r>
          </a:p>
        </p:txBody>
      </p:sp>
      <p:sp>
        <p:nvSpPr>
          <p:cNvPr id="19" name="Rectangle 18">
            <a:extLst>
              <a:ext uri="{FF2B5EF4-FFF2-40B4-BE49-F238E27FC236}">
                <a16:creationId xmlns:a16="http://schemas.microsoft.com/office/drawing/2014/main" id="{5629DCD9-5C20-4A96-83FD-7E85971D9F32}"/>
              </a:ext>
            </a:extLst>
          </p:cNvPr>
          <p:cNvSpPr>
            <a:spLocks noChangeArrowheads="1"/>
          </p:cNvSpPr>
          <p:nvPr/>
        </p:nvSpPr>
        <p:spPr bwMode="auto">
          <a:xfrm>
            <a:off x="4400550" y="3377674"/>
            <a:ext cx="743585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1" fontAlgn="base" latinLnBrk="0" hangingPunct="1">
              <a:lnSpc>
                <a:spcPts val="36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Một</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tiếng</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ào</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dữ</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dội</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Như</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một</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đàn</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cá</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voi</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lớn</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sóng</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trào</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qua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những</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cây</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vẹt</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cao</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nhất</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vụt</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vào</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thân</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đê</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rào</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rào</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Một</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cuộc</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vật</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lộn</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dữ</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dội</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diễn</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ra.</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Một</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bên</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là</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biển</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là</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gió</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trong</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một</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cơn</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giận</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dữ</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điên</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cuồng</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Một</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bên</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là</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hàng</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ngàn</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người</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với</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hai</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bàn</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tay</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và</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những</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dụng</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cụ</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thô</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sơ</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với</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tinh</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thần</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quyết</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tâm</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chống</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 </a:t>
            </a:r>
            <a:r>
              <a:rPr kumimoji="0" lang="en-CA" altLang="en-US" sz="2400" b="1" i="0" u="none" strike="noStrike" kern="1200" cap="none" spc="0" normalizeH="0" baseline="0" noProof="0" dirty="0" err="1">
                <a:ln>
                  <a:noFill/>
                </a:ln>
                <a:solidFill>
                  <a:srgbClr val="080808"/>
                </a:solidFill>
                <a:effectLst/>
                <a:uLnTx/>
                <a:uFillTx/>
                <a:latin typeface="HP001 4 hàng" pitchFamily="34" charset="0"/>
                <a:ea typeface="+mn-ea"/>
                <a:cs typeface="+mn-cs"/>
              </a:rPr>
              <a:t>giữ</a:t>
            </a:r>
            <a:r>
              <a:rPr kumimoji="0" lang="en-CA" altLang="en-US" sz="2400" b="1" i="0" u="none" strike="noStrike" kern="1200" cap="none" spc="0" normalizeH="0" baseline="0" noProof="0" dirty="0">
                <a:ln>
                  <a:noFill/>
                </a:ln>
                <a:solidFill>
                  <a:srgbClr val="080808"/>
                </a:solidFill>
                <a:effectLst/>
                <a:uLnTx/>
                <a:uFillTx/>
                <a:latin typeface="HP001 4 hàng" pitchFamily="34" charset="0"/>
                <a:ea typeface="+mn-ea"/>
                <a:cs typeface="+mn-cs"/>
              </a:rPr>
              <a:t>.</a:t>
            </a:r>
          </a:p>
          <a:p>
            <a:pPr marL="0" marR="0" lvl="0" indent="0" algn="just" defTabSz="914400" rtl="0" eaLnBrk="1" fontAlgn="base" latinLnBrk="0" hangingPunct="1">
              <a:lnSpc>
                <a:spcPts val="3600"/>
              </a:lnSpc>
              <a:spcBef>
                <a:spcPct val="0"/>
              </a:spcBef>
              <a:spcAft>
                <a:spcPct val="0"/>
              </a:spcAft>
              <a:buClrTx/>
              <a:buSzTx/>
              <a:buFontTx/>
              <a:buNone/>
              <a:tabLst/>
              <a:defRPr/>
            </a:pPr>
            <a:endParaRPr kumimoji="0" lang="vi-VN" sz="2400" b="1" i="0" u="none" strike="noStrike" kern="1200" cap="none" spc="0" normalizeH="0" baseline="0" noProof="0" dirty="0">
              <a:ln>
                <a:noFill/>
              </a:ln>
              <a:solidFill>
                <a:srgbClr val="080808"/>
              </a:solidFill>
              <a:effectLst/>
              <a:uLnTx/>
              <a:uFillTx/>
              <a:latin typeface="HP001 4 hàng" pitchFamily="34" charset="0"/>
              <a:ea typeface="+mn-ea"/>
              <a:cs typeface="Times New Roman" pitchFamily="18" charset="0"/>
            </a:endParaRPr>
          </a:p>
          <a:p>
            <a:pPr marL="0" marR="0" lvl="0" indent="0" algn="l" defTabSz="914400" rtl="0" eaLnBrk="1" fontAlgn="base" latinLnBrk="0" hangingPunct="1">
              <a:lnSpc>
                <a:spcPts val="36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80808"/>
              </a:solidFill>
              <a:effectLst/>
              <a:uLnTx/>
              <a:uFillTx/>
              <a:latin typeface="HP001 4 hàng" pitchFamily="34" charset="0"/>
              <a:ea typeface="+mn-ea"/>
              <a:cs typeface="Times New Roman" pitchFamily="18" charset="0"/>
            </a:endParaRPr>
          </a:p>
        </p:txBody>
      </p:sp>
    </p:spTree>
    <p:extLst>
      <p:ext uri="{BB962C8B-B14F-4D97-AF65-F5344CB8AC3E}">
        <p14:creationId xmlns:p14="http://schemas.microsoft.com/office/powerpoint/2010/main" val="87496520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5524" y="4734769"/>
            <a:ext cx="3536477" cy="2073504"/>
          </a:xfrm>
          <a:prstGeom prst="rect">
            <a:avLst/>
          </a:prstGeom>
        </p:spPr>
      </p:pic>
      <p:sp>
        <p:nvSpPr>
          <p:cNvPr id="3" name="Rounded Rectangle 2"/>
          <p:cNvSpPr/>
          <p:nvPr/>
        </p:nvSpPr>
        <p:spPr>
          <a:xfrm>
            <a:off x="1135871" y="214188"/>
            <a:ext cx="5243565" cy="105507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Điền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chỗ</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trống</a:t>
            </a:r>
            <a:r>
              <a:rPr lang="en-US" sz="3200" b="1" dirty="0">
                <a:latin typeface="Times New Roman" panose="02020603050405020304" pitchFamily="18" charset="0"/>
                <a:cs typeface="Times New Roman" panose="02020603050405020304" pitchFamily="18" charset="0"/>
              </a:rPr>
              <a:t>:</a:t>
            </a:r>
          </a:p>
        </p:txBody>
      </p:sp>
      <p:sp>
        <p:nvSpPr>
          <p:cNvPr id="5" name="Rectangle: Rounded Corners 4"/>
          <p:cNvSpPr/>
          <p:nvPr/>
        </p:nvSpPr>
        <p:spPr>
          <a:xfrm>
            <a:off x="4826483" y="1494846"/>
            <a:ext cx="862210" cy="757186"/>
          </a:xfrm>
          <a:prstGeom prst="roundRect">
            <a:avLst>
              <a:gd name="adj" fmla="val 1809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prstClr val="black"/>
                </a:solidFill>
                <a:latin typeface="Times New Roman" panose="02020603050405020304" pitchFamily="18" charset="0"/>
                <a:cs typeface="Times New Roman" panose="02020603050405020304" pitchFamily="18" charset="0"/>
              </a:rPr>
              <a:t>in</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10" name="Rectangle: Rounded Corners 9"/>
          <p:cNvSpPr/>
          <p:nvPr/>
        </p:nvSpPr>
        <p:spPr>
          <a:xfrm>
            <a:off x="6826735" y="1494846"/>
            <a:ext cx="1033662" cy="757186"/>
          </a:xfrm>
          <a:prstGeom prst="roundRect">
            <a:avLst>
              <a:gd name="adj" fmla="val 2095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prstClr val="black"/>
                </a:solidFill>
                <a:latin typeface="Times New Roman" panose="02020603050405020304" pitchFamily="18" charset="0"/>
                <a:cs typeface="Times New Roman" panose="02020603050405020304" pitchFamily="18" charset="0"/>
              </a:rPr>
              <a:t>inh</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868796" y="1631132"/>
            <a:ext cx="86750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hay</a:t>
            </a:r>
          </a:p>
        </p:txBody>
      </p:sp>
      <p:sp>
        <p:nvSpPr>
          <p:cNvPr id="9" name="Rectangle 8"/>
          <p:cNvSpPr/>
          <p:nvPr/>
        </p:nvSpPr>
        <p:spPr>
          <a:xfrm>
            <a:off x="2820236" y="1882611"/>
            <a:ext cx="2778020" cy="3970318"/>
          </a:xfrm>
          <a:prstGeom prst="rect">
            <a:avLst/>
          </a:prstGeom>
        </p:spPr>
        <p:txBody>
          <a:bodyPr wrap="square">
            <a:spAutoFit/>
          </a:bodyPr>
          <a:lstStyle/>
          <a:p>
            <a:endParaRPr lang="vi-VN" dirty="0"/>
          </a:p>
          <a:p>
            <a:endParaRPr lang="vi-VN" dirty="0"/>
          </a:p>
          <a:p>
            <a:r>
              <a:rPr lang="vi-VN" sz="3600" dirty="0">
                <a:latin typeface="+mj-lt"/>
              </a:rPr>
              <a:t>- lung ......</a:t>
            </a:r>
          </a:p>
          <a:p>
            <a:r>
              <a:rPr lang="vi-VN" sz="3600" dirty="0">
                <a:latin typeface="+mj-lt"/>
              </a:rPr>
              <a:t>- giữ ......</a:t>
            </a:r>
          </a:p>
          <a:p>
            <a:r>
              <a:rPr lang="vi-VN" sz="3600" dirty="0">
                <a:latin typeface="+mj-lt"/>
              </a:rPr>
              <a:t>- bình .....</a:t>
            </a:r>
          </a:p>
          <a:p>
            <a:r>
              <a:rPr lang="vi-VN" sz="3600" dirty="0">
                <a:latin typeface="+mj-lt"/>
              </a:rPr>
              <a:t>- nhường .......</a:t>
            </a:r>
          </a:p>
          <a:p>
            <a:r>
              <a:rPr lang="vi-VN" sz="3600" dirty="0">
                <a:latin typeface="+mj-lt"/>
              </a:rPr>
              <a:t>- rung .......  </a:t>
            </a:r>
          </a:p>
          <a:p>
            <a:endParaRPr lang="vi-VN" dirty="0"/>
          </a:p>
          <a:p>
            <a:endParaRPr lang="en-US" dirty="0"/>
          </a:p>
        </p:txBody>
      </p:sp>
      <p:sp>
        <p:nvSpPr>
          <p:cNvPr id="12" name="Rectangle 11"/>
          <p:cNvSpPr/>
          <p:nvPr/>
        </p:nvSpPr>
        <p:spPr>
          <a:xfrm>
            <a:off x="6430236" y="2476208"/>
            <a:ext cx="3137619" cy="2862322"/>
          </a:xfrm>
          <a:prstGeom prst="rect">
            <a:avLst/>
          </a:prstGeom>
        </p:spPr>
        <p:txBody>
          <a:bodyPr wrap="square">
            <a:spAutoFit/>
          </a:bodyPr>
          <a:lstStyle/>
          <a:p>
            <a:r>
              <a:rPr lang="vi-VN" sz="3600" dirty="0">
                <a:latin typeface="+mj-lt"/>
              </a:rPr>
              <a:t>-  thầm .....</a:t>
            </a:r>
          </a:p>
          <a:p>
            <a:r>
              <a:rPr lang="vi-VN" sz="3600" dirty="0">
                <a:latin typeface="+mj-lt"/>
              </a:rPr>
              <a:t>- lặng ......</a:t>
            </a:r>
          </a:p>
          <a:p>
            <a:r>
              <a:rPr lang="vi-VN" sz="3600" dirty="0">
                <a:latin typeface="+mj-lt"/>
              </a:rPr>
              <a:t>- học .....</a:t>
            </a:r>
          </a:p>
          <a:p>
            <a:r>
              <a:rPr lang="vi-VN" sz="3600" dirty="0">
                <a:latin typeface="+mj-lt"/>
              </a:rPr>
              <a:t>- gia ..........</a:t>
            </a:r>
          </a:p>
          <a:p>
            <a:r>
              <a:rPr lang="vi-VN" sz="3600" dirty="0">
                <a:latin typeface="+mj-lt"/>
              </a:rPr>
              <a:t>- thông ......</a:t>
            </a:r>
          </a:p>
        </p:txBody>
      </p:sp>
      <p:sp>
        <p:nvSpPr>
          <p:cNvPr id="13" name="TextBox 12"/>
          <p:cNvSpPr txBox="1"/>
          <p:nvPr/>
        </p:nvSpPr>
        <p:spPr>
          <a:xfrm>
            <a:off x="1453108" y="1597285"/>
            <a:ext cx="3656049"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b) Tiếng có vần</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763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35871" y="214188"/>
            <a:ext cx="5243565" cy="105507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2: </a:t>
            </a:r>
            <a:r>
              <a:rPr lang="en-US" sz="3200" b="1" dirty="0" err="1">
                <a:solidFill>
                  <a:prstClr val="black"/>
                </a:solidFill>
                <a:latin typeface="Times New Roman" panose="02020603050405020304" pitchFamily="18" charset="0"/>
                <a:cs typeface="Times New Roman" panose="02020603050405020304" pitchFamily="18" charset="0"/>
              </a:rPr>
              <a:t>Điền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vào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chỗ</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trống</a:t>
            </a:r>
            <a:r>
              <a:rPr lang="en-US" sz="3200" b="1" dirty="0">
                <a:solidFill>
                  <a:prstClr val="black"/>
                </a:solidFill>
                <a:latin typeface="Times New Roman" panose="02020603050405020304" pitchFamily="18" charset="0"/>
                <a:cs typeface="Times New Roman" panose="02020603050405020304" pitchFamily="18" charset="0"/>
              </a:rPr>
              <a:t>:</a:t>
            </a:r>
          </a:p>
        </p:txBody>
      </p:sp>
      <p:sp>
        <p:nvSpPr>
          <p:cNvPr id="5" name="Rectangle: Rounded Corners 4"/>
          <p:cNvSpPr/>
          <p:nvPr/>
        </p:nvSpPr>
        <p:spPr>
          <a:xfrm>
            <a:off x="4712675" y="1456381"/>
            <a:ext cx="867503" cy="7497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solidFill>
                  <a:prstClr val="black"/>
                </a:solidFill>
                <a:latin typeface="Times New Roman" panose="02020603050405020304" pitchFamily="18" charset="0"/>
                <a:cs typeface="Times New Roman" panose="02020603050405020304" pitchFamily="18" charset="0"/>
              </a:rPr>
              <a:t>in</a:t>
            </a:r>
          </a:p>
        </p:txBody>
      </p:sp>
      <p:sp>
        <p:nvSpPr>
          <p:cNvPr id="10" name="Rectangle: Rounded Corners 9"/>
          <p:cNvSpPr/>
          <p:nvPr/>
        </p:nvSpPr>
        <p:spPr>
          <a:xfrm>
            <a:off x="6914584" y="1420621"/>
            <a:ext cx="1033662" cy="749721"/>
          </a:xfrm>
          <a:prstGeom prst="roundRect">
            <a:avLst>
              <a:gd name="adj" fmla="val 1809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err="1">
                <a:solidFill>
                  <a:prstClr val="black"/>
                </a:solidFill>
                <a:latin typeface="Times New Roman" panose="02020603050405020304" pitchFamily="18" charset="0"/>
                <a:cs typeface="Times New Roman" panose="02020603050405020304" pitchFamily="18" charset="0"/>
              </a:rPr>
              <a:t>inh</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817996" y="1593032"/>
            <a:ext cx="867503"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hay</a:t>
            </a:r>
          </a:p>
        </p:txBody>
      </p:sp>
      <p:sp>
        <p:nvSpPr>
          <p:cNvPr id="9" name="Rectangle 8"/>
          <p:cNvSpPr/>
          <p:nvPr/>
        </p:nvSpPr>
        <p:spPr>
          <a:xfrm>
            <a:off x="2769436" y="1844511"/>
            <a:ext cx="2778020" cy="923330"/>
          </a:xfrm>
          <a:prstGeom prst="rect">
            <a:avLst/>
          </a:prstGeom>
        </p:spPr>
        <p:txBody>
          <a:bodyPr wrap="square">
            <a:spAutoFit/>
          </a:bodyPr>
          <a:lstStyle/>
          <a:p>
            <a:endParaRPr lang="vi-VN" dirty="0">
              <a:solidFill>
                <a:prstClr val="black"/>
              </a:solidFill>
            </a:endParaRPr>
          </a:p>
          <a:p>
            <a:endParaRPr lang="vi-VN" dirty="0">
              <a:solidFill>
                <a:prstClr val="black"/>
              </a:solidFill>
            </a:endParaRPr>
          </a:p>
          <a:p>
            <a:endParaRPr lang="en-US" dirty="0">
              <a:solidFill>
                <a:prstClr val="black"/>
              </a:solidFill>
            </a:endParaRPr>
          </a:p>
        </p:txBody>
      </p:sp>
      <p:sp>
        <p:nvSpPr>
          <p:cNvPr id="13" name="TextBox 12"/>
          <p:cNvSpPr txBox="1"/>
          <p:nvPr/>
        </p:nvSpPr>
        <p:spPr>
          <a:xfrm>
            <a:off x="1402308" y="1559185"/>
            <a:ext cx="3656049" cy="646331"/>
          </a:xfrm>
          <a:prstGeom prst="rect">
            <a:avLst/>
          </a:prstGeom>
          <a:noFill/>
        </p:spPr>
        <p:txBody>
          <a:bodyPr wrap="square" rtlCol="0">
            <a:spAutoFit/>
          </a:bodyPr>
          <a:lstStyle/>
          <a:p>
            <a:r>
              <a:rPr lang="en-US" sz="3600" b="1" dirty="0">
                <a:solidFill>
                  <a:prstClr val="black"/>
                </a:solidFill>
                <a:latin typeface="Times New Roman" panose="02020603050405020304" pitchFamily="18" charset="0"/>
                <a:cs typeface="Times New Roman" panose="02020603050405020304" pitchFamily="18" charset="0"/>
              </a:rPr>
              <a:t>b) </a:t>
            </a:r>
            <a:r>
              <a:rPr lang="en-US" sz="3600" b="1" dirty="0" err="1">
                <a:solidFill>
                  <a:prstClr val="black"/>
                </a:solidFill>
                <a:latin typeface="Times New Roman" panose="02020603050405020304" pitchFamily="18" charset="0"/>
                <a:cs typeface="Times New Roman" panose="02020603050405020304" pitchFamily="18" charset="0"/>
              </a:rPr>
              <a:t>Tiếng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có</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vần</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2522763" y="2495822"/>
            <a:ext cx="3610000" cy="3693319"/>
          </a:xfrm>
          <a:prstGeom prst="rect">
            <a:avLst/>
          </a:prstGeom>
        </p:spPr>
        <p:txBody>
          <a:bodyPr wrap="square">
            <a:spAutoFit/>
          </a:bodyPr>
          <a:lstStyle/>
          <a:p>
            <a:r>
              <a:rPr lang="vi-VN" sz="3600" dirty="0">
                <a:latin typeface="Times New Roman" panose="02020603050405020304" pitchFamily="18" charset="0"/>
                <a:cs typeface="Times New Roman" panose="02020603050405020304" pitchFamily="18" charset="0"/>
              </a:rPr>
              <a:t>- lung </a:t>
            </a:r>
            <a:r>
              <a:rPr lang="vi-VN" sz="3600" dirty="0">
                <a:solidFill>
                  <a:srgbClr val="FF0000"/>
                </a:solidFill>
                <a:latin typeface="Times New Roman" panose="02020603050405020304" pitchFamily="18" charset="0"/>
                <a:cs typeface="Times New Roman" panose="02020603050405020304" pitchFamily="18" charset="0"/>
              </a:rPr>
              <a:t>linh</a:t>
            </a:r>
          </a:p>
          <a:p>
            <a:r>
              <a:rPr lang="vi-VN" sz="3600" dirty="0">
                <a:latin typeface="Times New Roman" panose="02020603050405020304" pitchFamily="18" charset="0"/>
                <a:cs typeface="Times New Roman" panose="02020603050405020304" pitchFamily="18" charset="0"/>
              </a:rPr>
              <a:t>- giữ </a:t>
            </a:r>
            <a:r>
              <a:rPr lang="vi-VN" sz="3600" dirty="0">
                <a:solidFill>
                  <a:srgbClr val="FF0000"/>
                </a:solidFill>
                <a:latin typeface="Times New Roman" panose="02020603050405020304" pitchFamily="18" charset="0"/>
                <a:cs typeface="Times New Roman" panose="02020603050405020304" pitchFamily="18" charset="0"/>
              </a:rPr>
              <a:t>gìn</a:t>
            </a:r>
          </a:p>
          <a:p>
            <a:r>
              <a:rPr lang="vi-VN" sz="3600" dirty="0">
                <a:latin typeface="Times New Roman" panose="02020603050405020304" pitchFamily="18" charset="0"/>
                <a:cs typeface="Times New Roman" panose="02020603050405020304" pitchFamily="18" charset="0"/>
              </a:rPr>
              <a:t>- bình </a:t>
            </a:r>
            <a:r>
              <a:rPr lang="vi-VN" sz="3600" dirty="0">
                <a:solidFill>
                  <a:srgbClr val="FF0000"/>
                </a:solidFill>
                <a:latin typeface="Times New Roman" panose="02020603050405020304" pitchFamily="18" charset="0"/>
                <a:cs typeface="Times New Roman" panose="02020603050405020304" pitchFamily="18" charset="0"/>
              </a:rPr>
              <a:t>minh</a:t>
            </a:r>
          </a:p>
          <a:p>
            <a:r>
              <a:rPr lang="vi-VN" sz="3600" dirty="0">
                <a:latin typeface="Times New Roman" panose="02020603050405020304" pitchFamily="18" charset="0"/>
                <a:cs typeface="Times New Roman" panose="02020603050405020304" pitchFamily="18" charset="0"/>
              </a:rPr>
              <a:t>- nhường </a:t>
            </a:r>
            <a:r>
              <a:rPr lang="vi-VN" sz="3600" dirty="0">
                <a:solidFill>
                  <a:srgbClr val="FF0000"/>
                </a:solidFill>
                <a:latin typeface="Times New Roman" panose="02020603050405020304" pitchFamily="18" charset="0"/>
                <a:cs typeface="Times New Roman" panose="02020603050405020304" pitchFamily="18" charset="0"/>
              </a:rPr>
              <a:t>nhịn</a:t>
            </a:r>
          </a:p>
          <a:p>
            <a:r>
              <a:rPr lang="vi-VN" sz="3600" dirty="0">
                <a:latin typeface="Times New Roman" panose="02020603050405020304" pitchFamily="18" charset="0"/>
                <a:cs typeface="Times New Roman" panose="02020603050405020304" pitchFamily="18" charset="0"/>
              </a:rPr>
              <a:t>- rung </a:t>
            </a:r>
            <a:r>
              <a:rPr lang="vi-VN" sz="3600" dirty="0">
                <a:solidFill>
                  <a:srgbClr val="FF0000"/>
                </a:solidFill>
                <a:latin typeface="Times New Roman" panose="02020603050405020304" pitchFamily="18" charset="0"/>
                <a:cs typeface="Times New Roman" panose="02020603050405020304" pitchFamily="18" charset="0"/>
              </a:rPr>
              <a:t>rinh </a:t>
            </a:r>
          </a:p>
          <a:p>
            <a:endParaRPr lang="vi-VN" dirty="0"/>
          </a:p>
          <a:p>
            <a:endParaRPr lang="vi-VN" dirty="0"/>
          </a:p>
          <a:p>
            <a:endParaRPr lang="vi-VN" dirty="0"/>
          </a:p>
        </p:txBody>
      </p:sp>
      <p:sp>
        <p:nvSpPr>
          <p:cNvPr id="8" name="Rectangle 7"/>
          <p:cNvSpPr/>
          <p:nvPr/>
        </p:nvSpPr>
        <p:spPr>
          <a:xfrm>
            <a:off x="5817996" y="2566009"/>
            <a:ext cx="6096000" cy="3693319"/>
          </a:xfrm>
          <a:prstGeom prst="rect">
            <a:avLst/>
          </a:prstGeom>
        </p:spPr>
        <p:txBody>
          <a:bodyPr>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thầm</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kín</a:t>
            </a:r>
            <a:endParaRPr lang="en-US" sz="3600" dirty="0">
              <a:solidFill>
                <a:srgbClr val="FF0000"/>
              </a:solidFill>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lặng</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thinh</a:t>
            </a:r>
            <a:endParaRPr lang="en-US" sz="3600" dirty="0">
              <a:solidFill>
                <a:srgbClr val="FF0000"/>
              </a:solidFill>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sinh</a:t>
            </a:r>
            <a:endParaRPr lang="en-US" sz="3600" dirty="0">
              <a:solidFill>
                <a:srgbClr val="FF0000"/>
              </a:solidFill>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đình</a:t>
            </a:r>
            <a:endParaRPr lang="en-US" sz="3600" dirty="0">
              <a:solidFill>
                <a:srgbClr val="FF0000"/>
              </a:solidFill>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minh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tin</a:t>
            </a:r>
          </a:p>
          <a:p>
            <a:endParaRPr lang="en-US" dirty="0"/>
          </a:p>
          <a:p>
            <a:endParaRPr lang="en-US" dirty="0"/>
          </a:p>
          <a:p>
            <a:endParaRPr lang="en-US" dirty="0"/>
          </a:p>
        </p:txBody>
      </p:sp>
    </p:spTree>
    <p:extLst>
      <p:ext uri="{BB962C8B-B14F-4D97-AF65-F5344CB8AC3E}">
        <p14:creationId xmlns:p14="http://schemas.microsoft.com/office/powerpoint/2010/main" val="70657561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899" y="4312285"/>
            <a:ext cx="10852366" cy="216503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0403" y="192527"/>
            <a:ext cx="1560921" cy="1533960"/>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01" y="165566"/>
            <a:ext cx="1560921" cy="1560921"/>
          </a:xfrm>
          <a:prstGeom prst="rect">
            <a:avLst/>
          </a:prstGeom>
        </p:spPr>
      </p:pic>
      <p:sp>
        <p:nvSpPr>
          <p:cNvPr id="9" name="TextBox 5">
            <a:extLst>
              <a:ext uri="{FF2B5EF4-FFF2-40B4-BE49-F238E27FC236}">
                <a16:creationId xmlns:a16="http://schemas.microsoft.com/office/drawing/2014/main" id="{15AB627E-1ECE-4841-B326-5C93F22EFF66}"/>
              </a:ext>
            </a:extLst>
          </p:cNvPr>
          <p:cNvSpPr txBox="1">
            <a:spLocks noChangeArrowheads="1"/>
          </p:cNvSpPr>
          <p:nvPr/>
        </p:nvSpPr>
        <p:spPr bwMode="auto">
          <a:xfrm>
            <a:off x="800640" y="2373467"/>
            <a:ext cx="10590720" cy="302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prstTxWarp prst="textButton">
              <a:avLst/>
            </a:prstTxWarp>
            <a:spAutoFit/>
          </a:bodyPr>
          <a:lstStyle>
            <a:lvl1pPr>
              <a:defRPr sz="3600">
                <a:solidFill>
                  <a:schemeClr val="tx1"/>
                </a:solidFill>
                <a:latin typeface="HP001 4H" charset="-127"/>
              </a:defRPr>
            </a:lvl1pPr>
            <a:lvl2pPr marL="742950" indent="-285750">
              <a:defRPr sz="3600">
                <a:solidFill>
                  <a:schemeClr val="tx1"/>
                </a:solidFill>
                <a:latin typeface="HP001 4H" charset="-127"/>
              </a:defRPr>
            </a:lvl2pPr>
            <a:lvl3pPr marL="1143000" indent="-228600">
              <a:defRPr sz="3600">
                <a:solidFill>
                  <a:schemeClr val="tx1"/>
                </a:solidFill>
                <a:latin typeface="HP001 4H" charset="-127"/>
              </a:defRPr>
            </a:lvl3pPr>
            <a:lvl4pPr marL="1600200" indent="-228600">
              <a:defRPr sz="3600">
                <a:solidFill>
                  <a:schemeClr val="tx1"/>
                </a:solidFill>
                <a:latin typeface="HP001 4H" charset="-127"/>
              </a:defRPr>
            </a:lvl4pPr>
            <a:lvl5pPr marL="2057400" indent="-228600">
              <a:defRPr sz="3600">
                <a:solidFill>
                  <a:schemeClr val="tx1"/>
                </a:solidFill>
                <a:latin typeface="HP001 4H" charset="-127"/>
              </a:defRPr>
            </a:lvl5pPr>
            <a:lvl6pPr marL="2514600" indent="-228600" eaLnBrk="0" fontAlgn="base" hangingPunct="0">
              <a:spcBef>
                <a:spcPct val="0"/>
              </a:spcBef>
              <a:spcAft>
                <a:spcPct val="0"/>
              </a:spcAft>
              <a:defRPr sz="3600">
                <a:solidFill>
                  <a:schemeClr val="tx1"/>
                </a:solidFill>
                <a:latin typeface="HP001 4H" charset="-127"/>
              </a:defRPr>
            </a:lvl6pPr>
            <a:lvl7pPr marL="2971800" indent="-228600" eaLnBrk="0" fontAlgn="base" hangingPunct="0">
              <a:spcBef>
                <a:spcPct val="0"/>
              </a:spcBef>
              <a:spcAft>
                <a:spcPct val="0"/>
              </a:spcAft>
              <a:defRPr sz="3600">
                <a:solidFill>
                  <a:schemeClr val="tx1"/>
                </a:solidFill>
                <a:latin typeface="HP001 4H" charset="-127"/>
              </a:defRPr>
            </a:lvl7pPr>
            <a:lvl8pPr marL="3429000" indent="-228600" eaLnBrk="0" fontAlgn="base" hangingPunct="0">
              <a:spcBef>
                <a:spcPct val="0"/>
              </a:spcBef>
              <a:spcAft>
                <a:spcPct val="0"/>
              </a:spcAft>
              <a:defRPr sz="3600">
                <a:solidFill>
                  <a:schemeClr val="tx1"/>
                </a:solidFill>
                <a:latin typeface="HP001 4H" charset="-127"/>
              </a:defRPr>
            </a:lvl8pPr>
            <a:lvl9pPr marL="3886200" indent="-228600" eaLnBrk="0" fontAlgn="base" hangingPunct="0">
              <a:spcBef>
                <a:spcPct val="0"/>
              </a:spcBef>
              <a:spcAft>
                <a:spcPct val="0"/>
              </a:spcAft>
              <a:defRPr sz="3600">
                <a:solidFill>
                  <a:schemeClr val="tx1"/>
                </a:solidFill>
                <a:latin typeface="HP001 4H" charset="-127"/>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vi-VN" sz="8800" b="1">
                <a:ln w="22225">
                  <a:solidFill>
                    <a:srgbClr val="ED7D31"/>
                  </a:solidFill>
                  <a:prstDash val="solid"/>
                </a:ln>
                <a:solidFill>
                  <a:srgbClr val="ED7D31">
                    <a:lumMod val="40000"/>
                    <a:lumOff val="60000"/>
                  </a:srgbClr>
                </a:solidFill>
                <a:latin typeface="Times New Roman" pitchFamily="18" charset="0"/>
                <a:cs typeface="Times New Roman" pitchFamily="18" charset="0"/>
              </a:rPr>
              <a:t>Chúc các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8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itchFamily="18" charset="0"/>
                <a:cs typeface="Times New Roman" pitchFamily="18" charset="0"/>
              </a:rPr>
              <a:t>c</a:t>
            </a:r>
            <a:r>
              <a:rPr lang="en-US" altLang="vi-VN" sz="8800" b="1">
                <a:ln w="22225">
                  <a:solidFill>
                    <a:srgbClr val="ED7D31"/>
                  </a:solidFill>
                  <a:prstDash val="solid"/>
                </a:ln>
                <a:solidFill>
                  <a:srgbClr val="ED7D31">
                    <a:lumMod val="40000"/>
                    <a:lumOff val="60000"/>
                  </a:srgbClr>
                </a:solidFill>
                <a:latin typeface="Times New Roman" pitchFamily="18" charset="0"/>
                <a:cs typeface="Times New Roman" pitchFamily="18" charset="0"/>
              </a:rPr>
              <a:t>hăm ngoan, học tốt !</a:t>
            </a:r>
            <a:endParaRPr kumimoji="0" lang="en-US" altLang="vi-VN" sz="8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45861642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sp>
        <p:nvSpPr>
          <p:cNvPr id="2" name="矩形 1">
            <a:extLst>
              <a:ext uri="{FF2B5EF4-FFF2-40B4-BE49-F238E27FC236}">
                <a16:creationId xmlns:a16="http://schemas.microsoft.com/office/drawing/2014/main" id="{81B20B87-4BF5-42D0-A91F-FBCD8FD2F52E}"/>
              </a:ext>
            </a:extLst>
          </p:cNvPr>
          <p:cNvSpPr/>
          <p:nvPr/>
        </p:nvSpPr>
        <p:spPr>
          <a:xfrm>
            <a:off x="3353101" y="324439"/>
            <a:ext cx="5485797" cy="1569660"/>
          </a:xfrm>
          <a:prstGeom prst="rect">
            <a:avLst/>
          </a:prstGeom>
          <a:noFill/>
        </p:spPr>
        <p:txBody>
          <a:bodyPr wrap="none" lIns="91440" tIns="45720" rIns="91440" bIns="45720">
            <a:spAutoFit/>
          </a:bodyPr>
          <a:lstStyle/>
          <a:p>
            <a:pPr algn="ctr"/>
            <a:r>
              <a:rPr lang="en-US" altLang="zh-CN" sz="9600" b="1">
                <a:ln w="9525">
                  <a:solidFill>
                    <a:schemeClr val="bg1"/>
                  </a:solidFill>
                  <a:prstDash val="solid"/>
                </a:ln>
                <a:solidFill>
                  <a:srgbClr val="C00000"/>
                </a:solidFill>
                <a:effectLst>
                  <a:outerShdw blurRad="12700" dist="38100" dir="2700000" algn="tl" rotWithShape="0">
                    <a:schemeClr val="bg1">
                      <a:lumMod val="50000"/>
                    </a:schemeClr>
                  </a:outerShdw>
                </a:effectLst>
              </a:rPr>
              <a:t>Khởi động</a:t>
            </a:r>
            <a:endParaRPr lang="zh-CN" altLang="en-US" sz="9600" b="1" dirty="0">
              <a:ln w="9525">
                <a:solidFill>
                  <a:schemeClr val="bg1"/>
                </a:solidFill>
                <a:prstDash val="solid"/>
              </a:ln>
              <a:solidFill>
                <a:srgbClr val="C00000"/>
              </a:solidFill>
              <a:effectLst>
                <a:outerShdw blurRad="12700" dist="38100" dir="2700000" algn="tl" rotWithShape="0">
                  <a:schemeClr val="bg1">
                    <a:lumMod val="50000"/>
                  </a:schemeClr>
                </a:outerShdw>
              </a:effectLst>
            </a:endParaRPr>
          </a:p>
        </p:txBody>
      </p:sp>
      <p:pic>
        <p:nvPicPr>
          <p:cNvPr id="3" name="Picture 2"/>
          <p:cNvPicPr>
            <a:picLocks noChangeAspect="1"/>
          </p:cNvPicPr>
          <p:nvPr/>
        </p:nvPicPr>
        <p:blipFill>
          <a:blip r:embed="rId6"/>
          <a:stretch>
            <a:fillRect/>
          </a:stretch>
        </p:blipFill>
        <p:spPr>
          <a:xfrm>
            <a:off x="629401" y="2249788"/>
            <a:ext cx="3573446" cy="3573446"/>
          </a:xfrm>
          <a:prstGeom prst="rect">
            <a:avLst/>
          </a:prstGeom>
          <a:ln>
            <a:noFill/>
          </a:ln>
          <a:effectLst>
            <a:softEdge rad="112500"/>
          </a:effectLst>
        </p:spPr>
      </p:pic>
      <p:sp>
        <p:nvSpPr>
          <p:cNvPr id="6" name="TextBox 5"/>
          <p:cNvSpPr txBox="1"/>
          <p:nvPr/>
        </p:nvSpPr>
        <p:spPr>
          <a:xfrm>
            <a:off x="4902524" y="2886357"/>
            <a:ext cx="3165231" cy="1754326"/>
          </a:xfrm>
          <a:prstGeom prst="rect">
            <a:avLst/>
          </a:prstGeom>
          <a:noFill/>
        </p:spPr>
        <p:txBody>
          <a:bodyPr wrap="square" rtlCol="0">
            <a:spAutoFit/>
          </a:bodyPr>
          <a:lstStyle/>
          <a:p>
            <a:r>
              <a:rPr lang="en-US" sz="5400" b="1" dirty="0" err="1">
                <a:latin typeface="HP001 4 hàng" panose="020B0603050302020204" pitchFamily="34" charset="0"/>
                <a:cs typeface="Times New Roman" panose="02020603050405020304" pitchFamily="18" charset="0"/>
              </a:rPr>
              <a:t>rút</a:t>
            </a:r>
            <a:r>
              <a:rPr lang="en-US" sz="5400" b="1" dirty="0">
                <a:latin typeface="HP001 4 hàng" panose="020B0603050302020204" pitchFamily="34" charset="0"/>
                <a:cs typeface="Times New Roman" panose="02020603050405020304" pitchFamily="18" charset="0"/>
              </a:rPr>
              <a:t> </a:t>
            </a:r>
            <a:r>
              <a:rPr lang="en-US" sz="5400" b="1" dirty="0" err="1">
                <a:latin typeface="HP001 4 hàng" panose="020B0603050302020204" pitchFamily="34" charset="0"/>
                <a:cs typeface="Times New Roman" panose="02020603050405020304" pitchFamily="18" charset="0"/>
              </a:rPr>
              <a:t>soạt</a:t>
            </a:r>
            <a:r>
              <a:rPr lang="en-US" sz="5400" b="1" dirty="0">
                <a:latin typeface="HP001 4 hàng" panose="020B0603050302020204" pitchFamily="34" charset="0"/>
                <a:cs typeface="Times New Roman" panose="02020603050405020304" pitchFamily="18" charset="0"/>
              </a:rPr>
              <a:t> </a:t>
            </a:r>
          </a:p>
          <a:p>
            <a:r>
              <a:rPr lang="en-US" sz="5400" b="1" dirty="0" err="1">
                <a:latin typeface="HP001 4 hàng" panose="020B0603050302020204" pitchFamily="34" charset="0"/>
                <a:cs typeface="Times New Roman" panose="02020603050405020304" pitchFamily="18" charset="0"/>
              </a:rPr>
              <a:t>nanh</a:t>
            </a:r>
            <a:r>
              <a:rPr lang="en-US" sz="5400" b="1" dirty="0">
                <a:latin typeface="HP001 4 hàng" panose="020B0603050302020204" pitchFamily="34" charset="0"/>
                <a:cs typeface="Times New Roman" panose="02020603050405020304" pitchFamily="18" charset="0"/>
              </a:rPr>
              <a:t> </a:t>
            </a:r>
            <a:r>
              <a:rPr lang="en-US" sz="5400" b="1" dirty="0" err="1">
                <a:latin typeface="HP001 4 hàng" panose="020B0603050302020204" pitchFamily="34" charset="0"/>
                <a:cs typeface="Times New Roman" panose="02020603050405020304" pitchFamily="18" charset="0"/>
              </a:rPr>
              <a:t>ác</a:t>
            </a:r>
            <a:endParaRPr lang="en-US" sz="5400" b="1" dirty="0">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702342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5524" y="4734769"/>
            <a:ext cx="3536477" cy="2073504"/>
          </a:xfrm>
          <a:prstGeom prst="rect">
            <a:avLst/>
          </a:prstGeom>
        </p:spPr>
      </p:pic>
      <p:sp>
        <p:nvSpPr>
          <p:cNvPr id="8" name="文本框 7">
            <a:extLst>
              <a:ext uri="{FF2B5EF4-FFF2-40B4-BE49-F238E27FC236}">
                <a16:creationId xmlns:a16="http://schemas.microsoft.com/office/drawing/2014/main" id="{AE2D1232-D92F-46F2-8C65-FA0251ED8667}"/>
              </a:ext>
            </a:extLst>
          </p:cNvPr>
          <p:cNvSpPr txBox="1"/>
          <p:nvPr/>
        </p:nvSpPr>
        <p:spPr>
          <a:xfrm>
            <a:off x="4756531" y="323789"/>
            <a:ext cx="2678938" cy="707886"/>
          </a:xfrm>
          <a:prstGeom prst="rect">
            <a:avLst/>
          </a:prstGeom>
          <a:noFill/>
        </p:spPr>
        <p:txBody>
          <a:bodyPr wrap="none" rtlCol="0">
            <a:spAutoFit/>
          </a:bodyPr>
          <a:lstStyle/>
          <a:p>
            <a:pPr>
              <a:defRPr/>
            </a:pPr>
            <a:r>
              <a:rPr lang="en-US" altLang="zh-CN" sz="4000" b="1" dirty="0" err="1">
                <a:solidFill>
                  <a:srgbClr val="C00000"/>
                </a:solidFill>
                <a:latin typeface="Times New Roman" pitchFamily="18" charset="0"/>
                <a:ea typeface="汉仪跳跳体简" panose="00020600040101010101" pitchFamily="18" charset="-122"/>
                <a:cs typeface="Times New Roman" pitchFamily="18" charset="0"/>
              </a:rPr>
              <a:t>Thắng</a:t>
            </a:r>
            <a:r>
              <a:rPr lang="en-US" altLang="zh-CN" sz="4000" b="1" dirty="0">
                <a:solidFill>
                  <a:srgbClr val="C00000"/>
                </a:solidFill>
                <a:latin typeface="Times New Roman" pitchFamily="18" charset="0"/>
                <a:ea typeface="汉仪跳跳体简" panose="00020600040101010101" pitchFamily="18" charset="-122"/>
                <a:cs typeface="Times New Roman" pitchFamily="18" charset="0"/>
              </a:rPr>
              <a:t> </a:t>
            </a:r>
            <a:r>
              <a:rPr lang="en-US" altLang="zh-CN" sz="4000" b="1" dirty="0" err="1">
                <a:solidFill>
                  <a:srgbClr val="C00000"/>
                </a:solidFill>
                <a:latin typeface="Times New Roman" pitchFamily="18" charset="0"/>
                <a:ea typeface="汉仪跳跳体简" panose="00020600040101010101" pitchFamily="18" charset="-122"/>
                <a:cs typeface="Times New Roman" pitchFamily="18" charset="0"/>
              </a:rPr>
              <a:t>biển</a:t>
            </a:r>
            <a:endParaRPr lang="zh-CN" altLang="en-US" sz="4000" b="1" dirty="0">
              <a:solidFill>
                <a:srgbClr val="C00000"/>
              </a:solidFill>
              <a:latin typeface="Times New Roman" pitchFamily="18" charset="0"/>
              <a:ea typeface="汉仪跳跳体简" panose="00020600040101010101" pitchFamily="18" charset="-122"/>
              <a:cs typeface="Times New Roman" pitchFamily="18" charset="0"/>
            </a:endParaRPr>
          </a:p>
        </p:txBody>
      </p:sp>
      <p:sp>
        <p:nvSpPr>
          <p:cNvPr id="2" name="Rectangle 1"/>
          <p:cNvSpPr/>
          <p:nvPr/>
        </p:nvSpPr>
        <p:spPr>
          <a:xfrm>
            <a:off x="329920" y="1135858"/>
            <a:ext cx="11306070" cy="3970318"/>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Mặt trời lên cao dần. Gió đã bắt đầu mạnh. Gió lên, nước biển càng dữ. Khoảng mênh mông ầm ĩ càng lan rộng mãi vào. Biển cả muốn nuốt tươi </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con đê mỏng manh như con mập đớp con cá chim nhỏ bé.</a:t>
            </a:r>
          </a:p>
          <a:p>
            <a:pPr algn="just"/>
            <a:endParaRPr lang="vi-VN"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Một tiếng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chống giữ.</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07485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pic>
        <p:nvPicPr>
          <p:cNvPr id="13" name="图片 12">
            <a:extLst>
              <a:ext uri="{FF2B5EF4-FFF2-40B4-BE49-F238E27FC236}">
                <a16:creationId xmlns:a16="http://schemas.microsoft.com/office/drawing/2014/main" id="{37A7A021-B942-4826-8E86-0E1DA4522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38" y="385610"/>
            <a:ext cx="1560921" cy="1560921"/>
          </a:xfrm>
          <a:prstGeom prst="rect">
            <a:avLst/>
          </a:prstGeom>
        </p:spPr>
      </p:pic>
      <p:pic>
        <p:nvPicPr>
          <p:cNvPr id="2" name="Picture 1"/>
          <p:cNvPicPr>
            <a:picLocks noChangeAspect="1"/>
          </p:cNvPicPr>
          <p:nvPr/>
        </p:nvPicPr>
        <p:blipFill rotWithShape="1">
          <a:blip r:embed="rId5">
            <a:clrChange>
              <a:clrFrom>
                <a:srgbClr val="F5F5F5"/>
              </a:clrFrom>
              <a:clrTo>
                <a:srgbClr val="F5F5F5">
                  <a:alpha val="0"/>
                </a:srgbClr>
              </a:clrTo>
            </a:clrChange>
          </a:blip>
          <a:srcRect l="27143" r="19450" b="7514"/>
          <a:stretch/>
        </p:blipFill>
        <p:spPr>
          <a:xfrm>
            <a:off x="1104649" y="1219947"/>
            <a:ext cx="3255667" cy="5637963"/>
          </a:xfrm>
          <a:prstGeom prst="rect">
            <a:avLst/>
          </a:prstGeom>
        </p:spPr>
      </p:pic>
      <p:sp>
        <p:nvSpPr>
          <p:cNvPr id="5" name="Oval Callout 4"/>
          <p:cNvSpPr/>
          <p:nvPr/>
        </p:nvSpPr>
        <p:spPr>
          <a:xfrm>
            <a:off x="3768131" y="385610"/>
            <a:ext cx="6621865" cy="1946153"/>
          </a:xfrm>
          <a:prstGeom prst="wedgeEllipseCallout">
            <a:avLst>
              <a:gd name="adj1" fmla="val -57334"/>
              <a:gd name="adj2" fmla="val 6198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ectangle 6"/>
          <p:cNvSpPr/>
          <p:nvPr/>
        </p:nvSpPr>
        <p:spPr>
          <a:xfrm>
            <a:off x="4330841" y="820077"/>
            <a:ext cx="5841441"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Qua đoạn văn, em thấy hình ảnh cơn bão biển hiện ra như thế nào? </a:t>
            </a:r>
            <a:endParaRPr lang="en-US" sz="3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474169" y="2956578"/>
            <a:ext cx="6330462" cy="1569660"/>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Qua đoạn văn, hình ảnh cơn bão biển hiện ra rất hung dữ, nó tấn công dữ dội vào khúc đê mỏng manh.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170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Lớp 4 Tập đọc Thắng biển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Tree>
    <p:extLst>
      <p:ext uri="{BB962C8B-B14F-4D97-AF65-F5344CB8AC3E}">
        <p14:creationId xmlns:p14="http://schemas.microsoft.com/office/powerpoint/2010/main" val="30649656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299" y="0"/>
            <a:ext cx="9701711" cy="6399113"/>
          </a:xfrm>
          <a:prstGeom prst="rect">
            <a:avLst/>
          </a:prstGeom>
        </p:spPr>
      </p:pic>
      <p:pic>
        <p:nvPicPr>
          <p:cNvPr id="7" name="Picture 6"/>
          <p:cNvPicPr>
            <a:picLocks noChangeAspect="1"/>
          </p:cNvPicPr>
          <p:nvPr/>
        </p:nvPicPr>
        <p:blipFill>
          <a:blip r:embed="rId7"/>
          <a:stretch>
            <a:fillRect/>
          </a:stretch>
        </p:blipFill>
        <p:spPr>
          <a:xfrm>
            <a:off x="2769153" y="1803278"/>
            <a:ext cx="6214905" cy="4143270"/>
          </a:xfrm>
          <a:prstGeom prst="rect">
            <a:avLst/>
          </a:prstGeom>
          <a:ln>
            <a:noFill/>
          </a:ln>
          <a:effectLst>
            <a:softEdge rad="112500"/>
          </a:effectLst>
        </p:spPr>
      </p:pic>
      <p:pic>
        <p:nvPicPr>
          <p:cNvPr id="8" name="Picture 7"/>
          <p:cNvPicPr>
            <a:picLocks noChangeAspect="1"/>
          </p:cNvPicPr>
          <p:nvPr/>
        </p:nvPicPr>
        <p:blipFill>
          <a:blip r:embed="rId8"/>
          <a:stretch>
            <a:fillRect/>
          </a:stretch>
        </p:blipFill>
        <p:spPr>
          <a:xfrm>
            <a:off x="2925710" y="1861318"/>
            <a:ext cx="6239622" cy="3948511"/>
          </a:xfrm>
          <a:prstGeom prst="rect">
            <a:avLst/>
          </a:prstGeom>
          <a:ln>
            <a:noFill/>
          </a:ln>
          <a:effectLst>
            <a:softEdge rad="112500"/>
          </a:effectLst>
        </p:spPr>
      </p:pic>
      <p:pic>
        <p:nvPicPr>
          <p:cNvPr id="9" name="Picture 8"/>
          <p:cNvPicPr>
            <a:picLocks noChangeAspect="1"/>
          </p:cNvPicPr>
          <p:nvPr/>
        </p:nvPicPr>
        <p:blipFill>
          <a:blip r:embed="rId9"/>
          <a:stretch>
            <a:fillRect/>
          </a:stretch>
        </p:blipFill>
        <p:spPr>
          <a:xfrm>
            <a:off x="2710811" y="1840730"/>
            <a:ext cx="6983983" cy="4105818"/>
          </a:xfrm>
          <a:prstGeom prst="rect">
            <a:avLst/>
          </a:prstGeom>
          <a:ln>
            <a:noFill/>
          </a:ln>
          <a:effectLst>
            <a:softEdge rad="112500"/>
          </a:effectLst>
        </p:spPr>
      </p:pic>
    </p:spTree>
    <p:extLst>
      <p:ext uri="{BB962C8B-B14F-4D97-AF65-F5344CB8AC3E}">
        <p14:creationId xmlns:p14="http://schemas.microsoft.com/office/powerpoint/2010/main" val="413105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pic>
        <p:nvPicPr>
          <p:cNvPr id="5" name="Picture 4"/>
          <p:cNvPicPr>
            <a:picLocks noChangeAspect="1"/>
          </p:cNvPicPr>
          <p:nvPr/>
        </p:nvPicPr>
        <p:blipFill rotWithShape="1">
          <a:blip r:embed="rId4">
            <a:clrChange>
              <a:clrFrom>
                <a:srgbClr val="FFFFFF"/>
              </a:clrFrom>
              <a:clrTo>
                <a:srgbClr val="FFFFFF">
                  <a:alpha val="0"/>
                </a:srgbClr>
              </a:clrTo>
            </a:clrChange>
          </a:blip>
          <a:srcRect t="17083"/>
          <a:stretch/>
        </p:blipFill>
        <p:spPr>
          <a:xfrm>
            <a:off x="3337261" y="2236039"/>
            <a:ext cx="6042199" cy="3140898"/>
          </a:xfrm>
          <a:prstGeom prst="rect">
            <a:avLst/>
          </a:prstGeom>
        </p:spPr>
      </p:pic>
      <p:sp>
        <p:nvSpPr>
          <p:cNvPr id="7" name="Rectangle 6"/>
          <p:cNvSpPr/>
          <p:nvPr/>
        </p:nvSpPr>
        <p:spPr>
          <a:xfrm>
            <a:off x="2087631" y="394954"/>
            <a:ext cx="8016746" cy="1569660"/>
          </a:xfrm>
          <a:prstGeom prst="rect">
            <a:avLst/>
          </a:prstGeom>
          <a:noFill/>
        </p:spPr>
        <p:txBody>
          <a:bodyPr wrap="none" lIns="91440" tIns="45720" rIns="91440" bIns="45720">
            <a:spAutoFit/>
          </a:bodyPr>
          <a:lstStyle/>
          <a:p>
            <a:pPr algn="ctr"/>
            <a:r>
              <a:rPr lang="en-US" sz="9600" b="1" dirty="0" err="1">
                <a:ln w="9525">
                  <a:solidFill>
                    <a:schemeClr val="bg1"/>
                  </a:solidFill>
                  <a:prstDash val="solid"/>
                </a:ln>
                <a:effectLst>
                  <a:outerShdw blurRad="12700" dist="38100" dir="2700000" algn="tl" rotWithShape="0">
                    <a:schemeClr val="bg1">
                      <a:lumMod val="50000"/>
                    </a:schemeClr>
                  </a:outerShdw>
                </a:effectLst>
              </a:rPr>
              <a:t>Tìm</a:t>
            </a:r>
            <a:r>
              <a:rPr lang="en-US" sz="9600" b="1" dirty="0">
                <a:ln w="9525">
                  <a:solidFill>
                    <a:schemeClr val="bg1"/>
                  </a:solidFill>
                  <a:prstDash val="solid"/>
                </a:ln>
                <a:effectLst>
                  <a:outerShdw blurRad="12700" dist="38100" dir="2700000" algn="tl" rotWithShape="0">
                    <a:schemeClr val="bg1">
                      <a:lumMod val="50000"/>
                    </a:schemeClr>
                  </a:outerShdw>
                </a:effectLst>
              </a:rPr>
              <a:t> </a:t>
            </a:r>
            <a:r>
              <a:rPr lang="en-US" sz="9600" b="1" dirty="0" err="1">
                <a:ln w="9525">
                  <a:solidFill>
                    <a:schemeClr val="bg1"/>
                  </a:solidFill>
                  <a:prstDash val="solid"/>
                </a:ln>
                <a:effectLst>
                  <a:outerShdw blurRad="12700" dist="38100" dir="2700000" algn="tl" rotWithShape="0">
                    <a:schemeClr val="bg1">
                      <a:lumMod val="50000"/>
                    </a:schemeClr>
                  </a:outerShdw>
                </a:effectLst>
              </a:rPr>
              <a:t>từ</a:t>
            </a:r>
            <a:r>
              <a:rPr lang="en-US" sz="9600" b="1" dirty="0">
                <a:ln w="9525">
                  <a:solidFill>
                    <a:schemeClr val="bg1"/>
                  </a:solidFill>
                  <a:prstDash val="solid"/>
                </a:ln>
                <a:effectLst>
                  <a:outerShdw blurRad="12700" dist="38100" dir="2700000" algn="tl" rotWithShape="0">
                    <a:schemeClr val="bg1">
                      <a:lumMod val="50000"/>
                    </a:schemeClr>
                  </a:outerShdw>
                </a:effectLst>
              </a:rPr>
              <a:t> </a:t>
            </a:r>
            <a:r>
              <a:rPr lang="en-US" sz="9600" b="1" dirty="0" err="1">
                <a:ln w="9525">
                  <a:solidFill>
                    <a:schemeClr val="bg1"/>
                  </a:solidFill>
                  <a:prstDash val="solid"/>
                </a:ln>
                <a:effectLst>
                  <a:outerShdw blurRad="12700" dist="38100" dir="2700000" algn="tl" rotWithShape="0">
                    <a:schemeClr val="bg1">
                      <a:lumMod val="50000"/>
                    </a:schemeClr>
                  </a:outerShdw>
                </a:effectLst>
              </a:rPr>
              <a:t>khó</a:t>
            </a:r>
            <a:r>
              <a:rPr lang="en-US" sz="9600" b="1" dirty="0">
                <a:ln w="9525">
                  <a:solidFill>
                    <a:schemeClr val="bg1"/>
                  </a:solidFill>
                  <a:prstDash val="solid"/>
                </a:ln>
                <a:effectLst>
                  <a:outerShdw blurRad="12700" dist="38100" dir="2700000" algn="tl" rotWithShape="0">
                    <a:schemeClr val="bg1">
                      <a:lumMod val="50000"/>
                    </a:schemeClr>
                  </a:outerShdw>
                </a:effectLst>
              </a:rPr>
              <a:t> </a:t>
            </a:r>
            <a:r>
              <a:rPr lang="en-US" sz="9600" b="1" dirty="0" err="1">
                <a:ln w="9525">
                  <a:solidFill>
                    <a:schemeClr val="bg1"/>
                  </a:solidFill>
                  <a:prstDash val="solid"/>
                </a:ln>
                <a:effectLst>
                  <a:outerShdw blurRad="12700" dist="38100" dir="2700000" algn="tl" rotWithShape="0">
                    <a:schemeClr val="bg1">
                      <a:lumMod val="50000"/>
                    </a:schemeClr>
                  </a:outerShdw>
                </a:effectLst>
              </a:rPr>
              <a:t>viết</a:t>
            </a:r>
            <a:endPar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828516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sp>
        <p:nvSpPr>
          <p:cNvPr id="7" name="Rectangle 6"/>
          <p:cNvSpPr/>
          <p:nvPr/>
        </p:nvSpPr>
        <p:spPr>
          <a:xfrm>
            <a:off x="3134772" y="95490"/>
            <a:ext cx="5922455" cy="1569660"/>
          </a:xfrm>
          <a:prstGeom prst="rect">
            <a:avLst/>
          </a:prstGeom>
          <a:noFill/>
        </p:spPr>
        <p:txBody>
          <a:bodyPr wrap="none" lIns="91440" tIns="45720" rIns="91440" bIns="45720">
            <a:spAutoFit/>
          </a:bodyPr>
          <a:lstStyle/>
          <a:p>
            <a:pPr algn="ctr"/>
            <a:r>
              <a:rPr lang="en-US" sz="9600" b="1" dirty="0" err="1">
                <a:ln w="9525">
                  <a:solidFill>
                    <a:schemeClr val="bg1"/>
                  </a:solidFill>
                  <a:prstDash val="solid"/>
                </a:ln>
                <a:solidFill>
                  <a:srgbClr val="7030A0"/>
                </a:solidFill>
                <a:effectLst>
                  <a:outerShdw blurRad="12700" dist="38100" dir="2700000" algn="tl" rotWithShape="0">
                    <a:schemeClr val="bg1">
                      <a:lumMod val="50000"/>
                    </a:schemeClr>
                  </a:outerShdw>
                </a:effectLst>
              </a:rPr>
              <a:t>Từ</a:t>
            </a:r>
            <a:r>
              <a:rPr lang="en-US" sz="9600" b="1" dirty="0">
                <a:ln w="9525">
                  <a:solidFill>
                    <a:schemeClr val="bg1"/>
                  </a:solidFill>
                  <a:prstDash val="solid"/>
                </a:ln>
                <a:solidFill>
                  <a:srgbClr val="7030A0"/>
                </a:solidFill>
                <a:effectLst>
                  <a:outerShdw blurRad="12700" dist="38100" dir="2700000" algn="tl" rotWithShape="0">
                    <a:schemeClr val="bg1">
                      <a:lumMod val="50000"/>
                    </a:schemeClr>
                  </a:outerShdw>
                </a:effectLst>
              </a:rPr>
              <a:t> </a:t>
            </a:r>
            <a:r>
              <a:rPr lang="en-US" sz="9600" b="1" dirty="0" err="1">
                <a:ln w="9525">
                  <a:solidFill>
                    <a:schemeClr val="bg1"/>
                  </a:solidFill>
                  <a:prstDash val="solid"/>
                </a:ln>
                <a:solidFill>
                  <a:srgbClr val="7030A0"/>
                </a:solidFill>
                <a:effectLst>
                  <a:outerShdw blurRad="12700" dist="38100" dir="2700000" algn="tl" rotWithShape="0">
                    <a:schemeClr val="bg1">
                      <a:lumMod val="50000"/>
                    </a:schemeClr>
                  </a:outerShdw>
                </a:effectLst>
              </a:rPr>
              <a:t>khó</a:t>
            </a:r>
            <a:r>
              <a:rPr lang="en-US" sz="9600" b="1" dirty="0">
                <a:ln w="9525">
                  <a:solidFill>
                    <a:schemeClr val="bg1"/>
                  </a:solidFill>
                  <a:prstDash val="solid"/>
                </a:ln>
                <a:solidFill>
                  <a:srgbClr val="7030A0"/>
                </a:solidFill>
                <a:effectLst>
                  <a:outerShdw blurRad="12700" dist="38100" dir="2700000" algn="tl" rotWithShape="0">
                    <a:schemeClr val="bg1">
                      <a:lumMod val="50000"/>
                    </a:schemeClr>
                  </a:outerShdw>
                </a:effectLst>
              </a:rPr>
              <a:t> </a:t>
            </a:r>
            <a:r>
              <a:rPr lang="en-US" sz="9600" b="1" dirty="0" err="1">
                <a:ln w="9525">
                  <a:solidFill>
                    <a:schemeClr val="bg1"/>
                  </a:solidFill>
                  <a:prstDash val="solid"/>
                </a:ln>
                <a:solidFill>
                  <a:srgbClr val="7030A0"/>
                </a:solidFill>
                <a:effectLst>
                  <a:outerShdw blurRad="12700" dist="38100" dir="2700000" algn="tl" rotWithShape="0">
                    <a:schemeClr val="bg1">
                      <a:lumMod val="50000"/>
                    </a:schemeClr>
                  </a:outerShdw>
                </a:effectLst>
              </a:rPr>
              <a:t>viết</a:t>
            </a:r>
            <a:endParaRPr lang="en-US" sz="96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endParaRPr>
          </a:p>
        </p:txBody>
      </p:sp>
      <p:sp>
        <p:nvSpPr>
          <p:cNvPr id="2" name="TextBox 1"/>
          <p:cNvSpPr txBox="1"/>
          <p:nvPr/>
        </p:nvSpPr>
        <p:spPr>
          <a:xfrm>
            <a:off x="4906425" y="2269702"/>
            <a:ext cx="4531806" cy="3046988"/>
          </a:xfrm>
          <a:prstGeom prst="rect">
            <a:avLst/>
          </a:prstGeom>
          <a:noFill/>
        </p:spPr>
        <p:txBody>
          <a:bodyPr wrap="square" rtlCol="0">
            <a:spAutoFit/>
          </a:bodyPr>
          <a:lstStyle/>
          <a:p>
            <a:r>
              <a:rPr lang="en-US" sz="4800" b="1" dirty="0" err="1">
                <a:latin typeface="HP001 4 hàng" panose="020B0603050302020204" pitchFamily="34" charset="0"/>
                <a:cs typeface="Times New Roman" panose="02020603050405020304" pitchFamily="18" charset="0"/>
              </a:rPr>
              <a:t>lan</a:t>
            </a:r>
            <a:r>
              <a:rPr lang="en-US" sz="4800" b="1" dirty="0">
                <a:latin typeface="HP001 4 hàng" panose="020B0603050302020204" pitchFamily="34" charset="0"/>
                <a:cs typeface="Times New Roman" panose="02020603050405020304" pitchFamily="18" charset="0"/>
              </a:rPr>
              <a:t> </a:t>
            </a:r>
            <a:r>
              <a:rPr lang="en-US" sz="4800" b="1" dirty="0" err="1">
                <a:latin typeface="HP001 4 hàng" panose="020B0603050302020204" pitchFamily="34" charset="0"/>
                <a:cs typeface="Times New Roman" panose="02020603050405020304" pitchFamily="18" charset="0"/>
              </a:rPr>
              <a:t>rộng</a:t>
            </a:r>
            <a:endParaRPr lang="en-US" sz="4800" b="1" dirty="0">
              <a:latin typeface="HP001 4 hàng" panose="020B0603050302020204" pitchFamily="34" charset="0"/>
              <a:cs typeface="Times New Roman" panose="02020603050405020304" pitchFamily="18" charset="0"/>
            </a:endParaRPr>
          </a:p>
          <a:p>
            <a:r>
              <a:rPr lang="en-US" sz="4800" b="1">
                <a:latin typeface="HP001 4 hàng" panose="020B0603050302020204" pitchFamily="34" charset="0"/>
                <a:cs typeface="Times New Roman" panose="02020603050405020304" pitchFamily="18" charset="0"/>
              </a:rPr>
              <a:t>cây </a:t>
            </a:r>
            <a:r>
              <a:rPr lang="en-US" sz="4800" b="1" dirty="0" err="1">
                <a:latin typeface="HP001 4 hàng" panose="020B0603050302020204" pitchFamily="34" charset="0"/>
                <a:cs typeface="Times New Roman" panose="02020603050405020304" pitchFamily="18" charset="0"/>
              </a:rPr>
              <a:t>vẹt</a:t>
            </a:r>
            <a:endParaRPr lang="en-US" sz="4800" b="1" dirty="0">
              <a:latin typeface="HP001 4 hàng" panose="020B0603050302020204" pitchFamily="34" charset="0"/>
              <a:cs typeface="Times New Roman" panose="02020603050405020304" pitchFamily="18" charset="0"/>
            </a:endParaRPr>
          </a:p>
          <a:p>
            <a:r>
              <a:rPr lang="en-US" sz="4800" b="1" dirty="0" err="1">
                <a:latin typeface="HP001 4 hàng" panose="020B0603050302020204" pitchFamily="34" charset="0"/>
                <a:cs typeface="Times New Roman" panose="02020603050405020304" pitchFamily="18" charset="0"/>
              </a:rPr>
              <a:t>ầm</a:t>
            </a:r>
            <a:r>
              <a:rPr lang="en-US" sz="4800" b="1" dirty="0">
                <a:latin typeface="HP001 4 hàng" panose="020B0603050302020204" pitchFamily="34" charset="0"/>
                <a:cs typeface="Times New Roman" panose="02020603050405020304" pitchFamily="18" charset="0"/>
              </a:rPr>
              <a:t> ĩ</a:t>
            </a:r>
          </a:p>
          <a:p>
            <a:r>
              <a:rPr lang="en-US" sz="4800" b="1" dirty="0" err="1">
                <a:latin typeface="HP001 4 hàng" panose="020B0603050302020204" pitchFamily="34" charset="0"/>
                <a:cs typeface="Times New Roman" panose="02020603050405020304" pitchFamily="18" charset="0"/>
              </a:rPr>
              <a:t>điên</a:t>
            </a:r>
            <a:r>
              <a:rPr lang="en-US" sz="4800" b="1" dirty="0">
                <a:latin typeface="HP001 4 hàng" panose="020B0603050302020204" pitchFamily="34" charset="0"/>
                <a:cs typeface="Times New Roman" panose="02020603050405020304" pitchFamily="18" charset="0"/>
              </a:rPr>
              <a:t> </a:t>
            </a:r>
            <a:r>
              <a:rPr lang="en-US" sz="4800" b="1" dirty="0" err="1">
                <a:latin typeface="HP001 4 hàng" panose="020B0603050302020204" pitchFamily="34" charset="0"/>
                <a:cs typeface="Times New Roman" panose="02020603050405020304" pitchFamily="18" charset="0"/>
              </a:rPr>
              <a:t>cuồng</a:t>
            </a:r>
            <a:endParaRPr lang="en-US" sz="4800" b="1" dirty="0">
              <a:latin typeface="HP001 4 hàng" panose="020B060305030202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559031" y="1879913"/>
            <a:ext cx="3572566" cy="3572566"/>
          </a:xfrm>
          <a:prstGeom prst="rect">
            <a:avLst/>
          </a:prstGeom>
          <a:ln>
            <a:noFill/>
          </a:ln>
          <a:effectLst>
            <a:softEdge rad="112500"/>
          </a:effectLst>
        </p:spPr>
      </p:pic>
    </p:spTree>
    <p:extLst>
      <p:ext uri="{BB962C8B-B14F-4D97-AF65-F5344CB8AC3E}">
        <p14:creationId xmlns:p14="http://schemas.microsoft.com/office/powerpoint/2010/main" val="37030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sp>
        <p:nvSpPr>
          <p:cNvPr id="7" name="Rectangle 6"/>
          <p:cNvSpPr/>
          <p:nvPr/>
        </p:nvSpPr>
        <p:spPr>
          <a:xfrm>
            <a:off x="2779836" y="204035"/>
            <a:ext cx="6632328" cy="1569660"/>
          </a:xfrm>
          <a:prstGeom prst="rect">
            <a:avLst/>
          </a:prstGeom>
          <a:noFill/>
        </p:spPr>
        <p:txBody>
          <a:bodyPr wrap="none" lIns="91440" tIns="45720" rIns="91440" bIns="45720">
            <a:spAutoFit/>
          </a:bodyPr>
          <a:lstStyle/>
          <a:p>
            <a:pPr algn="ctr"/>
            <a:r>
              <a:rPr lang="en-US" sz="9600" b="1" dirty="0" err="1">
                <a:ln w="9525">
                  <a:solidFill>
                    <a:prstClr val="white"/>
                  </a:solidFill>
                  <a:prstDash val="solid"/>
                </a:ln>
                <a:solidFill>
                  <a:prstClr val="black"/>
                </a:solidFill>
                <a:effectLst>
                  <a:outerShdw blurRad="12700" dist="38100" dir="2700000" algn="tl" rotWithShape="0">
                    <a:prstClr val="white">
                      <a:lumMod val="50000"/>
                    </a:prstClr>
                  </a:outerShdw>
                </a:effectLst>
              </a:rPr>
              <a:t>Viết</a:t>
            </a:r>
            <a:r>
              <a:rPr lang="en-US" sz="9600" b="1" dirty="0">
                <a:ln w="9525">
                  <a:solidFill>
                    <a:prstClr val="white"/>
                  </a:solidFill>
                  <a:prstDash val="solid"/>
                </a:ln>
                <a:solidFill>
                  <a:prstClr val="black"/>
                </a:solidFill>
                <a:effectLst>
                  <a:outerShdw blurRad="12700" dist="38100" dir="2700000" algn="tl" rotWithShape="0">
                    <a:prstClr val="white">
                      <a:lumMod val="50000"/>
                    </a:prstClr>
                  </a:outerShdw>
                </a:effectLst>
              </a:rPr>
              <a:t> </a:t>
            </a:r>
            <a:r>
              <a:rPr lang="en-US" sz="9600" b="1" dirty="0" err="1">
                <a:ln w="9525">
                  <a:solidFill>
                    <a:prstClr val="white"/>
                  </a:solidFill>
                  <a:prstDash val="solid"/>
                </a:ln>
                <a:solidFill>
                  <a:prstClr val="black"/>
                </a:solidFill>
                <a:effectLst>
                  <a:outerShdw blurRad="12700" dist="38100" dir="2700000" algn="tl" rotWithShape="0">
                    <a:prstClr val="white">
                      <a:lumMod val="50000"/>
                    </a:prstClr>
                  </a:outerShdw>
                </a:effectLst>
              </a:rPr>
              <a:t>chính</a:t>
            </a:r>
            <a:r>
              <a:rPr lang="en-US" sz="9600" b="1" dirty="0">
                <a:ln w="9525">
                  <a:solidFill>
                    <a:prstClr val="white"/>
                  </a:solidFill>
                  <a:prstDash val="solid"/>
                </a:ln>
                <a:solidFill>
                  <a:prstClr val="black"/>
                </a:solidFill>
                <a:effectLst>
                  <a:outerShdw blurRad="12700" dist="38100" dir="2700000" algn="tl" rotWithShape="0">
                    <a:prstClr val="white">
                      <a:lumMod val="50000"/>
                    </a:prstClr>
                  </a:outerShdw>
                </a:effectLst>
              </a:rPr>
              <a:t> </a:t>
            </a:r>
            <a:r>
              <a:rPr lang="en-US" sz="9600" b="1" dirty="0" err="1">
                <a:ln w="9525">
                  <a:solidFill>
                    <a:prstClr val="white"/>
                  </a:solidFill>
                  <a:prstDash val="solid"/>
                </a:ln>
                <a:solidFill>
                  <a:prstClr val="black"/>
                </a:solidFill>
                <a:effectLst>
                  <a:outerShdw blurRad="12700" dist="38100" dir="2700000" algn="tl" rotWithShape="0">
                    <a:prstClr val="white">
                      <a:lumMod val="50000"/>
                    </a:prstClr>
                  </a:outerShdw>
                </a:effectLst>
              </a:rPr>
              <a:t>tả</a:t>
            </a:r>
            <a:endParaRPr lang="en-US" sz="9600" b="1" dirty="0">
              <a:ln w="9525">
                <a:solidFill>
                  <a:prstClr val="white"/>
                </a:solidFill>
                <a:prstDash val="solid"/>
              </a:ln>
              <a:solidFill>
                <a:prstClr val="black"/>
              </a:solidFill>
              <a:effectLst>
                <a:outerShdw blurRad="12700" dist="38100" dir="2700000" algn="tl" rotWithShape="0">
                  <a:prstClr val="white">
                    <a:lumMod val="50000"/>
                  </a:prstClr>
                </a:outerShdw>
              </a:effectLst>
            </a:endParaRPr>
          </a:p>
        </p:txBody>
      </p:sp>
      <p:pic>
        <p:nvPicPr>
          <p:cNvPr id="2" name="Picture 1"/>
          <p:cNvPicPr>
            <a:picLocks noChangeAspect="1"/>
          </p:cNvPicPr>
          <p:nvPr/>
        </p:nvPicPr>
        <p:blipFill rotWithShape="1">
          <a:blip r:embed="rId4">
            <a:clrChange>
              <a:clrFrom>
                <a:srgbClr val="FFFFFF"/>
              </a:clrFrom>
              <a:clrTo>
                <a:srgbClr val="FFFFFF">
                  <a:alpha val="0"/>
                </a:srgbClr>
              </a:clrTo>
            </a:clrChange>
          </a:blip>
          <a:srcRect l="223" t="3520" r="-1"/>
          <a:stretch/>
        </p:blipFill>
        <p:spPr>
          <a:xfrm>
            <a:off x="4251395" y="1773695"/>
            <a:ext cx="3689210" cy="4520920"/>
          </a:xfrm>
          <a:prstGeom prst="flowChartPunchedCard">
            <a:avLst/>
          </a:prstGeom>
        </p:spPr>
      </p:pic>
    </p:spTree>
    <p:extLst>
      <p:ext uri="{BB962C8B-B14F-4D97-AF65-F5344CB8AC3E}">
        <p14:creationId xmlns:p14="http://schemas.microsoft.com/office/powerpoint/2010/main" val="989626873"/>
      </p:ext>
    </p:extLst>
  </p:cSld>
  <p:clrMapOvr>
    <a:masterClrMapping/>
  </p:clrMapOvr>
  <p:transition spd="slow">
    <p:push dir="u"/>
  </p:transition>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477</Words>
  <Application>Microsoft Office PowerPoint</Application>
  <PresentationFormat>Widescreen</PresentationFormat>
  <Paragraphs>76</Paragraphs>
  <Slides>13</Slides>
  <Notes>12</Notes>
  <HiddenSlides>0</HiddenSlides>
  <MMClips>1</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13</vt:i4>
      </vt:variant>
    </vt:vector>
  </HeadingPairs>
  <TitlesOfParts>
    <vt:vector size="25" baseType="lpstr">
      <vt:lpstr>Arial</vt:lpstr>
      <vt:lpstr>Calibri</vt:lpstr>
      <vt:lpstr>Calibri Light</vt:lpstr>
      <vt:lpstr>HP001 4 hàng</vt:lpstr>
      <vt:lpstr>Times New Roman</vt:lpstr>
      <vt:lpstr>Office 主题</vt:lpstr>
      <vt:lpstr>1_Office 主题</vt:lpstr>
      <vt:lpstr>2_Office 主题</vt:lpstr>
      <vt:lpstr>3_Office 主题</vt:lpstr>
      <vt:lpstr>4_Office 主题</vt:lpstr>
      <vt:lpstr>5_Office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Tâm Như</dc:creator>
  <cp:lastModifiedBy>My Hà</cp:lastModifiedBy>
  <cp:revision>20</cp:revision>
  <dcterms:created xsi:type="dcterms:W3CDTF">2021-03-13T03:21:21Z</dcterms:created>
  <dcterms:modified xsi:type="dcterms:W3CDTF">2022-03-10T13:11:03Z</dcterms:modified>
</cp:coreProperties>
</file>