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10" r:id="rId3"/>
    <p:sldMasterId id="2147483732" r:id="rId4"/>
    <p:sldMasterId id="2147483754" r:id="rId5"/>
    <p:sldMasterId id="2147483776" r:id="rId6"/>
    <p:sldMasterId id="2147483789" r:id="rId7"/>
  </p:sldMasterIdLst>
  <p:sldIdLst>
    <p:sldId id="269" r:id="rId8"/>
    <p:sldId id="259" r:id="rId9"/>
    <p:sldId id="270" r:id="rId10"/>
    <p:sldId id="271" r:id="rId11"/>
    <p:sldId id="272" r:id="rId12"/>
    <p:sldId id="266" r:id="rId13"/>
    <p:sldId id="276" r:id="rId14"/>
    <p:sldId id="277" r:id="rId15"/>
    <p:sldId id="258" r:id="rId16"/>
    <p:sldId id="268" r:id="rId17"/>
    <p:sldId id="275"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E8E8E8"/>
    <a:srgbClr val="F5F5F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B56416C-8163-4BC9-9E0D-391CBA2B629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17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FC197-1A26-4508-BFC4-74B4E9227FAB}"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416C-8163-4BC9-9E0D-391CBA2B629E}" type="slidenum">
              <a:rPr lang="en-US" smtClean="0"/>
              <a:t>‹#›</a:t>
            </a:fld>
            <a:endParaRPr lang="en-US"/>
          </a:p>
        </p:txBody>
      </p:sp>
    </p:spTree>
    <p:extLst>
      <p:ext uri="{BB962C8B-B14F-4D97-AF65-F5344CB8AC3E}">
        <p14:creationId xmlns:p14="http://schemas.microsoft.com/office/powerpoint/2010/main" val="29057773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7F622218-76FD-4E42-9C71-7D9882023B1B}"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5095842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23D30DDB-3E3B-4A57-849C-8A12636795AE}"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14903419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81F1F0A-795C-4F81-A067-6292DE1399C6}"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872708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863B3451-0B73-49B5-8B5F-E8F7BAD58892}"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9808772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E0606963-4AA0-40EF-9B24-1D884CBCBACF}"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5916740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76616D08-607E-4864-85FC-7754C3768249}"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911009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AD03C0-EA92-4F76-83B6-788176D9223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8268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E2E03B-F912-4F66-8928-A0B967FF3C9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14932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00964E-18E7-4330-8033-868FB8E9D8F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27411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341AE8-F4C4-4624-86B5-8CF51D47F9B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105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9139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EF58B2-464A-4A9D-BD7F-081E22133FF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54199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DFE15B-5364-4D07-A976-7ADB3BF3F4C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096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D79BB7-AEDE-40E3-9901-67C98AA8242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7240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B15C70-7A02-4AC4-8D35-5FDA2FF9168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55838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348BEB-37E6-4203-96E4-0394211F788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0560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6A01E-D807-45BE-A8AE-30B3260E4C9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26537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A75EA4-CC4E-486B-9A8D-B6D1B3E938B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04033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142F0B-281B-4B25-B2FE-D50E73A9105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622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20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spTree>
    <p:extLst>
      <p:ext uri="{BB962C8B-B14F-4D97-AF65-F5344CB8AC3E}">
        <p14:creationId xmlns:p14="http://schemas.microsoft.com/office/powerpoint/2010/main" val="299649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915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62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33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57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AADAA336-6F44-4443-95E6-F8E7E1A59060}"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752209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3E47B198-1F03-47B0-96F0-7FF8B4A7C2EB}"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68868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spTree>
    <p:extLst>
      <p:ext uri="{BB962C8B-B14F-4D97-AF65-F5344CB8AC3E}">
        <p14:creationId xmlns:p14="http://schemas.microsoft.com/office/powerpoint/2010/main" val="3190498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76381FFF-F315-4961-A2DD-E970751B7E3B}"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4003655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BE306989-D160-4773-AC09-B1FBC70CB9D9}"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141886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99EC1F0D-CB31-4919-8A27-CC1B3455C6FC}"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4002498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A6A1ECE8-EF35-4871-9DA4-3C7B40C669D4}"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478367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63C7AEFB-3BE0-4FC4-8751-6621184FE14F}"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593139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708CFBFA-6BD2-4DCD-ADF5-89CADA778500}"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59589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710EDEF2-8061-4B48-B32C-35134F102A88}"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214709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C2A20CDA-2178-42FE-A554-0B9F2F5FA764}"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1138843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21C6D925-F00D-41F6-808A-79EE2FF5141B}"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734913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09728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097280" fontAlgn="base">
              <a:spcBef>
                <a:spcPct val="0"/>
              </a:spcBef>
              <a:spcAft>
                <a:spcPct val="0"/>
              </a:spcAft>
            </a:pPr>
            <a:fld id="{34E44A8C-636D-4EB9-9771-4140F899CB76}"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175158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C197-1A26-4508-BFC4-74B4E9227FAB}"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416C-8163-4BC9-9E0D-391CBA2B629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141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l="9753" r="1067"/>
          <a:stretch>
            <a:fillRect/>
          </a:stretch>
        </p:blipFill>
        <p:spPr bwMode="auto">
          <a:xfrm>
            <a:off x="-48684" y="0"/>
            <a:ext cx="12289368" cy="688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722011"/>
      </p:ext>
    </p:extLst>
  </p:cSld>
  <p:clrMapOvr>
    <a:masterClrMapping/>
  </p:clrMapOvr>
  <p:transition spd="slow"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1458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6257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012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0829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020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635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8320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0636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189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FC197-1A26-4508-BFC4-74B4E9227FAB}"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416C-8163-4BC9-9E0D-391CBA2B629E}" type="slidenum">
              <a:rPr lang="en-US" smtClean="0"/>
              <a:t>‹#›</a:t>
            </a:fld>
            <a:endParaRPr lang="en-US"/>
          </a:p>
        </p:txBody>
      </p:sp>
    </p:spTree>
    <p:extLst>
      <p:ext uri="{BB962C8B-B14F-4D97-AF65-F5344CB8AC3E}">
        <p14:creationId xmlns:p14="http://schemas.microsoft.com/office/powerpoint/2010/main" val="203325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6265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4199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8409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724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165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562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2935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040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5072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335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FC197-1A26-4508-BFC4-74B4E9227FAB}"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6416C-8163-4BC9-9E0D-391CBA2B629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42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663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8797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4227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3352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4736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20607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1508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5810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7458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9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DFC197-1A26-4508-BFC4-74B4E9227FAB}"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6416C-8163-4BC9-9E0D-391CBA2B629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5313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4813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8756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0847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0888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7586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37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8617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9912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1693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5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FC197-1A26-4508-BFC4-74B4E9227FAB}"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6416C-8163-4BC9-9E0D-391CBA2B629E}" type="slidenum">
              <a:rPr lang="en-US" smtClean="0"/>
              <a:t>‹#›</a:t>
            </a:fld>
            <a:endParaRPr lang="en-US"/>
          </a:p>
        </p:txBody>
      </p:sp>
    </p:spTree>
    <p:extLst>
      <p:ext uri="{BB962C8B-B14F-4D97-AF65-F5344CB8AC3E}">
        <p14:creationId xmlns:p14="http://schemas.microsoft.com/office/powerpoint/2010/main" val="7593378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2190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2387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1377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8310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9273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4996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8043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788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81331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016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FC197-1A26-4508-BFC4-74B4E9227FAB}"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416C-8163-4BC9-9E0D-391CBA2B629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7958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0027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1744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9423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583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61638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65402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0945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646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5659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418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FC197-1A26-4508-BFC4-74B4E9227FAB}"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416C-8163-4BC9-9E0D-391CBA2B629E}" type="slidenum">
              <a:rPr lang="en-US" smtClean="0"/>
              <a:t>‹#›</a:t>
            </a:fld>
            <a:endParaRPr lang="en-US"/>
          </a:p>
        </p:txBody>
      </p:sp>
    </p:spTree>
    <p:extLst>
      <p:ext uri="{BB962C8B-B14F-4D97-AF65-F5344CB8AC3E}">
        <p14:creationId xmlns:p14="http://schemas.microsoft.com/office/powerpoint/2010/main" val="2672162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4339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6167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2173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0358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30B5B72-B94A-422C-8D18-3527CA41F8CF}"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322038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FCF05383-2AA6-41C8-B0E8-021242204609}"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1674852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F1387ECF-1916-4950-9A84-A3CC667B8373}"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614077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03D065DE-1D94-406F-96D2-48CF0B844F92}"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510429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A7F9D526-49A2-4C4D-9574-D4B1472A1175}"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33428023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F1BA27C-B9FA-43EC-81ED-3895DC62E10E}"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05243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7.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DFC197-1A26-4508-BFC4-74B4E9227FAB}" type="datetimeFigureOut">
              <a:rPr lang="en-US" smtClean="0"/>
              <a:t>3/5/2022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56416C-8163-4BC9-9E0D-391CBA2B629E}" type="slidenum">
              <a:rPr lang="en-US" smtClean="0"/>
              <a:t>‹#›</a:t>
            </a:fld>
            <a:endParaRPr lang="en-US"/>
          </a:p>
        </p:txBody>
      </p:sp>
    </p:spTree>
    <p:extLst>
      <p:ext uri="{BB962C8B-B14F-4D97-AF65-F5344CB8AC3E}">
        <p14:creationId xmlns:p14="http://schemas.microsoft.com/office/powerpoint/2010/main" val="1225597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32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0"/>
            <a:ext cx="109728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6496"/>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680">
                <a:latin typeface="Arial" charset="0"/>
              </a:defRPr>
            </a:lvl1pPr>
          </a:lstStyle>
          <a:p>
            <a:pPr defTabSz="109728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6496"/>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680">
                <a:latin typeface="Arial" charset="0"/>
              </a:defRPr>
            </a:lvl1pPr>
          </a:lstStyle>
          <a:p>
            <a:pPr defTabSz="109728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6496"/>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80"/>
            </a:lvl1pPr>
          </a:lstStyle>
          <a:p>
            <a:pPr defTabSz="1097280" fontAlgn="base">
              <a:spcBef>
                <a:spcPct val="0"/>
              </a:spcBef>
              <a:spcAft>
                <a:spcPct val="0"/>
              </a:spcAft>
            </a:pPr>
            <a:fld id="{2F4AB8E0-BC5C-4D3D-85BC-0D0381EAFBB5}" type="slidenum">
              <a:rPr lang="en-US" altLang="vi-VN" smtClean="0">
                <a:solidFill>
                  <a:srgbClr val="000000"/>
                </a:solidFill>
              </a:rPr>
              <a:pPr defTabSz="109728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17535917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5280">
          <a:solidFill>
            <a:schemeClr val="tx2"/>
          </a:solidFill>
          <a:latin typeface="+mj-lt"/>
          <a:ea typeface="+mj-ea"/>
          <a:cs typeface="+mj-cs"/>
        </a:defRPr>
      </a:lvl1pPr>
      <a:lvl2pPr algn="ctr" rtl="0" eaLnBrk="0" fontAlgn="base" hangingPunct="0">
        <a:spcBef>
          <a:spcPct val="0"/>
        </a:spcBef>
        <a:spcAft>
          <a:spcPct val="0"/>
        </a:spcAft>
        <a:defRPr sz="5280">
          <a:solidFill>
            <a:schemeClr val="tx2"/>
          </a:solidFill>
          <a:latin typeface="Arial" charset="0"/>
        </a:defRPr>
      </a:lvl2pPr>
      <a:lvl3pPr algn="ctr" rtl="0" eaLnBrk="0" fontAlgn="base" hangingPunct="0">
        <a:spcBef>
          <a:spcPct val="0"/>
        </a:spcBef>
        <a:spcAft>
          <a:spcPct val="0"/>
        </a:spcAft>
        <a:defRPr sz="5280">
          <a:solidFill>
            <a:schemeClr val="tx2"/>
          </a:solidFill>
          <a:latin typeface="Arial" charset="0"/>
        </a:defRPr>
      </a:lvl3pPr>
      <a:lvl4pPr algn="ctr" rtl="0" eaLnBrk="0" fontAlgn="base" hangingPunct="0">
        <a:spcBef>
          <a:spcPct val="0"/>
        </a:spcBef>
        <a:spcAft>
          <a:spcPct val="0"/>
        </a:spcAft>
        <a:defRPr sz="5280">
          <a:solidFill>
            <a:schemeClr val="tx2"/>
          </a:solidFill>
          <a:latin typeface="Arial" charset="0"/>
        </a:defRPr>
      </a:lvl4pPr>
      <a:lvl5pPr algn="ctr" rtl="0" eaLnBrk="0" fontAlgn="base" hangingPunct="0">
        <a:spcBef>
          <a:spcPct val="0"/>
        </a:spcBef>
        <a:spcAft>
          <a:spcPct val="0"/>
        </a:spcAft>
        <a:defRPr sz="5280">
          <a:solidFill>
            <a:schemeClr val="tx2"/>
          </a:solidFill>
          <a:latin typeface="Arial" charset="0"/>
        </a:defRPr>
      </a:lvl5pPr>
      <a:lvl6pPr marL="548640" algn="ctr" rtl="0" fontAlgn="base">
        <a:spcBef>
          <a:spcPct val="0"/>
        </a:spcBef>
        <a:spcAft>
          <a:spcPct val="0"/>
        </a:spcAft>
        <a:defRPr sz="5280">
          <a:solidFill>
            <a:schemeClr val="tx2"/>
          </a:solidFill>
          <a:latin typeface="Arial" charset="0"/>
        </a:defRPr>
      </a:lvl6pPr>
      <a:lvl7pPr marL="1097280" algn="ctr" rtl="0" fontAlgn="base">
        <a:spcBef>
          <a:spcPct val="0"/>
        </a:spcBef>
        <a:spcAft>
          <a:spcPct val="0"/>
        </a:spcAft>
        <a:defRPr sz="5280">
          <a:solidFill>
            <a:schemeClr val="tx2"/>
          </a:solidFill>
          <a:latin typeface="Arial" charset="0"/>
        </a:defRPr>
      </a:lvl7pPr>
      <a:lvl8pPr marL="1645920" algn="ctr" rtl="0" fontAlgn="base">
        <a:spcBef>
          <a:spcPct val="0"/>
        </a:spcBef>
        <a:spcAft>
          <a:spcPct val="0"/>
        </a:spcAft>
        <a:defRPr sz="5280">
          <a:solidFill>
            <a:schemeClr val="tx2"/>
          </a:solidFill>
          <a:latin typeface="Arial" charset="0"/>
        </a:defRPr>
      </a:lvl8pPr>
      <a:lvl9pPr marL="2194560" algn="ctr" rtl="0" fontAlgn="base">
        <a:spcBef>
          <a:spcPct val="0"/>
        </a:spcBef>
        <a:spcAft>
          <a:spcPct val="0"/>
        </a:spcAft>
        <a:defRPr sz="5280">
          <a:solidFill>
            <a:schemeClr val="tx2"/>
          </a:solidFill>
          <a:latin typeface="Arial" charset="0"/>
        </a:defRPr>
      </a:lvl9pPr>
    </p:titleStyle>
    <p:bodyStyle>
      <a:lvl1pPr marL="411480" indent="-411480" algn="l" rtl="0" eaLnBrk="0" fontAlgn="base" hangingPunct="0">
        <a:spcBef>
          <a:spcPct val="20000"/>
        </a:spcBef>
        <a:spcAft>
          <a:spcPct val="0"/>
        </a:spcAft>
        <a:buChar char="•"/>
        <a:defRPr sz="3840">
          <a:solidFill>
            <a:schemeClr val="tx1"/>
          </a:solidFill>
          <a:latin typeface="+mn-lt"/>
          <a:ea typeface="+mn-ea"/>
          <a:cs typeface="+mn-cs"/>
        </a:defRPr>
      </a:lvl1pPr>
      <a:lvl2pPr marL="891540" indent="-342900" algn="l" rtl="0" eaLnBrk="0" fontAlgn="base" hangingPunct="0">
        <a:spcBef>
          <a:spcPct val="20000"/>
        </a:spcBef>
        <a:spcAft>
          <a:spcPct val="0"/>
        </a:spcAft>
        <a:buChar char="–"/>
        <a:defRPr sz="3360">
          <a:solidFill>
            <a:schemeClr val="tx1"/>
          </a:solidFill>
          <a:latin typeface="+mn-lt"/>
        </a:defRPr>
      </a:lvl2pPr>
      <a:lvl3pPr marL="1371600" indent="-274320" algn="l" rtl="0" eaLnBrk="0" fontAlgn="base" hangingPunct="0">
        <a:spcBef>
          <a:spcPct val="20000"/>
        </a:spcBef>
        <a:spcAft>
          <a:spcPct val="0"/>
        </a:spcAft>
        <a:buChar char="•"/>
        <a:defRPr sz="288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41250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94745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00D592-71A7-427F-B00F-EF77DC2D94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88DC6A-756B-4202-91CE-D158A7450F7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012552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dotGrid">
          <a:fgClr>
            <a:srgbClr val="CCECFF"/>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pPr>
            <a:fld id="{79796483-E821-45C8-BDD9-EF4B3721F870}" type="slidenum">
              <a:rPr lang="en-US" altLang="vi-VN" smtClean="0">
                <a:solidFill>
                  <a:srgbClr val="000000"/>
                </a:solidFill>
              </a:rPr>
              <a:pPr defTabSz="914400" fontAlgn="base">
                <a:spcBef>
                  <a:spcPct val="0"/>
                </a:spcBef>
                <a:spcAft>
                  <a:spcPct val="0"/>
                </a:spcAft>
              </a:pPr>
              <a:t>‹#›</a:t>
            </a:fld>
            <a:endParaRPr lang="en-US" altLang="vi-VN" smtClean="0">
              <a:solidFill>
                <a:srgbClr val="000000"/>
              </a:solidFill>
            </a:endParaRPr>
          </a:p>
        </p:txBody>
      </p:sp>
    </p:spTree>
    <p:extLst>
      <p:ext uri="{BB962C8B-B14F-4D97-AF65-F5344CB8AC3E}">
        <p14:creationId xmlns:p14="http://schemas.microsoft.com/office/powerpoint/2010/main" val="278119561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9CFB0E-952F-42F8-8E34-8207E98CB79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585374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4.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F4D38285-B3A3-4DAE-9166-857B9C765FA4}"/>
              </a:ext>
            </a:extLst>
          </p:cNvPr>
          <p:cNvSpPr txBox="1">
            <a:spLocks noChangeArrowheads="1"/>
          </p:cNvSpPr>
          <p:nvPr/>
        </p:nvSpPr>
        <p:spPr bwMode="auto">
          <a:xfrm>
            <a:off x="1521078" y="1388970"/>
            <a:ext cx="806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761970" rtl="0" eaLnBrk="0" fontAlgn="auto" latinLnBrk="0" hangingPunct="0">
              <a:lnSpc>
                <a:spcPct val="100000"/>
              </a:lnSpc>
              <a:spcBef>
                <a:spcPct val="0"/>
              </a:spcBef>
              <a:spcAft>
                <a:spcPts val="0"/>
              </a:spcAft>
              <a:buClrTx/>
              <a:buSzTx/>
              <a:buFontTx/>
              <a:buNone/>
              <a:tabLst/>
              <a:defRPr/>
            </a:pPr>
            <a:r>
              <a:rPr kumimoji="0" lang="vi-VN"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ÔN TẬP</a:t>
            </a:r>
            <a:endPar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3075" name="TextBox 2">
            <a:extLst>
              <a:ext uri="{FF2B5EF4-FFF2-40B4-BE49-F238E27FC236}">
                <a16:creationId xmlns:a16="http://schemas.microsoft.com/office/drawing/2014/main" id="{73F1DA4C-6126-461A-BEC7-3DCEE168B134}"/>
              </a:ext>
            </a:extLst>
          </p:cNvPr>
          <p:cNvSpPr txBox="1">
            <a:spLocks noChangeArrowheads="1"/>
          </p:cNvSpPr>
          <p:nvPr/>
        </p:nvSpPr>
        <p:spPr bwMode="auto">
          <a:xfrm>
            <a:off x="1919536" y="188641"/>
            <a:ext cx="749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761970" rtl="0" eaLnBrk="0" fontAlgn="auto" latinLnBrk="0" hangingPunct="0">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Thứ</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tư</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ngày</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a:t>
            </a:r>
            <a:r>
              <a:rPr kumimoji="0" lang="en-US" altLang="en-US"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Arial" panose="020B0604020202020204" pitchFamily="34" charset="0"/>
              </a:rPr>
              <a:t>9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tháng</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a:t>
            </a:r>
            <a:r>
              <a:rPr kumimoji="0" lang="en-US" altLang="en-US"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Arial" panose="020B0604020202020204" pitchFamily="34" charset="0"/>
              </a:rPr>
              <a:t>3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năm</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2022</a:t>
            </a:r>
          </a:p>
          <a:p>
            <a:pPr marL="0" marR="0" lvl="0" indent="0" algn="ctr" defTabSz="761970" rtl="0" eaLnBrk="0" fontAlgn="auto" latinLnBrk="0" hangingPunct="0">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Tập</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Arial" panose="020B0604020202020204" pitchFamily="34" charset="0"/>
              </a:rPr>
              <a:t>làm</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rPr>
              <a:t> </a:t>
            </a:r>
            <a:r>
              <a:rPr kumimoji="0" lang="en-US" altLang="en-US" sz="36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Arial" panose="020B0604020202020204" pitchFamily="34" charset="0"/>
              </a:rPr>
              <a:t>văn</a:t>
            </a:r>
            <a:r>
              <a:rPr kumimoji="0" lang="en-US" altLang="en-US"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Arial" panose="020B0604020202020204" pitchFamily="34" charset="0"/>
              </a:rPr>
              <a:t>:</a:t>
            </a:r>
            <a:endPar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565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249680" y="-9143"/>
            <a:ext cx="9875520" cy="5851525"/>
          </a:xfrm>
        </p:spPr>
        <p:txBody>
          <a:bodyPr/>
          <a:lstStyle/>
          <a:p>
            <a:r>
              <a:rPr lang="vi-VN" dirty="0" smtClean="0"/>
              <a:t> </a:t>
            </a:r>
            <a:endParaRPr lang="vi-VN" dirty="0"/>
          </a:p>
        </p:txBody>
      </p:sp>
      <p:sp>
        <p:nvSpPr>
          <p:cNvPr id="3" name="Rectangle 2"/>
          <p:cNvSpPr/>
          <p:nvPr/>
        </p:nvSpPr>
        <p:spPr>
          <a:xfrm>
            <a:off x="1304902" y="102476"/>
            <a:ext cx="13429955" cy="6863417"/>
          </a:xfrm>
          <a:prstGeom prst="rect">
            <a:avLst/>
          </a:prstGeom>
        </p:spPr>
        <p:txBody>
          <a:bodyPr wrap="square">
            <a:spAutoFit/>
          </a:bodyPr>
          <a:lstStyle/>
          <a:p>
            <a:pPr defTabSz="548640"/>
            <a:r>
              <a:rPr lang="en-US" sz="2800" b="1" dirty="0" smtClean="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                               DÀN Ý </a:t>
            </a:r>
          </a:p>
          <a:p>
            <a:pPr defTabSz="548640"/>
            <a:r>
              <a:rPr lang="en-US" sz="28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 </a:t>
            </a:r>
            <a:r>
              <a:rPr lang="en-US" sz="2800" b="1" dirty="0" smtClean="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                  TẢ </a:t>
            </a:r>
            <a:r>
              <a:rPr lang="en-US" sz="28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CÂY </a:t>
            </a:r>
            <a:r>
              <a:rPr lang="vi-VN" sz="2800" b="1" dirty="0" smtClean="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ĂN QUẢ</a:t>
            </a:r>
            <a:endParaRPr lang="vi-VN" sz="1920" b="1" dirty="0">
              <a:solidFill>
                <a:prstClr val="black"/>
              </a:solidFill>
              <a:latin typeface="inherit"/>
            </a:endParaRPr>
          </a:p>
          <a:p>
            <a:pPr defTabSz="548640"/>
            <a:endParaRPr lang="vi-VN" sz="1920" b="1" dirty="0">
              <a:solidFill>
                <a:prstClr val="black"/>
              </a:solidFill>
              <a:latin typeface="inherit"/>
            </a:endParaRPr>
          </a:p>
          <a:p>
            <a:pPr defTabSz="548640"/>
            <a:r>
              <a:rPr lang="vi-VN" sz="1920" b="1" dirty="0">
                <a:solidFill>
                  <a:prstClr val="black"/>
                </a:solidFill>
                <a:latin typeface="inherit"/>
              </a:rPr>
              <a:t>I. Mở bài:</a:t>
            </a:r>
            <a:r>
              <a:rPr lang="vi-VN" sz="1920" dirty="0">
                <a:solidFill>
                  <a:prstClr val="black"/>
                </a:solidFill>
                <a:latin typeface="arial" panose="020B0604020202020204" pitchFamily="34" charset="0"/>
              </a:rPr>
              <a:t> giới thiệu cây ăn quả</a:t>
            </a:r>
          </a:p>
          <a:p>
            <a:pPr defTabSz="548640"/>
            <a:r>
              <a:rPr lang="vi-VN" sz="1920" b="1" dirty="0">
                <a:solidFill>
                  <a:prstClr val="black"/>
                </a:solidFill>
                <a:latin typeface="inherit"/>
              </a:rPr>
              <a:t>II. Thân bài</a:t>
            </a:r>
            <a:endParaRPr lang="vi-VN" sz="1920" dirty="0">
              <a:solidFill>
                <a:prstClr val="black"/>
              </a:solidFill>
              <a:latin typeface="arial" panose="020B0604020202020204" pitchFamily="34" charset="0"/>
            </a:endParaRPr>
          </a:p>
          <a:p>
            <a:pPr defTabSz="548640"/>
            <a:r>
              <a:rPr lang="vi-VN" sz="1920" b="1" dirty="0">
                <a:solidFill>
                  <a:prstClr val="black"/>
                </a:solidFill>
                <a:latin typeface="inherit"/>
              </a:rPr>
              <a:t>1. Tả bao quát</a:t>
            </a:r>
            <a:endParaRPr lang="vi-VN" sz="1920" dirty="0">
              <a:solidFill>
                <a:prstClr val="black"/>
              </a:solidFill>
              <a:latin typeface="arial" panose="020B0604020202020204" pitchFamily="34" charset="0"/>
            </a:endParaRPr>
          </a:p>
          <a:p>
            <a:pPr defTabSz="548640"/>
            <a:r>
              <a:rPr lang="vi-VN" sz="1920" dirty="0">
                <a:solidFill>
                  <a:prstClr val="black"/>
                </a:solidFill>
                <a:latin typeface="arial" panose="020B0604020202020204" pitchFamily="34" charset="0"/>
              </a:rPr>
              <a:t>- Nhìn ta xa cây như thế nào?</a:t>
            </a:r>
          </a:p>
          <a:p>
            <a:pPr defTabSz="548640"/>
            <a:r>
              <a:rPr lang="vi-VN" sz="1920" dirty="0">
                <a:solidFill>
                  <a:prstClr val="black"/>
                </a:solidFill>
                <a:latin typeface="arial" panose="020B0604020202020204" pitchFamily="34" charset="0"/>
              </a:rPr>
              <a:t>- Tả chiều cao của cây: cây cao bao nhiêu, so sánh với một vật gì đó.</a:t>
            </a:r>
          </a:p>
          <a:p>
            <a:pPr defTabSz="548640"/>
            <a:r>
              <a:rPr lang="vi-VN" sz="1920" dirty="0">
                <a:solidFill>
                  <a:prstClr val="black"/>
                </a:solidFill>
                <a:latin typeface="arial" panose="020B0604020202020204" pitchFamily="34" charset="0"/>
              </a:rPr>
              <a:t>- Tả thân cây: thân cây to hay không, nhiều cành hay không, tán lá như thế nào?</a:t>
            </a:r>
          </a:p>
          <a:p>
            <a:pPr defTabSz="548640"/>
            <a:r>
              <a:rPr lang="vi-VN" sz="1920" b="1" dirty="0">
                <a:solidFill>
                  <a:prstClr val="black"/>
                </a:solidFill>
                <a:latin typeface="inherit"/>
              </a:rPr>
              <a:t>2. Tả chi tiết</a:t>
            </a:r>
            <a:endParaRPr lang="vi-VN" sz="1920" dirty="0">
              <a:solidFill>
                <a:prstClr val="black"/>
              </a:solidFill>
              <a:latin typeface="arial" panose="020B0604020202020204" pitchFamily="34" charset="0"/>
            </a:endParaRPr>
          </a:p>
          <a:p>
            <a:pPr defTabSz="548640"/>
            <a:r>
              <a:rPr lang="vi-VN" sz="1920" dirty="0">
                <a:solidFill>
                  <a:prstClr val="black"/>
                </a:solidFill>
                <a:latin typeface="arial" panose="020B0604020202020204" pitchFamily="34" charset="0"/>
              </a:rPr>
              <a:t>- Lá: hình dáng của lá, màu sắc lá như thế nào?</a:t>
            </a:r>
          </a:p>
          <a:p>
            <a:pPr defTabSz="548640"/>
            <a:r>
              <a:rPr lang="vi-VN" sz="1920" dirty="0">
                <a:solidFill>
                  <a:prstClr val="black"/>
                </a:solidFill>
                <a:latin typeface="arial" panose="020B0604020202020204" pitchFamily="34" charset="0"/>
              </a:rPr>
              <a:t>- Hoa: hình dáng, màu sắc của hoa như thế nào? mùi hương có thu hút ong bướm không</a:t>
            </a:r>
          </a:p>
          <a:p>
            <a:pPr defTabSz="548640">
              <a:buFont typeface="Arial" panose="020B0604020202020204" pitchFamily="34" charset="0"/>
              <a:buChar char="•"/>
            </a:pPr>
            <a:r>
              <a:rPr lang="vi-VN" sz="1920" dirty="0">
                <a:solidFill>
                  <a:prstClr val="black"/>
                </a:solidFill>
                <a:latin typeface="arial" panose="020B0604020202020204" pitchFamily="34" charset="0"/>
              </a:rPr>
              <a:t>Nụ hoa,cánh hoa</a:t>
            </a:r>
          </a:p>
          <a:p>
            <a:pPr defTabSz="548640"/>
            <a:r>
              <a:rPr lang="vi-VN" sz="1920" dirty="0">
                <a:solidFill>
                  <a:prstClr val="black"/>
                </a:solidFill>
                <a:latin typeface="arial" panose="020B0604020202020204" pitchFamily="34" charset="0"/>
              </a:rPr>
              <a:t>- Quả: miêu tả hình dáng, màu sắc, mùi vị của quả như thế nào?</a:t>
            </a:r>
          </a:p>
          <a:p>
            <a:pPr defTabSz="548640"/>
            <a:r>
              <a:rPr lang="vi-VN" sz="1920" dirty="0">
                <a:solidFill>
                  <a:prstClr val="black"/>
                </a:solidFill>
                <a:latin typeface="arial" panose="020B0604020202020204" pitchFamily="34" charset="0"/>
              </a:rPr>
              <a:t>- Vỏ cây: vỏ cây sần sùi, láng bóng hay nó khác</a:t>
            </a:r>
          </a:p>
          <a:p>
            <a:pPr defTabSz="548640"/>
            <a:r>
              <a:rPr lang="vi-VN" sz="1920" dirty="0">
                <a:solidFill>
                  <a:prstClr val="black"/>
                </a:solidFill>
                <a:latin typeface="arial" panose="020B0604020202020204" pitchFamily="34" charset="0"/>
              </a:rPr>
              <a:t>- Rễ cây: ngoằn ngoèo, sần sùi, có nhô lên mặt đất, to hay nhỏ,….</a:t>
            </a:r>
          </a:p>
          <a:p>
            <a:pPr defTabSz="548640"/>
            <a:r>
              <a:rPr lang="vi-VN" sz="1920" b="1" dirty="0">
                <a:solidFill>
                  <a:prstClr val="black"/>
                </a:solidFill>
                <a:latin typeface="inherit"/>
              </a:rPr>
              <a:t>3. Cách chăm sóc</a:t>
            </a:r>
          </a:p>
          <a:p>
            <a:pPr defTabSz="548640">
              <a:buFont typeface="Arial" panose="020B0604020202020204" pitchFamily="34" charset="0"/>
              <a:buChar char="•"/>
            </a:pPr>
            <a:r>
              <a:rPr lang="vi-VN" sz="1920" dirty="0">
                <a:solidFill>
                  <a:prstClr val="black"/>
                </a:solidFill>
                <a:latin typeface="arial" panose="020B0604020202020204" pitchFamily="34" charset="0"/>
              </a:rPr>
              <a:t>Em có chăm sóc cây và yêu quý nó như thế nào</a:t>
            </a:r>
          </a:p>
          <a:p>
            <a:pPr defTabSz="548640"/>
            <a:r>
              <a:rPr lang="vi-VN" sz="1920" b="1" dirty="0">
                <a:solidFill>
                  <a:prstClr val="black"/>
                </a:solidFill>
                <a:latin typeface="inherit"/>
              </a:rPr>
              <a:t>III. Kết bài</a:t>
            </a:r>
            <a:endParaRPr lang="vi-VN" sz="1920" dirty="0">
              <a:solidFill>
                <a:prstClr val="black"/>
              </a:solidFill>
              <a:latin typeface="arial" panose="020B0604020202020204" pitchFamily="34" charset="0"/>
            </a:endParaRPr>
          </a:p>
          <a:p>
            <a:pPr defTabSz="548640">
              <a:buFont typeface="Arial" panose="020B0604020202020204" pitchFamily="34" charset="0"/>
              <a:buChar char="•"/>
            </a:pPr>
            <a:r>
              <a:rPr lang="vi-VN" sz="1920" dirty="0">
                <a:solidFill>
                  <a:prstClr val="black"/>
                </a:solidFill>
                <a:latin typeface="arial" panose="020B0604020202020204" pitchFamily="34" charset="0"/>
              </a:rPr>
              <a:t>Lợi ích, công dụng của cây, nêu tình cảm và cảm nghĩ với cây ăn quả mà em tả</a:t>
            </a:r>
          </a:p>
          <a:p>
            <a:pPr defTabSz="548640">
              <a:buFont typeface="Arial" panose="020B0604020202020204" pitchFamily="34" charset="0"/>
              <a:buChar char="•"/>
            </a:pPr>
            <a:endParaRPr lang="vi-VN" sz="1920" dirty="0">
              <a:solidFill>
                <a:prstClr val="black"/>
              </a:solidFill>
              <a:latin typeface="arial" panose="020B0604020202020204" pitchFamily="34" charset="0"/>
            </a:endParaRPr>
          </a:p>
          <a:p>
            <a:pPr defTabSz="548640">
              <a:buFont typeface="Arial" panose="020B0604020202020204" pitchFamily="34" charset="0"/>
              <a:buChar char="•"/>
            </a:pPr>
            <a:endParaRPr lang="vi-VN" sz="1920" dirty="0">
              <a:solidFill>
                <a:prstClr val="black"/>
              </a:solidFill>
              <a:latin typeface="arial" panose="020B0604020202020204" pitchFamily="34" charset="0"/>
            </a:endParaRPr>
          </a:p>
        </p:txBody>
      </p:sp>
    </p:spTree>
    <p:extLst>
      <p:ext uri="{BB962C8B-B14F-4D97-AF65-F5344CB8AC3E}">
        <p14:creationId xmlns:p14="http://schemas.microsoft.com/office/powerpoint/2010/main" val="362300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1865435" y="1141414"/>
            <a:ext cx="89296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vi-VN" sz="2400" b="1" u="sng" dirty="0">
                <a:solidFill>
                  <a:srgbClr val="000000"/>
                </a:solidFill>
                <a:latin typeface="Times New Roman" panose="02020603050405020304" pitchFamily="18" charset="0"/>
                <a:cs typeface="Times New Roman" panose="02020603050405020304" pitchFamily="18" charset="0"/>
              </a:rPr>
              <a:t>1. Mở bài</a:t>
            </a:r>
            <a:r>
              <a:rPr lang="vi-VN" altLang="vi-VN" sz="2400" dirty="0">
                <a:solidFill>
                  <a:srgbClr val="000000"/>
                </a:solidFill>
                <a:latin typeface="Times New Roman" panose="02020603050405020304" pitchFamily="18" charset="0"/>
                <a:cs typeface="Times New Roman" panose="02020603050405020304" pitchFamily="18" charset="0"/>
              </a:rPr>
              <a:t>: Giới thiệu cây hoa do em chọn tả (VD: Cây gì, trồng ở đâu, từ bao giờ (nếu biết)? …)</a:t>
            </a:r>
          </a:p>
          <a:p>
            <a:pPr defTabSz="914400" eaLnBrk="0" fontAlgn="base" hangingPunct="0">
              <a:spcBef>
                <a:spcPct val="0"/>
              </a:spcBef>
              <a:spcAft>
                <a:spcPct val="0"/>
              </a:spcAft>
            </a:pPr>
            <a:r>
              <a:rPr lang="vi-VN" altLang="vi-VN" sz="2400" b="1" u="sng" dirty="0">
                <a:solidFill>
                  <a:srgbClr val="000000"/>
                </a:solidFill>
                <a:latin typeface="Times New Roman" panose="02020603050405020304" pitchFamily="18" charset="0"/>
                <a:cs typeface="Times New Roman" panose="02020603050405020304" pitchFamily="18" charset="0"/>
              </a:rPr>
              <a:t>2. Thân bài</a:t>
            </a:r>
            <a:r>
              <a:rPr lang="vi-VN" altLang="vi-VN" sz="2400" dirty="0">
                <a:solidFill>
                  <a:srgbClr val="000000"/>
                </a:solidFill>
                <a:latin typeface="Times New Roman" panose="02020603050405020304" pitchFamily="18" charset="0"/>
                <a:cs typeface="Times New Roman" panose="02020603050405020304" pitchFamily="18" charset="0"/>
              </a:rPr>
              <a:t>:</a:t>
            </a:r>
          </a:p>
          <a:p>
            <a:pPr defTabSz="914400" eaLnBrk="0" fontAlgn="base" hangingPunct="0">
              <a:spcBef>
                <a:spcPct val="0"/>
              </a:spcBef>
              <a:spcAft>
                <a:spcPct val="0"/>
              </a:spcAft>
            </a:pPr>
            <a:r>
              <a:rPr lang="vi-VN" altLang="vi-VN" sz="2400" dirty="0">
                <a:solidFill>
                  <a:srgbClr val="000000"/>
                </a:solidFill>
                <a:latin typeface="Times New Roman" panose="02020603050405020304" pitchFamily="18" charset="0"/>
                <a:cs typeface="Times New Roman" panose="02020603050405020304" pitchFamily="18" charset="0"/>
              </a:rPr>
              <a:t>a)Tả bao quát: Thoạt nhìn có gì nổi bật(hình dáng,...)</a:t>
            </a:r>
          </a:p>
          <a:p>
            <a:pPr defTabSz="914400" eaLnBrk="0" fontAlgn="base" hangingPunct="0">
              <a:spcBef>
                <a:spcPct val="0"/>
              </a:spcBef>
              <a:spcAft>
                <a:spcPct val="0"/>
              </a:spcAft>
            </a:pPr>
            <a:r>
              <a:rPr lang="vi-VN" altLang="vi-VN" sz="2400" dirty="0">
                <a:solidFill>
                  <a:srgbClr val="000000"/>
                </a:solidFill>
                <a:latin typeface="Times New Roman" panose="02020603050405020304" pitchFamily="18" charset="0"/>
                <a:cs typeface="Times New Roman" panose="02020603050405020304" pitchFamily="18" charset="0"/>
              </a:rPr>
              <a:t>b)Tả chi tiết:</a:t>
            </a:r>
          </a:p>
          <a:p>
            <a:pPr defTabSz="914400" eaLnBrk="0" fontAlgn="base" hangingPunct="0">
              <a:spcBef>
                <a:spcPct val="0"/>
              </a:spcBef>
              <a:spcAft>
                <a:spcPct val="0"/>
              </a:spcAft>
            </a:pPr>
            <a:r>
              <a:rPr lang="vi-VN" altLang="vi-VN" sz="2400" dirty="0">
                <a:solidFill>
                  <a:srgbClr val="000000"/>
                </a:solidFill>
                <a:latin typeface="Times New Roman" panose="02020603050405020304" pitchFamily="18" charset="0"/>
                <a:cs typeface="Times New Roman" panose="02020603050405020304" pitchFamily="18" charset="0"/>
              </a:rPr>
              <a:t>Tả từng bộ phận của cây: VD: Rễ cây, gốc cây, vỏ cây, thân cây thế nào? Cành cây, chiếc lá ra sao (màu sắc, hình dáng, đặc điểm ,…)? Khi trời nắng, cây thế nào? Khi trời mưa cây ra sao?...</a:t>
            </a:r>
          </a:p>
          <a:p>
            <a:pPr defTabSz="914400" eaLnBrk="0" fontAlgn="base" hangingPunct="0">
              <a:spcBef>
                <a:spcPct val="0"/>
              </a:spcBef>
              <a:spcAft>
                <a:spcPct val="0"/>
              </a:spcAft>
            </a:pPr>
            <a:r>
              <a:rPr lang="vi-VN" altLang="vi-VN" sz="2400" dirty="0">
                <a:solidFill>
                  <a:srgbClr val="000000"/>
                </a:solidFill>
                <a:latin typeface="Times New Roman" panose="02020603050405020304" pitchFamily="18" charset="0"/>
                <a:cs typeface="Times New Roman" panose="02020603050405020304" pitchFamily="18" charset="0"/>
              </a:rPr>
              <a:t>Tả hoa: hoa có màu gì, đài hoa, cánh hoa, nhuỵ hoa, hương thơm (nếu có…)</a:t>
            </a:r>
          </a:p>
          <a:p>
            <a:pPr defTabSz="914400" eaLnBrk="0" fontAlgn="base" hangingPunct="0">
              <a:spcBef>
                <a:spcPct val="0"/>
              </a:spcBef>
              <a:spcAft>
                <a:spcPct val="0"/>
              </a:spcAft>
            </a:pPr>
            <a:r>
              <a:rPr lang="vi-VN" altLang="vi-VN" sz="2400" dirty="0">
                <a:solidFill>
                  <a:srgbClr val="000000"/>
                </a:solidFill>
                <a:latin typeface="Times New Roman" panose="02020603050405020304" pitchFamily="18" charset="0"/>
                <a:cs typeface="Times New Roman" panose="02020603050405020304" pitchFamily="18" charset="0"/>
              </a:rPr>
              <a:t>Có thể miêu tả một vài yếu tố liên quan đến cây (VD: gió, chim chóc, ong, bướm…)</a:t>
            </a:r>
          </a:p>
          <a:p>
            <a:pPr defTabSz="914400" eaLnBrk="0" fontAlgn="base" hangingPunct="0">
              <a:spcBef>
                <a:spcPct val="0"/>
              </a:spcBef>
              <a:spcAft>
                <a:spcPct val="0"/>
              </a:spcAft>
            </a:pPr>
            <a:r>
              <a:rPr lang="vi-VN" altLang="vi-VN" sz="2400" b="1" u="sng" dirty="0">
                <a:solidFill>
                  <a:srgbClr val="000000"/>
                </a:solidFill>
                <a:latin typeface="Times New Roman" panose="02020603050405020304" pitchFamily="18" charset="0"/>
                <a:cs typeface="Times New Roman" panose="02020603050405020304" pitchFamily="18" charset="0"/>
              </a:rPr>
              <a:t>3. Kết bài</a:t>
            </a:r>
            <a:r>
              <a:rPr lang="vi-VN" altLang="vi-VN" sz="2400" dirty="0">
                <a:solidFill>
                  <a:srgbClr val="000000"/>
                </a:solidFill>
                <a:latin typeface="Times New Roman" panose="02020603050405020304" pitchFamily="18" charset="0"/>
                <a:cs typeface="Times New Roman" panose="02020603050405020304" pitchFamily="18" charset="0"/>
              </a:rPr>
              <a:t>: Nêu ích lợi của cây hoặc cảm nghĩ của em về những nét đẹp, vẻ độc đáo của cây; liên tưởng đến sự việc hay kỉ niệm của em gắn với cây, …</a:t>
            </a:r>
          </a:p>
        </p:txBody>
      </p:sp>
      <p:sp>
        <p:nvSpPr>
          <p:cNvPr id="2" name="TextBox 1"/>
          <p:cNvSpPr txBox="1"/>
          <p:nvPr/>
        </p:nvSpPr>
        <p:spPr>
          <a:xfrm>
            <a:off x="2274277" y="92480"/>
            <a:ext cx="7330831" cy="954107"/>
          </a:xfrm>
          <a:prstGeom prst="rect">
            <a:avLst/>
          </a:prstGeom>
          <a:noFill/>
        </p:spPr>
        <p:txBody>
          <a:bodyPr wrap="square" rtlCol="0">
            <a:spAutoFit/>
          </a:bodyPr>
          <a:lstStyle/>
          <a:p>
            <a:pPr lvl="0" algn="ctr" defTabSz="548640"/>
            <a:r>
              <a:rPr lang="en-US" sz="28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DÀN Ý </a:t>
            </a:r>
          </a:p>
          <a:p>
            <a:pPr lvl="0" algn="ctr" defTabSz="548640"/>
            <a:r>
              <a:rPr lang="en-US" sz="28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dirty="0" smtClean="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TẢ </a:t>
            </a:r>
            <a:r>
              <a:rPr lang="en-US" sz="28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CÂY </a:t>
            </a:r>
            <a:r>
              <a:rPr lang="vi-VN" sz="2800" b="1" dirty="0" smtClean="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HOA</a:t>
            </a:r>
            <a:endParaRPr lang="vi-VN" dirty="0"/>
          </a:p>
        </p:txBody>
      </p:sp>
    </p:spTree>
    <p:extLst>
      <p:ext uri="{BB962C8B-B14F-4D97-AF65-F5344CB8AC3E}">
        <p14:creationId xmlns:p14="http://schemas.microsoft.com/office/powerpoint/2010/main" val="9474937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F94-271C-435F-8B71-813B86F26D1A}"/>
              </a:ext>
            </a:extLst>
          </p:cNvPr>
          <p:cNvSpPr>
            <a:spLocks noGrp="1"/>
          </p:cNvSpPr>
          <p:nvPr>
            <p:ph type="ctrTitle"/>
          </p:nvPr>
        </p:nvSpPr>
        <p:spPr>
          <a:xfrm>
            <a:off x="2517563" y="2412576"/>
            <a:ext cx="7156874" cy="2032847"/>
          </a:xfrm>
        </p:spPr>
        <p:txBody>
          <a:bodyPr/>
          <a:lstStyle/>
          <a:p>
            <a:r>
              <a:rPr lang="en-US" sz="6000" b="1">
                <a:solidFill>
                  <a:srgbClr val="0070C0"/>
                </a:solidFill>
                <a:effectLst>
                  <a:outerShdw blurRad="38100" dist="38100" dir="2700000" algn="tl">
                    <a:srgbClr val="000000">
                      <a:alpha val="43137"/>
                    </a:srgbClr>
                  </a:outerShdw>
                </a:effectLst>
                <a:latin typeface="UVN Ke Chuyen1" panose="03030602030607080B05" pitchFamily="66" charset="0"/>
                <a:cs typeface="Times New Roman" panose="02020603050405020304" pitchFamily="18" charset="0"/>
              </a:rPr>
              <a:t>Chúc các con</a:t>
            </a:r>
            <a:br>
              <a:rPr lang="en-US" sz="6000" b="1">
                <a:solidFill>
                  <a:srgbClr val="0070C0"/>
                </a:solidFill>
                <a:effectLst>
                  <a:outerShdw blurRad="38100" dist="38100" dir="2700000" algn="tl">
                    <a:srgbClr val="000000">
                      <a:alpha val="43137"/>
                    </a:srgbClr>
                  </a:outerShdw>
                </a:effectLst>
                <a:latin typeface="UVN Ke Chuyen1" panose="03030602030607080B05" pitchFamily="66" charset="0"/>
                <a:cs typeface="Times New Roman" panose="02020603050405020304" pitchFamily="18" charset="0"/>
              </a:rPr>
            </a:br>
            <a:r>
              <a:rPr lang="en-US" sz="6000" b="1">
                <a:solidFill>
                  <a:srgbClr val="0070C0"/>
                </a:solidFill>
                <a:effectLst>
                  <a:outerShdw blurRad="38100" dist="38100" dir="2700000" algn="tl">
                    <a:srgbClr val="000000">
                      <a:alpha val="43137"/>
                    </a:srgbClr>
                  </a:outerShdw>
                </a:effectLst>
                <a:latin typeface="UVN Ke Chuyen1" panose="03030602030607080B05" pitchFamily="66" charset="0"/>
                <a:cs typeface="Times New Roman" panose="02020603050405020304" pitchFamily="18" charset="0"/>
              </a:rPr>
              <a:t>chăm ngoan, học tốt!</a:t>
            </a:r>
          </a:p>
        </p:txBody>
      </p:sp>
    </p:spTree>
    <p:extLst>
      <p:ext uri="{BB962C8B-B14F-4D97-AF65-F5344CB8AC3E}">
        <p14:creationId xmlns:p14="http://schemas.microsoft.com/office/powerpoint/2010/main" val="3826973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E2F5-0F3D-4E57-BE3C-068EA3D87B66}"/>
              </a:ext>
            </a:extLst>
          </p:cNvPr>
          <p:cNvSpPr>
            <a:spLocks noGrp="1"/>
          </p:cNvSpPr>
          <p:nvPr>
            <p:ph type="title"/>
          </p:nvPr>
        </p:nvSpPr>
        <p:spPr>
          <a:xfrm>
            <a:off x="1295402" y="951652"/>
            <a:ext cx="9601196" cy="1303867"/>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cs typeface="Times New Roman" panose="02020603050405020304" pitchFamily="18" charset="0"/>
              </a:rPr>
              <a:t>VĂN MIÊU TẢ CÂY CỐI</a:t>
            </a:r>
          </a:p>
        </p:txBody>
      </p:sp>
      <p:sp>
        <p:nvSpPr>
          <p:cNvPr id="4" name="Rectangle 3">
            <a:extLst>
              <a:ext uri="{FF2B5EF4-FFF2-40B4-BE49-F238E27FC236}">
                <a16:creationId xmlns:a16="http://schemas.microsoft.com/office/drawing/2014/main" id="{89DA571E-0E6C-4621-A16B-102DAD5B6415}"/>
              </a:ext>
            </a:extLst>
          </p:cNvPr>
          <p:cNvSpPr/>
          <p:nvPr/>
        </p:nvSpPr>
        <p:spPr>
          <a:xfrm>
            <a:off x="1027349" y="2406225"/>
            <a:ext cx="10137301" cy="2308324"/>
          </a:xfrm>
          <a:prstGeom prst="rect">
            <a:avLst/>
          </a:prstGeom>
        </p:spPr>
        <p:txBody>
          <a:bodyPr wrap="square">
            <a:spAutoFit/>
          </a:bodyPr>
          <a:lstStyle/>
          <a:p>
            <a:pPr lvl="1">
              <a:lnSpc>
                <a:spcPct val="150000"/>
              </a:lnSpc>
            </a:pPr>
            <a:r>
              <a:rPr lang="en-US" sz="3200" b="1" dirty="0" smtClean="0">
                <a:solidFill>
                  <a:srgbClr val="8F4934"/>
                </a:solidFill>
                <a:latin typeface="Times New Roman" panose="02020603050405020304" pitchFamily="18" charset="0"/>
                <a:cs typeface="Times New Roman" panose="02020603050405020304" pitchFamily="18" charset="0"/>
              </a:rPr>
              <a:t>1.</a:t>
            </a:r>
            <a:r>
              <a:rPr lang="vi-VN" sz="3200" b="1" dirty="0" smtClean="0">
                <a:solidFill>
                  <a:srgbClr val="8F4934"/>
                </a:solidFill>
                <a:latin typeface="Times New Roman" panose="02020603050405020304" pitchFamily="18" charset="0"/>
                <a:cs typeface="Times New Roman" panose="02020603050405020304" pitchFamily="18" charset="0"/>
              </a:rPr>
              <a:t>Tả cây bóng mát</a:t>
            </a:r>
            <a:endParaRPr lang="en-US" sz="3200" b="1" dirty="0" smtClean="0">
              <a:solidFill>
                <a:srgbClr val="8F4934"/>
              </a:solidFill>
              <a:latin typeface="Times New Roman" panose="02020603050405020304" pitchFamily="18" charset="0"/>
              <a:cs typeface="Times New Roman" panose="02020603050405020304" pitchFamily="18" charset="0"/>
            </a:endParaRPr>
          </a:p>
          <a:p>
            <a:pPr lvl="1">
              <a:lnSpc>
                <a:spcPct val="150000"/>
              </a:lnSpc>
            </a:pPr>
            <a:r>
              <a:rPr lang="en-US" sz="3200" b="1" dirty="0" smtClean="0">
                <a:solidFill>
                  <a:srgbClr val="8F4934"/>
                </a:solidFill>
                <a:latin typeface="Times New Roman" panose="02020603050405020304" pitchFamily="18" charset="0"/>
                <a:cs typeface="Times New Roman" panose="02020603050405020304" pitchFamily="18" charset="0"/>
              </a:rPr>
              <a:t>2</a:t>
            </a:r>
            <a:r>
              <a:rPr lang="en-US" sz="3200" b="1" dirty="0">
                <a:solidFill>
                  <a:srgbClr val="8F4934"/>
                </a:solidFill>
                <a:latin typeface="Times New Roman" panose="02020603050405020304" pitchFamily="18" charset="0"/>
                <a:cs typeface="Times New Roman" panose="02020603050405020304" pitchFamily="18" charset="0"/>
              </a:rPr>
              <a:t>. </a:t>
            </a:r>
            <a:r>
              <a:rPr lang="en-US" sz="3200" b="1" dirty="0" err="1" smtClean="0">
                <a:solidFill>
                  <a:srgbClr val="8F4934"/>
                </a:solidFill>
                <a:latin typeface="Times New Roman" panose="02020603050405020304" pitchFamily="18" charset="0"/>
                <a:cs typeface="Times New Roman" panose="02020603050405020304" pitchFamily="18" charset="0"/>
              </a:rPr>
              <a:t>Tả</a:t>
            </a:r>
            <a:r>
              <a:rPr lang="en-US" sz="3200" b="1" dirty="0" smtClean="0">
                <a:solidFill>
                  <a:srgbClr val="8F4934"/>
                </a:solidFill>
                <a:latin typeface="Times New Roman" panose="02020603050405020304" pitchFamily="18" charset="0"/>
                <a:cs typeface="Times New Roman" panose="02020603050405020304" pitchFamily="18" charset="0"/>
              </a:rPr>
              <a:t> </a:t>
            </a:r>
            <a:r>
              <a:rPr lang="en-US" sz="3200" b="1" dirty="0" err="1" smtClean="0">
                <a:solidFill>
                  <a:srgbClr val="8F4934"/>
                </a:solidFill>
                <a:latin typeface="Times New Roman" panose="02020603050405020304" pitchFamily="18" charset="0"/>
                <a:cs typeface="Times New Roman" panose="02020603050405020304" pitchFamily="18" charset="0"/>
              </a:rPr>
              <a:t>cây</a:t>
            </a:r>
            <a:r>
              <a:rPr lang="en-US" sz="3200" b="1" dirty="0">
                <a:solidFill>
                  <a:srgbClr val="8F4934"/>
                </a:solidFill>
                <a:latin typeface="Times New Roman" panose="02020603050405020304" pitchFamily="18" charset="0"/>
                <a:cs typeface="Times New Roman" panose="02020603050405020304" pitchFamily="18" charset="0"/>
              </a:rPr>
              <a:t> </a:t>
            </a:r>
            <a:r>
              <a:rPr lang="vi-VN" sz="3200" b="1" dirty="0" smtClean="0">
                <a:solidFill>
                  <a:srgbClr val="8F4934"/>
                </a:solidFill>
                <a:latin typeface="Times New Roman" panose="02020603050405020304" pitchFamily="18" charset="0"/>
                <a:cs typeface="Times New Roman" panose="02020603050405020304" pitchFamily="18" charset="0"/>
              </a:rPr>
              <a:t>ăn quả</a:t>
            </a:r>
            <a:endParaRPr lang="en-US" sz="3200" b="1" dirty="0">
              <a:solidFill>
                <a:srgbClr val="8F4934"/>
              </a:solidFill>
              <a:latin typeface="Times New Roman" panose="02020603050405020304" pitchFamily="18" charset="0"/>
              <a:cs typeface="Times New Roman" panose="02020603050405020304" pitchFamily="18" charset="0"/>
            </a:endParaRPr>
          </a:p>
          <a:p>
            <a:pPr lvl="1">
              <a:lnSpc>
                <a:spcPct val="150000"/>
              </a:lnSpc>
            </a:pPr>
            <a:r>
              <a:rPr lang="en-US" sz="3200" b="1" dirty="0" smtClean="0">
                <a:solidFill>
                  <a:srgbClr val="8F4934"/>
                </a:solidFill>
                <a:latin typeface="Times New Roman" panose="02020603050405020304" pitchFamily="18" charset="0"/>
                <a:cs typeface="Times New Roman" panose="02020603050405020304" pitchFamily="18" charset="0"/>
              </a:rPr>
              <a:t>3</a:t>
            </a:r>
            <a:r>
              <a:rPr lang="en-US" sz="3200" b="1" dirty="0">
                <a:solidFill>
                  <a:srgbClr val="8F4934"/>
                </a:solidFill>
                <a:latin typeface="Times New Roman" panose="02020603050405020304" pitchFamily="18" charset="0"/>
                <a:cs typeface="Times New Roman" panose="02020603050405020304" pitchFamily="18" charset="0"/>
              </a:rPr>
              <a:t>. </a:t>
            </a:r>
            <a:r>
              <a:rPr lang="vi-VN" sz="3200" b="1" dirty="0" smtClean="0">
                <a:solidFill>
                  <a:srgbClr val="8F4934"/>
                </a:solidFill>
                <a:latin typeface="Times New Roman" panose="02020603050405020304" pitchFamily="18" charset="0"/>
                <a:cs typeface="Times New Roman" panose="02020603050405020304" pitchFamily="18" charset="0"/>
              </a:rPr>
              <a:t>Tả cây hoa</a:t>
            </a:r>
            <a:endParaRPr lang="en-US" sz="3200" b="1" dirty="0">
              <a:solidFill>
                <a:srgbClr val="8F49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9973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4000" fill="hold" nodeType="clickEffect" p14:presetBounceEnd="60000">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60000">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64000" fill="hold" nodeType="clickEffect" p14:presetBounceEnd="60000">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14:bounceEnd="60000">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14:bounceEnd="60000">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64000" fill="hold" nodeType="clickEffect" p14:presetBounceEnd="60000">
                                      <p:stCondLst>
                                        <p:cond delay="0"/>
                                      </p:stCondLst>
                                      <p:iterate type="wd">
                                        <p:tmPct val="1000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14:bounceEnd="60000">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4000" fill="hold"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64000" fill="hold" nodeType="click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64000" fill="hold" nodeType="clickEffect">
                                      <p:stCondLst>
                                        <p:cond delay="0"/>
                                      </p:stCondLst>
                                      <p:iterate type="wd">
                                        <p:tmPct val="1000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a Bàng Nở Vào Mùa Nào ? Tháng Mấy? Vẻ Đẹp Mùa Hoa Ban Đỏ,Trắng">
            <a:extLst>
              <a:ext uri="{FF2B5EF4-FFF2-40B4-BE49-F238E27FC236}">
                <a16:creationId xmlns:a16="http://schemas.microsoft.com/office/drawing/2014/main" id="{B2970FF4-98C1-4338-BC24-963537640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84" y="1125475"/>
            <a:ext cx="3282461" cy="40772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7539" y="5298831"/>
            <a:ext cx="2649415" cy="523220"/>
          </a:xfrm>
          <a:prstGeom prst="rect">
            <a:avLst/>
          </a:prstGeom>
          <a:noFill/>
        </p:spPr>
        <p:txBody>
          <a:bodyPr wrap="square" rtlCol="0">
            <a:spAutoFit/>
          </a:bodyPr>
          <a:lstStyle/>
          <a:p>
            <a:r>
              <a:rPr lang="vi-VN" sz="2800" b="1" dirty="0" smtClean="0">
                <a:solidFill>
                  <a:srgbClr val="FF0000"/>
                </a:solidFill>
              </a:rPr>
              <a:t>Cây bàng</a:t>
            </a:r>
            <a:endParaRPr lang="vi-VN" sz="2800" b="1" dirty="0">
              <a:solidFill>
                <a:srgbClr val="FF0000"/>
              </a:solidFill>
            </a:endParaRPr>
          </a:p>
        </p:txBody>
      </p:sp>
      <p:pic>
        <p:nvPicPr>
          <p:cNvPr id="6" name="Picture 4" descr="Phượng vĩ với tác dụng của cây phượng vĩ và cách dùng trị bệnh là gì?">
            <a:extLst>
              <a:ext uri="{FF2B5EF4-FFF2-40B4-BE49-F238E27FC236}">
                <a16:creationId xmlns:a16="http://schemas.microsoft.com/office/drawing/2014/main" id="{65A403E7-343E-4746-8537-62EE3A396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108" y="1039505"/>
            <a:ext cx="2915138" cy="4017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4868984" y="5298831"/>
            <a:ext cx="2086708" cy="523220"/>
          </a:xfrm>
          <a:prstGeom prst="rect">
            <a:avLst/>
          </a:prstGeom>
          <a:noFill/>
        </p:spPr>
        <p:txBody>
          <a:bodyPr wrap="square" rtlCol="0">
            <a:spAutoFit/>
          </a:bodyPr>
          <a:lstStyle/>
          <a:p>
            <a:r>
              <a:rPr lang="vi-VN" sz="2800" b="1" dirty="0" smtClean="0">
                <a:solidFill>
                  <a:srgbClr val="FF0000"/>
                </a:solidFill>
              </a:rPr>
              <a:t>Cây phượng</a:t>
            </a:r>
            <a:endParaRPr lang="vi-VN" sz="2800" b="1" dirty="0">
              <a:solidFill>
                <a:srgbClr val="FF0000"/>
              </a:solidFill>
            </a:endParaRPr>
          </a:p>
        </p:txBody>
      </p:sp>
      <p:pic>
        <p:nvPicPr>
          <p:cNvPr id="8" name="Picture 2" descr="Khám phá những điều bạn chưa biết về cây bằng lăng">
            <a:extLst>
              <a:ext uri="{FF2B5EF4-FFF2-40B4-BE49-F238E27FC236}">
                <a16:creationId xmlns:a16="http://schemas.microsoft.com/office/drawing/2014/main" id="{E4706D4E-169C-469F-B659-1DF7FE9FA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332" y="945012"/>
            <a:ext cx="3929576" cy="4041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03027" y="5298831"/>
            <a:ext cx="2532185" cy="523220"/>
          </a:xfrm>
          <a:prstGeom prst="rect">
            <a:avLst/>
          </a:prstGeom>
          <a:noFill/>
        </p:spPr>
        <p:txBody>
          <a:bodyPr wrap="square" rtlCol="0">
            <a:spAutoFit/>
          </a:bodyPr>
          <a:lstStyle/>
          <a:p>
            <a:r>
              <a:rPr lang="vi-VN" sz="2800" b="1" dirty="0" smtClean="0">
                <a:solidFill>
                  <a:srgbClr val="FF0000"/>
                </a:solidFill>
              </a:rPr>
              <a:t>Cây bằng lăng</a:t>
            </a:r>
            <a:endParaRPr lang="vi-VN" sz="2800" b="1" dirty="0">
              <a:solidFill>
                <a:srgbClr val="FF0000"/>
              </a:solidFill>
            </a:endParaRPr>
          </a:p>
        </p:txBody>
      </p:sp>
    </p:spTree>
    <p:extLst>
      <p:ext uri="{BB962C8B-B14F-4D97-AF65-F5344CB8AC3E}">
        <p14:creationId xmlns:p14="http://schemas.microsoft.com/office/powerpoint/2010/main" val="563828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1471613"/>
            <a:ext cx="3581400" cy="2895600"/>
          </a:xfrm>
          <a:prstGeom prst="rect">
            <a:avLst/>
          </a:prstGeom>
        </p:spPr>
      </p:pic>
      <p:sp>
        <p:nvSpPr>
          <p:cNvPr id="6" name="TextBox 5"/>
          <p:cNvSpPr txBox="1"/>
          <p:nvPr/>
        </p:nvSpPr>
        <p:spPr>
          <a:xfrm>
            <a:off x="1371600" y="4724400"/>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Cây ổi</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pic>
        <p:nvPicPr>
          <p:cNvPr id="7" name="Picture 6"/>
          <p:cNvPicPr>
            <a:picLocks noChangeAspect="1"/>
          </p:cNvPicPr>
          <p:nvPr/>
        </p:nvPicPr>
        <p:blipFill>
          <a:blip r:embed="rId3"/>
          <a:stretch>
            <a:fillRect/>
          </a:stretch>
        </p:blipFill>
        <p:spPr>
          <a:xfrm>
            <a:off x="4191000" y="1471613"/>
            <a:ext cx="3886200" cy="2895600"/>
          </a:xfrm>
          <a:prstGeom prst="rect">
            <a:avLst/>
          </a:prstGeom>
        </p:spPr>
      </p:pic>
      <p:sp>
        <p:nvSpPr>
          <p:cNvPr id="8" name="TextBox 7"/>
          <p:cNvSpPr txBox="1"/>
          <p:nvPr/>
        </p:nvSpPr>
        <p:spPr>
          <a:xfrm>
            <a:off x="4876800" y="4724400"/>
            <a:ext cx="2590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Cây bưởi</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pic>
        <p:nvPicPr>
          <p:cNvPr id="9" name="Picture 8"/>
          <p:cNvPicPr>
            <a:picLocks noChangeAspect="1"/>
          </p:cNvPicPr>
          <p:nvPr/>
        </p:nvPicPr>
        <p:blipFill>
          <a:blip r:embed="rId4"/>
          <a:stretch>
            <a:fillRect/>
          </a:stretch>
        </p:blipFill>
        <p:spPr>
          <a:xfrm>
            <a:off x="8107261" y="1242495"/>
            <a:ext cx="3953724" cy="3124718"/>
          </a:xfrm>
          <a:prstGeom prst="rect">
            <a:avLst/>
          </a:prstGeom>
        </p:spPr>
      </p:pic>
      <p:sp>
        <p:nvSpPr>
          <p:cNvPr id="10" name="TextBox 9"/>
          <p:cNvSpPr txBox="1"/>
          <p:nvPr/>
        </p:nvSpPr>
        <p:spPr>
          <a:xfrm>
            <a:off x="8903023" y="4718960"/>
            <a:ext cx="2362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Cây xoài</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1229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1600200" y="4724400"/>
            <a:ext cx="149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Hoa</a:t>
            </a:r>
            <a:r>
              <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sen</a:t>
            </a:r>
            <a:endPar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endParaRPr>
          </a:p>
        </p:txBody>
      </p:sp>
      <p:sp>
        <p:nvSpPr>
          <p:cNvPr id="21" name="TextBox 20"/>
          <p:cNvSpPr txBox="1">
            <a:spLocks noChangeArrowheads="1"/>
          </p:cNvSpPr>
          <p:nvPr/>
        </p:nvSpPr>
        <p:spPr bwMode="auto">
          <a:xfrm>
            <a:off x="5188391" y="4765035"/>
            <a:ext cx="1719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Hoa</a:t>
            </a:r>
            <a:r>
              <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hồng</a:t>
            </a:r>
            <a:endPar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endParaRPr>
          </a:p>
        </p:txBody>
      </p:sp>
      <p:sp>
        <p:nvSpPr>
          <p:cNvPr id="22" name="TextBox 21"/>
          <p:cNvSpPr txBox="1">
            <a:spLocks noChangeArrowheads="1"/>
          </p:cNvSpPr>
          <p:nvPr/>
        </p:nvSpPr>
        <p:spPr bwMode="auto">
          <a:xfrm>
            <a:off x="8229600" y="4765035"/>
            <a:ext cx="2191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Hoa</a:t>
            </a:r>
            <a:r>
              <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mai</a:t>
            </a:r>
            <a:r>
              <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Arial" charset="0"/>
                <a:ea typeface="+mn-ea"/>
                <a:cs typeface="Times New Roman" pitchFamily="18" charset="0"/>
              </a:rPr>
              <a:t>vàng</a:t>
            </a:r>
            <a:endParaRPr kumimoji="0" lang="en-US" sz="2400" b="1" i="0" u="none" strike="noStrike" kern="1200" cap="none" spc="0" normalizeH="0" baseline="0" noProof="0" dirty="0">
              <a:ln>
                <a:noFill/>
              </a:ln>
              <a:solidFill>
                <a:srgbClr val="FF0000"/>
              </a:solidFill>
              <a:effectLst/>
              <a:uLnTx/>
              <a:uFillTx/>
              <a:latin typeface="Arial" charset="0"/>
              <a:ea typeface="+mn-ea"/>
              <a:cs typeface="Times New Roman" pitchFamily="18" charset="0"/>
            </a:endParaRPr>
          </a:p>
        </p:txBody>
      </p:sp>
      <p:pic>
        <p:nvPicPr>
          <p:cNvPr id="35" name="Picture 4" descr="mai0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7543801" y="914401"/>
            <a:ext cx="3276599" cy="3505199"/>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14401"/>
            <a:ext cx="3511984" cy="34289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784" y="914401"/>
            <a:ext cx="3269816" cy="3428999"/>
          </a:xfrm>
          <a:prstGeom prst="rect">
            <a:avLst/>
          </a:prstGeom>
        </p:spPr>
      </p:pic>
    </p:spTree>
    <p:extLst>
      <p:ext uri="{BB962C8B-B14F-4D97-AF65-F5344CB8AC3E}">
        <p14:creationId xmlns:p14="http://schemas.microsoft.com/office/powerpoint/2010/main" val="3988870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E2F5-0F3D-4E57-BE3C-068EA3D87B66}"/>
              </a:ext>
            </a:extLst>
          </p:cNvPr>
          <p:cNvSpPr>
            <a:spLocks noGrp="1"/>
          </p:cNvSpPr>
          <p:nvPr>
            <p:ph type="title"/>
          </p:nvPr>
        </p:nvSpPr>
        <p:spPr>
          <a:xfrm>
            <a:off x="601785" y="951652"/>
            <a:ext cx="10925907" cy="1303867"/>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DÀN Ý CHUNG BÀI </a:t>
            </a:r>
            <a:r>
              <a:rPr lang="en-US" b="1" dirty="0">
                <a:solidFill>
                  <a:srgbClr val="FF0000"/>
                </a:solidFill>
                <a:latin typeface="Times New Roman" panose="02020603050405020304" pitchFamily="18" charset="0"/>
                <a:cs typeface="Times New Roman" panose="02020603050405020304" pitchFamily="18" charset="0"/>
              </a:rPr>
              <a:t>VĂN MIÊU TẢ CÂY CỐI</a:t>
            </a:r>
          </a:p>
        </p:txBody>
      </p:sp>
      <p:sp>
        <p:nvSpPr>
          <p:cNvPr id="4" name="Rectangle 3">
            <a:extLst>
              <a:ext uri="{FF2B5EF4-FFF2-40B4-BE49-F238E27FC236}">
                <a16:creationId xmlns:a16="http://schemas.microsoft.com/office/drawing/2014/main" id="{89DA571E-0E6C-4621-A16B-102DAD5B6415}"/>
              </a:ext>
            </a:extLst>
          </p:cNvPr>
          <p:cNvSpPr/>
          <p:nvPr/>
        </p:nvSpPr>
        <p:spPr>
          <a:xfrm>
            <a:off x="1027349" y="2406225"/>
            <a:ext cx="10137301" cy="2958502"/>
          </a:xfrm>
          <a:prstGeom prst="rect">
            <a:avLst/>
          </a:prstGeom>
        </p:spPr>
        <p:txBody>
          <a:bodyPr wrap="square">
            <a:spAutoFit/>
          </a:bodyPr>
          <a:lstStyle/>
          <a:p>
            <a:pPr marL="457200" marR="0" lvl="1"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F4934"/>
                </a:solidFill>
                <a:effectLst/>
                <a:uLnTx/>
                <a:uFillTx/>
                <a:latin typeface="Times New Roman" panose="02020603050405020304" pitchFamily="18" charset="0"/>
                <a:ea typeface="+mn-ea"/>
                <a:cs typeface="Times New Roman" panose="02020603050405020304" pitchFamily="18" charset="0"/>
              </a:rPr>
              <a:t>1. Mở bài: Giới thiệu cây muốn tả.</a:t>
            </a:r>
          </a:p>
          <a:p>
            <a:pPr marL="457200" marR="0" lvl="1"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F4934"/>
                </a:solidFill>
                <a:effectLst/>
                <a:uLnTx/>
                <a:uFillTx/>
                <a:latin typeface="Times New Roman" panose="02020603050405020304" pitchFamily="18" charset="0"/>
                <a:ea typeface="+mn-ea"/>
                <a:cs typeface="Times New Roman" panose="02020603050405020304" pitchFamily="18" charset="0"/>
              </a:rPr>
              <a:t>2. Thân bài: - Tả bao quát cây.</a:t>
            </a:r>
          </a:p>
          <a:p>
            <a:pPr marL="457200" marR="0" lvl="1"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F4934"/>
                </a:solidFill>
                <a:effectLst/>
                <a:uLnTx/>
                <a:uFillTx/>
                <a:latin typeface="Times New Roman" panose="02020603050405020304" pitchFamily="18" charset="0"/>
                <a:ea typeface="+mn-ea"/>
                <a:cs typeface="Times New Roman" panose="02020603050405020304" pitchFamily="18" charset="0"/>
              </a:rPr>
              <a:t>		             - Tả từng bộ phận của cây.</a:t>
            </a:r>
          </a:p>
          <a:p>
            <a:pPr marL="457200" marR="0" lvl="1"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F4934"/>
                </a:solidFill>
                <a:effectLst/>
                <a:uLnTx/>
                <a:uFillTx/>
                <a:latin typeface="Times New Roman" panose="02020603050405020304" pitchFamily="18" charset="0"/>
                <a:ea typeface="+mn-ea"/>
                <a:cs typeface="Times New Roman" panose="02020603050405020304" pitchFamily="18" charset="0"/>
              </a:rPr>
              <a:t>3. Kết bài: Nêu tình cảm, lợi ích của cây.</a:t>
            </a:r>
          </a:p>
        </p:txBody>
      </p:sp>
    </p:spTree>
    <p:extLst>
      <p:ext uri="{BB962C8B-B14F-4D97-AF65-F5344CB8AC3E}">
        <p14:creationId xmlns:p14="http://schemas.microsoft.com/office/powerpoint/2010/main" val="22640374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4000" fill="hold" nodeType="clickEffect" p14:presetBounceEnd="60000">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60000">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64000" fill="hold" nodeType="clickEffect" p14:presetBounceEnd="60000">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14:bounceEnd="60000">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14:bounceEnd="60000">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64000" fill="hold" nodeType="clickEffect" p14:presetBounceEnd="60000">
                                      <p:stCondLst>
                                        <p:cond delay="0"/>
                                      </p:stCondLst>
                                      <p:iterate type="wd">
                                        <p:tmPct val="1000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14:bounceEnd="60000">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64000" fill="hold" nodeType="clickEffect" p14:presetBounceEnd="60000">
                                      <p:stCondLst>
                                        <p:cond delay="0"/>
                                      </p:stCondLst>
                                      <p:iterate type="wd">
                                        <p:tmPct val="10000"/>
                                      </p:iterate>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14:bounceEnd="60000">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14:bounceEnd="60000">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4000" fill="hold"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64000" fill="hold" nodeType="click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64000" fill="hold" nodeType="clickEffect">
                                      <p:stCondLst>
                                        <p:cond delay="0"/>
                                      </p:stCondLst>
                                      <p:iterate type="wd">
                                        <p:tmPct val="1000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64000" fill="hold" nodeType="clickEffect">
                                      <p:stCondLst>
                                        <p:cond delay="0"/>
                                      </p:stCondLst>
                                      <p:iterate type="wd">
                                        <p:tmPct val="10000"/>
                                      </p:iterate>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A12BD9-093F-42B9-AD9A-AD3082C801C6}"/>
              </a:ext>
            </a:extLst>
          </p:cNvPr>
          <p:cNvPicPr>
            <a:picLocks noChangeAspect="1"/>
          </p:cNvPicPr>
          <p:nvPr/>
        </p:nvPicPr>
        <p:blipFill>
          <a:blip r:embed="rId2"/>
          <a:stretch>
            <a:fillRect/>
          </a:stretch>
        </p:blipFill>
        <p:spPr>
          <a:xfrm>
            <a:off x="0" y="0"/>
            <a:ext cx="12192000" cy="6857999"/>
          </a:xfrm>
          <a:prstGeom prst="rect">
            <a:avLst/>
          </a:prstGeom>
        </p:spPr>
      </p:pic>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Mở</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Trực tiếp</a:t>
            </a:r>
            <a:endParaRPr kumimoji="0" lang="en-US" sz="3600" b="1" i="0" u="none" strike="noStrike" kern="1200" cap="none" spc="0" normalizeH="0" baseline="0" noProof="0" dirty="0">
              <a:ln>
                <a:noFill/>
              </a:ln>
              <a:solidFill>
                <a:srgbClr val="0000FF"/>
              </a:solidFill>
              <a:effectLst/>
              <a:uLnTx/>
              <a:uFillTx/>
              <a:latin typeface="Arial"/>
              <a:ea typeface="+mn-ea"/>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Gián tiếp</a:t>
            </a:r>
            <a:endParaRPr kumimoji="0" lang="en-US" sz="3600" b="1" i="0"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Giới thiệu </a:t>
            </a:r>
            <a:r>
              <a:rPr kumimoji="0" lang="en-US" sz="36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ngay</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36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sự vật </a:t>
            </a:r>
            <a:r>
              <a:rPr kumimoji="0" lang="en-US" sz="36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định</a:t>
            </a:r>
            <a:r>
              <a:rPr kumimoji="0" 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Nói chuyện khác có liên quan rồi dẫn vào giới </a:t>
            </a:r>
            <a:r>
              <a:rPr kumimoji="0" lang="en-US" sz="36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thiệu</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36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sự vật</a:t>
            </a:r>
            <a:r>
              <a:rPr lang="en-US" sz="3600" b="1" dirty="0" smtClean="0">
                <a:solidFill>
                  <a:srgbClr val="000000"/>
                </a:solidFill>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định</a:t>
            </a:r>
            <a:r>
              <a:rPr kumimoji="0" 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tả.</a:t>
            </a:r>
          </a:p>
        </p:txBody>
      </p:sp>
      <p:sp>
        <p:nvSpPr>
          <p:cNvPr id="3" name="TextBox 2"/>
          <p:cNvSpPr txBox="1"/>
          <p:nvPr/>
        </p:nvSpPr>
        <p:spPr>
          <a:xfrm>
            <a:off x="1180123" y="375138"/>
            <a:ext cx="6807200"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Có mấy cách mở bài? Đó là những cách nào?</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6119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8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A12BD9-093F-42B9-AD9A-AD3082C801C6}"/>
              </a:ext>
            </a:extLst>
          </p:cNvPr>
          <p:cNvPicPr>
            <a:picLocks noChangeAspect="1"/>
          </p:cNvPicPr>
          <p:nvPr/>
        </p:nvPicPr>
        <p:blipFill>
          <a:blip r:embed="rId2"/>
          <a:stretch>
            <a:fillRect/>
          </a:stretch>
        </p:blipFill>
        <p:spPr>
          <a:xfrm>
            <a:off x="0" y="0"/>
            <a:ext cx="12192000" cy="6857999"/>
          </a:xfrm>
          <a:prstGeom prst="rect">
            <a:avLst/>
          </a:prstGeom>
        </p:spPr>
      </p:pic>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Kết bài</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Mở rộng</a:t>
            </a:r>
            <a:endParaRPr kumimoji="0" lang="en-US" sz="3600" b="1" i="0" u="none" strike="noStrike" kern="1200" cap="none" spc="0" normalizeH="0" baseline="0" noProof="0" dirty="0">
              <a:ln>
                <a:noFill/>
              </a:ln>
              <a:solidFill>
                <a:srgbClr val="0000FF"/>
              </a:solidFill>
              <a:effectLst/>
              <a:uLnTx/>
              <a:uFillTx/>
              <a:latin typeface="Arial"/>
              <a:ea typeface="+mn-ea"/>
              <a:cs typeface="Arial" charset="0"/>
            </a:endParaRPr>
          </a:p>
        </p:txBody>
      </p:sp>
      <p:sp>
        <p:nvSpPr>
          <p:cNvPr id="17" name="Flowchart: Process 16"/>
          <p:cNvSpPr/>
          <p:nvPr/>
        </p:nvSpPr>
        <p:spPr>
          <a:xfrm>
            <a:off x="3071664" y="3274646"/>
            <a:ext cx="1570674" cy="1554554"/>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Không mở rộng</a:t>
            </a:r>
            <a:endParaRPr kumimoji="0" lang="en-US" sz="3600" b="1" i="0"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3600" b="1" dirty="0" smtClean="0">
                <a:solidFill>
                  <a:srgbClr val="000000"/>
                </a:solidFill>
                <a:latin typeface="Times New Roman" pitchFamily="18" charset="0"/>
                <a:cs typeface="Times New Roman" pitchFamily="18" charset="0"/>
              </a:rPr>
              <a:t>Có thêm lời nhận định, bình luận về sự vật.</a:t>
            </a: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Rectangle 22"/>
          <p:cNvSpPr/>
          <p:nvPr/>
        </p:nvSpPr>
        <p:spPr>
          <a:xfrm>
            <a:off x="4976664" y="3578442"/>
            <a:ext cx="6447928" cy="105608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Không có lời bình luận gì thêm.</a:t>
            </a: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3" name="TextBox 2"/>
          <p:cNvSpPr txBox="1"/>
          <p:nvPr/>
        </p:nvSpPr>
        <p:spPr>
          <a:xfrm>
            <a:off x="1180123" y="375138"/>
            <a:ext cx="680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Có mấy cách kết bài? Đó là những cách nào?</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822786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8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8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0AB93-C335-4CFF-A2AD-A46A080A4791}"/>
              </a:ext>
            </a:extLst>
          </p:cNvPr>
          <p:cNvSpPr txBox="1"/>
          <p:nvPr/>
        </p:nvSpPr>
        <p:spPr>
          <a:xfrm>
            <a:off x="1068741" y="1411044"/>
            <a:ext cx="10887637" cy="4893647"/>
          </a:xfrm>
          <a:prstGeom prst="rect">
            <a:avLst/>
          </a:prstGeom>
          <a:solidFill>
            <a:srgbClr val="FAFAFA"/>
          </a:solidFill>
          <a:effectLst>
            <a:softEdge rad="317500"/>
          </a:effectLst>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Mở</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bài</a:t>
            </a:r>
            <a:r>
              <a:rPr lang="en-US" sz="2400" b="1" dirty="0">
                <a:solidFill>
                  <a:srgbClr val="00B05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a:t>
            </a:r>
          </a:p>
          <a:p>
            <a:r>
              <a:rPr lang="en-US" sz="2400" b="1" dirty="0">
                <a:solidFill>
                  <a:srgbClr val="00B050"/>
                </a:solidFill>
                <a:latin typeface="Times New Roman" panose="02020603050405020304" pitchFamily="18" charset="0"/>
                <a:cs typeface="Times New Roman" panose="02020603050405020304" pitchFamily="18" charset="0"/>
              </a:rPr>
              <a:t>2. Thân bài: </a:t>
            </a:r>
          </a:p>
          <a:p>
            <a:r>
              <a:rPr lang="en-US" sz="2400" b="1" i="1" dirty="0">
                <a:latin typeface="Times New Roman" panose="02020603050405020304" pitchFamily="18" charset="0"/>
                <a:cs typeface="Times New Roman" panose="02020603050405020304" pitchFamily="18" charset="0"/>
              </a:rPr>
              <a:t>a)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quát</a:t>
            </a:r>
            <a:endParaRPr lang="en-US" sz="2400" b="1" i="1" dirty="0">
              <a:latin typeface="Times New Roman" panose="02020603050405020304" pitchFamily="18" charset="0"/>
              <a:cs typeface="Times New Roman" panose="02020603050405020304" pitchFamily="18" charset="0"/>
            </a:endParaRPr>
          </a:p>
          <a:p>
            <a:pPr marL="457200" indent="-457200">
              <a:buFontTx/>
              <a:buChar char="-"/>
            </a:pP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từ xa cây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Cao khoảng mấy mét?</a:t>
            </a:r>
          </a:p>
          <a:p>
            <a:r>
              <a:rPr lang="en-US" sz="2400" b="1" i="1" dirty="0" smtClean="0">
                <a:latin typeface="Times New Roman" panose="02020603050405020304" pitchFamily="18" charset="0"/>
                <a:cs typeface="Times New Roman" panose="02020603050405020304" pitchFamily="18" charset="0"/>
              </a:rPr>
              <a:t>b</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chi </a:t>
            </a:r>
            <a:r>
              <a:rPr lang="en-US" sz="2400" b="1" i="1" dirty="0" err="1" smtClean="0">
                <a:latin typeface="Times New Roman" panose="02020603050405020304" pitchFamily="18" charset="0"/>
                <a:cs typeface="Times New Roman" panose="02020603050405020304" pitchFamily="18" charset="0"/>
              </a:rPr>
              <a:t>tiết</a:t>
            </a:r>
            <a:endParaRPr lang="en-US" sz="2400" b="1" i="1"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 </a:t>
            </a:r>
            <a:r>
              <a:rPr lang="vi-VN" sz="2400" b="1" i="1" dirty="0" smtClean="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Tả các bộ phận: rễ,gốc, thân, vỏ cây.</a:t>
            </a:r>
            <a:endParaRPr lang="en-US" sz="2400" i="1" dirty="0">
              <a:latin typeface="Times New Roman" panose="02020603050405020304" pitchFamily="18" charset="0"/>
              <a:cs typeface="Times New Roman" panose="02020603050405020304" pitchFamily="18" charset="0"/>
            </a:endParaRPr>
          </a:p>
          <a:p>
            <a:pPr marL="457200" indent="-457200">
              <a:buFontTx/>
              <a:buChar char="-"/>
            </a:pP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to, </a:t>
            </a:r>
            <a:r>
              <a:rPr lang="en-US" sz="2400" i="1" dirty="0" err="1">
                <a:latin typeface="Times New Roman" panose="02020603050405020304" pitchFamily="18" charset="0"/>
                <a:cs typeface="Times New Roman" panose="02020603050405020304" pitchFamily="18" charset="0"/>
              </a:rPr>
              <a:t>tỏa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nhánh</a:t>
            </a:r>
            <a:r>
              <a:rPr lang="en-US" sz="2400" i="1" dirty="0">
                <a:latin typeface="Times New Roman" panose="02020603050405020304" pitchFamily="18" charset="0"/>
                <a:cs typeface="Times New Roman" panose="02020603050405020304" pitchFamily="18" charset="0"/>
              </a:rPr>
              <a:t>...</a:t>
            </a:r>
          </a:p>
          <a:p>
            <a:pPr marL="457200" indent="-457200">
              <a:buFontTx/>
              <a:buChar char="-"/>
            </a:pPr>
            <a:r>
              <a:rPr lang="en-US" sz="2400" dirty="0" err="1">
                <a:latin typeface="Times New Roman" panose="02020603050405020304" pitchFamily="18" charset="0"/>
                <a:cs typeface="Times New Roman" panose="02020603050405020304" pitchFamily="18" charset="0"/>
              </a:rPr>
              <a:t>Tán</a:t>
            </a:r>
            <a:r>
              <a:rPr lang="en-US" sz="2400" dirty="0">
                <a:latin typeface="Times New Roman" panose="02020603050405020304" pitchFamily="18" charset="0"/>
                <a:cs typeface="Times New Roman" panose="02020603050405020304" pitchFamily="18" charset="0"/>
              </a:rPr>
              <a:t> lá: </a:t>
            </a:r>
            <a:r>
              <a:rPr lang="en-US" sz="2400" i="1" dirty="0">
                <a:latin typeface="Times New Roman" panose="02020603050405020304" pitchFamily="18" charset="0"/>
                <a:cs typeface="Times New Roman" panose="02020603050405020304" pitchFamily="18" charset="0"/>
              </a:rPr>
              <a:t>mọc nối </a:t>
            </a:r>
            <a:r>
              <a:rPr lang="en-US" sz="2400" i="1" dirty="0" err="1">
                <a:latin typeface="Times New Roman" panose="02020603050405020304" pitchFamily="18" charset="0"/>
                <a:cs typeface="Times New Roman" panose="02020603050405020304" pitchFamily="18" charset="0"/>
              </a:rPr>
              <a:t>tiếp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a:t>
            </a:r>
          </a:p>
          <a:p>
            <a:pPr marL="457200" indent="-457200">
              <a:buFontTx/>
              <a:buChar char="-"/>
            </a:pP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c) </a:t>
            </a:r>
            <a:r>
              <a:rPr lang="en-US" sz="2400" b="1" i="1" dirty="0" err="1">
                <a:latin typeface="Times New Roman" panose="02020603050405020304" pitchFamily="18" charset="0"/>
                <a:cs typeface="Times New Roman" panose="02020603050405020304" pitchFamily="18" charset="0"/>
              </a:rPr>
              <a:t>Khung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xung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quanh</a:t>
            </a:r>
            <a:endParaRPr lang="en-US" sz="2400" b="1" i="1" dirty="0">
              <a:latin typeface="Times New Roman" panose="02020603050405020304" pitchFamily="18" charset="0"/>
              <a:cs typeface="Times New Roman" panose="02020603050405020304" pitchFamily="18" charset="0"/>
            </a:endParaRPr>
          </a:p>
          <a:p>
            <a:pPr marL="457200" indent="-457200">
              <a:buFontTx/>
              <a:buChar char="-"/>
            </a:pP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chóc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kêu</a:t>
            </a:r>
            <a:r>
              <a:rPr lang="en-US" sz="2400" i="1" dirty="0">
                <a:latin typeface="Times New Roman" panose="02020603050405020304" pitchFamily="18" charset="0"/>
                <a:cs typeface="Times New Roman" panose="02020603050405020304" pitchFamily="18" charset="0"/>
              </a:rPr>
              <a:t>...</a:t>
            </a:r>
          </a:p>
          <a:p>
            <a:pPr marL="457200" indent="-457200">
              <a:buFontTx/>
              <a:buChar char="-"/>
            </a:pP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và các bạn thường làm gì dưới tán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bài</a:t>
            </a:r>
            <a:r>
              <a:rPr lang="en-US" sz="2400" b="1" dirty="0">
                <a:solidFill>
                  <a:srgbClr val="00B05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endParaRPr lang="vi-VN" sz="2400" dirty="0">
              <a:cs typeface="Times New Roman" panose="02020603050405020304" pitchFamily="18" charset="0"/>
            </a:endParaRPr>
          </a:p>
        </p:txBody>
      </p:sp>
      <p:sp>
        <p:nvSpPr>
          <p:cNvPr id="7" name="Title 1">
            <a:extLst>
              <a:ext uri="{FF2B5EF4-FFF2-40B4-BE49-F238E27FC236}">
                <a16:creationId xmlns:a16="http://schemas.microsoft.com/office/drawing/2014/main" id="{E1629963-7F1C-41AE-BE09-D896827D0A36}"/>
              </a:ext>
            </a:extLst>
          </p:cNvPr>
          <p:cNvSpPr>
            <a:spLocks noGrp="1"/>
          </p:cNvSpPr>
          <p:nvPr>
            <p:ph type="title"/>
          </p:nvPr>
        </p:nvSpPr>
        <p:spPr>
          <a:xfrm>
            <a:off x="1295401" y="301412"/>
            <a:ext cx="9601196" cy="1303867"/>
          </a:xfrm>
        </p:spPr>
        <p:txBody>
          <a:bodyPr>
            <a:noAutofit/>
          </a:bodyPr>
          <a:lstStyle/>
          <a:p>
            <a:r>
              <a:rPr lang="en-US" sz="2800" b="1" dirty="0">
                <a:ln w="22225">
                  <a:solidFill>
                    <a:schemeClr val="accent1">
                      <a:lumMod val="75000"/>
                    </a:schemeClr>
                  </a:solidFill>
                  <a:prstDash val="solid"/>
                </a:ln>
                <a:solidFill>
                  <a:schemeClr val="accent1">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DÀN Ý</a:t>
            </a:r>
            <a:br>
              <a:rPr lang="en-US" sz="2800" b="1" dirty="0">
                <a:ln w="22225">
                  <a:solidFill>
                    <a:schemeClr val="accent1">
                      <a:lumMod val="75000"/>
                    </a:schemeClr>
                  </a:solidFill>
                  <a:prstDash val="solid"/>
                </a:ln>
                <a:solidFill>
                  <a:schemeClr val="accent1">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US" sz="2800" b="1" dirty="0">
                <a:ln w="22225">
                  <a:solidFill>
                    <a:schemeClr val="accent1">
                      <a:lumMod val="75000"/>
                    </a:schemeClr>
                  </a:solidFill>
                  <a:prstDash val="solid"/>
                </a:ln>
                <a:solidFill>
                  <a:schemeClr val="accent1">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TẢ CÂY CHO BÓNG MÁT</a:t>
            </a:r>
          </a:p>
        </p:txBody>
      </p:sp>
    </p:spTree>
    <p:extLst>
      <p:ext uri="{BB962C8B-B14F-4D97-AF65-F5344CB8AC3E}">
        <p14:creationId xmlns:p14="http://schemas.microsoft.com/office/powerpoint/2010/main" val="121430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Organic</Template>
  <TotalTime>270</TotalTime>
  <Words>532</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12</vt:i4>
      </vt:variant>
    </vt:vector>
  </HeadingPairs>
  <TitlesOfParts>
    <vt:vector size="26" baseType="lpstr">
      <vt:lpstr>Arial</vt:lpstr>
      <vt:lpstr>Arial</vt:lpstr>
      <vt:lpstr>Calibri</vt:lpstr>
      <vt:lpstr>Garamond</vt:lpstr>
      <vt:lpstr>inherit</vt:lpstr>
      <vt:lpstr>Times New Roman</vt:lpstr>
      <vt:lpstr>UVN Ke Chuyen1</vt:lpstr>
      <vt:lpstr>Organic</vt:lpstr>
      <vt:lpstr>Default Design</vt:lpstr>
      <vt:lpstr>4_Office Theme</vt:lpstr>
      <vt:lpstr>Office Theme</vt:lpstr>
      <vt:lpstr>1_Office Theme</vt:lpstr>
      <vt:lpstr>1_Default Design</vt:lpstr>
      <vt:lpstr>2_Default Design</vt:lpstr>
      <vt:lpstr>PowerPoint Presentation</vt:lpstr>
      <vt:lpstr> BÀI VĂN MIÊU TẢ CÂY CỐI</vt:lpstr>
      <vt:lpstr>PowerPoint Presentation</vt:lpstr>
      <vt:lpstr>PowerPoint Presentation</vt:lpstr>
      <vt:lpstr>PowerPoint Presentation</vt:lpstr>
      <vt:lpstr>DÀN Ý CHUNG BÀI VĂN MIÊU TẢ CÂY CỐI</vt:lpstr>
      <vt:lpstr>PowerPoint Presentation</vt:lpstr>
      <vt:lpstr>PowerPoint Presentation</vt:lpstr>
      <vt:lpstr>DÀN Ý TẢ CÂY CHO BÓNG MÁT</vt:lpstr>
      <vt:lpstr>PowerPoint Presentation</vt:lpstr>
      <vt:lpstr>PowerPoint Presentation</vt:lpstr>
      <vt:lpstr>Chúc các con chăm ngoan,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LÀM VĂN</dc:title>
  <dc:creator>Hà My Ngô</dc:creator>
  <cp:lastModifiedBy>ADMIN</cp:lastModifiedBy>
  <cp:revision>16</cp:revision>
  <dcterms:created xsi:type="dcterms:W3CDTF">2022-02-26T12:04:43Z</dcterms:created>
  <dcterms:modified xsi:type="dcterms:W3CDTF">2022-03-05T10:05:40Z</dcterms:modified>
</cp:coreProperties>
</file>