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73" r:id="rId3"/>
    <p:sldId id="256" r:id="rId4"/>
    <p:sldId id="258" r:id="rId5"/>
    <p:sldId id="259" r:id="rId6"/>
    <p:sldId id="274" r:id="rId7"/>
    <p:sldId id="275" r:id="rId8"/>
    <p:sldId id="276" r:id="rId9"/>
    <p:sldId id="277" r:id="rId10"/>
    <p:sldId id="278" r:id="rId11"/>
    <p:sldId id="279" r:id="rId12"/>
    <p:sldId id="281" r:id="rId13"/>
    <p:sldId id="284" r:id="rId14"/>
    <p:sldId id="294" r:id="rId15"/>
    <p:sldId id="295" r:id="rId16"/>
    <p:sldId id="296" r:id="rId17"/>
    <p:sldId id="297" r:id="rId18"/>
    <p:sldId id="298" r:id="rId19"/>
    <p:sldId id="280" r:id="rId20"/>
    <p:sldId id="285" r:id="rId21"/>
    <p:sldId id="283" r:id="rId22"/>
    <p:sldId id="291" r:id="rId23"/>
    <p:sldId id="299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等线" panose="02010600030101010101" pitchFamily="2" charset="-122"/>
      <p:regular r:id="rId26"/>
      <p:bold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DengXian Light" panose="02010600030101010101" pitchFamily="2" charset="-122"/>
      <p:regular r:id="rId30"/>
    </p:embeddedFont>
    <p:embeddedFont>
      <p:font typeface="VNI-Times" pitchFamily="2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1"/>
    <a:srgbClr val="C88DC9"/>
    <a:srgbClr val="DFBEE0"/>
    <a:srgbClr val="F1BB8F"/>
    <a:srgbClr val="B5E5CA"/>
    <a:srgbClr val="EEDAEE"/>
    <a:srgbClr val="9FDDBA"/>
    <a:srgbClr val="EDAA73"/>
    <a:srgbClr val="ED7C2F"/>
    <a:srgbClr val="F4C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0"/>
    <p:restoredTop sz="94694"/>
  </p:normalViewPr>
  <p:slideViewPr>
    <p:cSldViewPr snapToGrid="0" snapToObjects="1">
      <p:cViewPr varScale="1">
        <p:scale>
          <a:sx n="66" d="100"/>
          <a:sy n="66" d="100"/>
        </p:scale>
        <p:origin x="8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D4174-8376-4869-BABF-367EF849113E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BA7D6-7490-44D0-B4A9-C507BC14FC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47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lsw9R659kE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586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995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69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748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366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youtube.com/</a:t>
            </a:r>
            <a:r>
              <a:rPr lang="en-US" sz="1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watch?v</a:t>
            </a:r>
            <a:r>
              <a:rPr lang="en-US" sz="1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=flsw9R659kE</a:t>
            </a: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64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53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15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338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41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01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03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73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5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50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43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315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280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65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92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6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65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547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58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3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96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639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94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043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74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41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40A7F4-4064-4F46-AE67-7DB29F477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3" r="4273"/>
          <a:stretch>
            <a:fillRect/>
          </a:stretch>
        </p:blipFill>
        <p:spPr>
          <a:xfrm>
            <a:off x="6479628" y="0"/>
            <a:ext cx="5712372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779F7B6-11D8-42D7-9351-AC849119F56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18708" cy="6858000"/>
          </a:xfrm>
          <a:prstGeom prst="rect">
            <a:avLst/>
          </a:prstGeom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AF92B0BB-96D5-4669-BB94-EAF61F82BD98}"/>
              </a:ext>
            </a:extLst>
          </p:cNvPr>
          <p:cNvSpPr txBox="1"/>
          <p:nvPr userDrawn="1"/>
        </p:nvSpPr>
        <p:spPr>
          <a:xfrm>
            <a:off x="4318000" y="3084195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E296D5-3DE2-4357-B1C7-9A840D9970E1}"/>
              </a:ext>
            </a:extLst>
          </p:cNvPr>
          <p:cNvSpPr txBox="1"/>
          <p:nvPr userDrawn="1"/>
        </p:nvSpPr>
        <p:spPr>
          <a:xfrm>
            <a:off x="11087100" y="0"/>
            <a:ext cx="11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DAA73"/>
                </a:solidFill>
                <a:latin typeface="UTM Erie Black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F7AD0-B801-441B-8D46-926156567B1D}"/>
              </a:ext>
            </a:extLst>
          </p:cNvPr>
          <p:cNvSpPr txBox="1"/>
          <p:nvPr userDrawn="1"/>
        </p:nvSpPr>
        <p:spPr>
          <a:xfrm>
            <a:off x="0" y="6457890"/>
            <a:ext cx="11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DAA73"/>
                </a:solidFill>
                <a:latin typeface="UTM Erie Black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49DF73-455F-4DD9-AB82-8C3E37A7ED7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1989" y="18694549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866BE-97DF-454D-B16A-4FB65F38B35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8102749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921E5D-D784-4810-8E93-FE2C8A70E303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211" y="-13766651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F12F7D-274B-4BA7-B776-605EEC964A3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060" y="-13718246"/>
            <a:ext cx="1881378" cy="1625303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78CA585B-30F3-4AD1-8689-ADC07FC3BC15}"/>
              </a:ext>
            </a:extLst>
          </p:cNvPr>
          <p:cNvSpPr txBox="1"/>
          <p:nvPr userDrawn="1"/>
        </p:nvSpPr>
        <p:spPr>
          <a:xfrm>
            <a:off x="2880780" y="8558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6958BE-530A-451E-83AB-C67FDED48256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611" y="18999349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1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50" r:id="rId12"/>
    <p:sldLayoutId id="2147483674" r:id="rId13"/>
    <p:sldLayoutId id="2147483673" r:id="rId14"/>
    <p:sldLayoutId id="2147483670" r:id="rId15"/>
    <p:sldLayoutId id="2147483669" r:id="rId16"/>
    <p:sldLayoutId id="2147483660" r:id="rId17"/>
    <p:sldLayoutId id="2147483651" r:id="rId18"/>
    <p:sldLayoutId id="2147483652" r:id="rId19"/>
    <p:sldLayoutId id="2147483653" r:id="rId20"/>
    <p:sldLayoutId id="2147483654" r:id="rId21"/>
    <p:sldLayoutId id="2147483655" r:id="rId22"/>
    <p:sldLayoutId id="2147483656" r:id="rId23"/>
    <p:sldLayoutId id="2147483657" r:id="rId24"/>
    <p:sldLayoutId id="2147483658" r:id="rId25"/>
    <p:sldLayoutId id="2147483659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hyperlink" Target="https://www.youtube.com/watch?v=flsw9R659k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43224" cy="4376753"/>
            <a:chOff x="380040" y="-16395"/>
            <a:chExt cx="2643224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380040" y="2314102"/>
              <a:ext cx="2643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Luyện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5946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từ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2" y="-5276"/>
            <a:ext cx="1657350" cy="2566669"/>
            <a:chOff x="2037391" y="0"/>
            <a:chExt cx="1657350" cy="3320517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1" y="1651559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2866346" y="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192955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và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81871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câu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6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-621546" y="-254001"/>
            <a:ext cx="7282244" cy="11938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841AF97E-BEEB-4E06-B0F4-C16E2AC3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6147" y="3676650"/>
            <a:ext cx="3242003" cy="3477925"/>
          </a:xfrm>
          <a:prstGeom prst="rect">
            <a:avLst/>
          </a:prstGeom>
        </p:spPr>
      </p:pic>
      <p:sp>
        <p:nvSpPr>
          <p:cNvPr id="9" name="Bong bóng Ý nghĩ: Hình đám mây 19">
            <a:extLst>
              <a:ext uri="{FF2B5EF4-FFF2-40B4-BE49-F238E27FC236}">
                <a16:creationId xmlns:a16="http://schemas.microsoft.com/office/drawing/2014/main" id="{D847E2B8-9BD3-4B31-B2E3-5FA3EDFDA899}"/>
              </a:ext>
            </a:extLst>
          </p:cNvPr>
          <p:cNvSpPr/>
          <p:nvPr/>
        </p:nvSpPr>
        <p:spPr>
          <a:xfrm>
            <a:off x="1461923" y="837853"/>
            <a:ext cx="3876994" cy="2620617"/>
          </a:xfrm>
          <a:prstGeom prst="cloudCallout">
            <a:avLst>
              <a:gd name="adj1" fmla="val -25127"/>
              <a:gd name="adj2" fmla="val 658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Hình Bầu dục 27">
            <a:extLst>
              <a:ext uri="{FF2B5EF4-FFF2-40B4-BE49-F238E27FC236}">
                <a16:creationId xmlns:a16="http://schemas.microsoft.com/office/drawing/2014/main" id="{4EBB9FCC-D764-4F0B-84F2-9C4BABC0D22F}"/>
              </a:ext>
            </a:extLst>
          </p:cNvPr>
          <p:cNvSpPr/>
          <p:nvPr/>
        </p:nvSpPr>
        <p:spPr>
          <a:xfrm>
            <a:off x="6017342" y="2040487"/>
            <a:ext cx="5107858" cy="28359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40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950155">
            <a:off x="-2907547" y="3534910"/>
            <a:ext cx="7282244" cy="11938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841AF97E-BEEB-4E06-B0F4-C16E2AC3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3244" y="3676650"/>
            <a:ext cx="3242003" cy="3477925"/>
          </a:xfrm>
          <a:prstGeom prst="rect">
            <a:avLst/>
          </a:prstGeom>
        </p:spPr>
      </p:pic>
      <p:sp>
        <p:nvSpPr>
          <p:cNvPr id="9" name="Bong bóng Ý nghĩ: Hình đám mây 19">
            <a:extLst>
              <a:ext uri="{FF2B5EF4-FFF2-40B4-BE49-F238E27FC236}">
                <a16:creationId xmlns:a16="http://schemas.microsoft.com/office/drawing/2014/main" id="{D847E2B8-9BD3-4B31-B2E3-5FA3EDFDA899}"/>
              </a:ext>
            </a:extLst>
          </p:cNvPr>
          <p:cNvSpPr/>
          <p:nvPr/>
        </p:nvSpPr>
        <p:spPr>
          <a:xfrm>
            <a:off x="7487230" y="1504603"/>
            <a:ext cx="3876994" cy="2620617"/>
          </a:xfrm>
          <a:prstGeom prst="cloudCallout">
            <a:avLst>
              <a:gd name="adj1" fmla="val -34463"/>
              <a:gd name="adj2" fmla="val 65877"/>
            </a:avLst>
          </a:prstGeom>
          <a:solidFill>
            <a:srgbClr val="EED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Hình Bầu dục 27">
            <a:extLst>
              <a:ext uri="{FF2B5EF4-FFF2-40B4-BE49-F238E27FC236}">
                <a16:creationId xmlns:a16="http://schemas.microsoft.com/office/drawing/2014/main" id="{4EBB9FCC-D764-4F0B-84F2-9C4BABC0D22F}"/>
              </a:ext>
            </a:extLst>
          </p:cNvPr>
          <p:cNvSpPr/>
          <p:nvPr/>
        </p:nvSpPr>
        <p:spPr>
          <a:xfrm>
            <a:off x="906690" y="879666"/>
            <a:ext cx="5494110" cy="2835965"/>
          </a:xfrm>
          <a:prstGeom prst="ellipse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cảm là 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khí, dám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 đầu với khó khăn và nguy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hiểm.</a:t>
            </a:r>
          </a:p>
        </p:txBody>
      </p:sp>
    </p:spTree>
    <p:extLst>
      <p:ext uri="{BB962C8B-B14F-4D97-AF65-F5344CB8AC3E}">
        <p14:creationId xmlns:p14="http://schemas.microsoft.com/office/powerpoint/2010/main" val="1213874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B0F8A2-4AD6-41F8-BE7F-BD247F19BE2B}"/>
              </a:ext>
            </a:extLst>
          </p:cNvPr>
          <p:cNvSpPr/>
          <p:nvPr/>
        </p:nvSpPr>
        <p:spPr>
          <a:xfrm>
            <a:off x="1038140" y="2949967"/>
            <a:ext cx="9306010" cy="5552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90BD747-3751-4F0E-BA0E-651E8D454C0E}"/>
              </a:ext>
            </a:extLst>
          </p:cNvPr>
          <p:cNvSpPr/>
          <p:nvPr/>
        </p:nvSpPr>
        <p:spPr>
          <a:xfrm>
            <a:off x="5934778" y="3705499"/>
            <a:ext cx="5362489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AB21B6E-6054-4303-9269-E4D49BF27F60}"/>
              </a:ext>
            </a:extLst>
          </p:cNvPr>
          <p:cNvSpPr/>
          <p:nvPr/>
        </p:nvSpPr>
        <p:spPr>
          <a:xfrm>
            <a:off x="1038139" y="4406721"/>
            <a:ext cx="10259127" cy="10118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8264450-7BC2-4E90-ABBD-6551B0D17A3E}"/>
              </a:ext>
            </a:extLst>
          </p:cNvPr>
          <p:cNvSpPr/>
          <p:nvPr/>
        </p:nvSpPr>
        <p:spPr>
          <a:xfrm>
            <a:off x="1038141" y="5590289"/>
            <a:ext cx="5534110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C24FC29-C17A-4691-8770-B2CEE7E65B2D}"/>
              </a:ext>
            </a:extLst>
          </p:cNvPr>
          <p:cNvSpPr/>
          <p:nvPr/>
        </p:nvSpPr>
        <p:spPr>
          <a:xfrm>
            <a:off x="1038139" y="727400"/>
            <a:ext cx="11907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89F1E93-E72E-46FA-B5B0-360C1ED8365D}"/>
              </a:ext>
            </a:extLst>
          </p:cNvPr>
          <p:cNvSpPr/>
          <p:nvPr/>
        </p:nvSpPr>
        <p:spPr>
          <a:xfrm>
            <a:off x="8296191" y="655750"/>
            <a:ext cx="1399352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6E05C83-D47E-4CC3-A1BF-000EC8E321A7}"/>
              </a:ext>
            </a:extLst>
          </p:cNvPr>
          <p:cNvSpPr/>
          <p:nvPr/>
        </p:nvSpPr>
        <p:spPr>
          <a:xfrm>
            <a:off x="4072557" y="1238250"/>
            <a:ext cx="1190712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F4F4CE6-BEE1-47F8-B7A3-42FC26CEDE6A}"/>
              </a:ext>
            </a:extLst>
          </p:cNvPr>
          <p:cNvSpPr/>
          <p:nvPr/>
        </p:nvSpPr>
        <p:spPr>
          <a:xfrm>
            <a:off x="5443436" y="1238250"/>
            <a:ext cx="150199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302887-4FA0-4CD7-8DD9-0206E132214F}"/>
              </a:ext>
            </a:extLst>
          </p:cNvPr>
          <p:cNvSpPr/>
          <p:nvPr/>
        </p:nvSpPr>
        <p:spPr>
          <a:xfrm>
            <a:off x="7125593" y="1237274"/>
            <a:ext cx="216355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ED60CF6-284B-4FA4-8BAB-1BEEB54579DC}"/>
              </a:ext>
            </a:extLst>
          </p:cNvPr>
          <p:cNvSpPr/>
          <p:nvPr/>
        </p:nvSpPr>
        <p:spPr>
          <a:xfrm>
            <a:off x="3419658" y="1774631"/>
            <a:ext cx="2676342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820B6D2-D693-4477-B392-5F6B78720EBF}"/>
              </a:ext>
            </a:extLst>
          </p:cNvPr>
          <p:cNvSpPr/>
          <p:nvPr/>
        </p:nvSpPr>
        <p:spPr>
          <a:xfrm>
            <a:off x="6794201" y="631195"/>
            <a:ext cx="150199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14DB4C98-47C4-433E-A875-7225C2977DA8}"/>
              </a:ext>
            </a:extLst>
          </p:cNvPr>
          <p:cNvSpPr txBox="1"/>
          <p:nvPr/>
        </p:nvSpPr>
        <p:spPr>
          <a:xfrm>
            <a:off x="978736" y="701869"/>
            <a:ext cx="10318530" cy="1539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285EE51-4C8C-4584-B035-BB1A2A955160}"/>
              </a:ext>
            </a:extLst>
          </p:cNvPr>
          <p:cNvSpPr/>
          <p:nvPr/>
        </p:nvSpPr>
        <p:spPr>
          <a:xfrm>
            <a:off x="828591" y="3705499"/>
            <a:ext cx="4896637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1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1BC1AC3-B015-47B3-8216-09717D819126}"/>
              </a:ext>
            </a:extLst>
          </p:cNvPr>
          <p:cNvSpPr/>
          <p:nvPr/>
        </p:nvSpPr>
        <p:spPr>
          <a:xfrm>
            <a:off x="1019082" y="2751244"/>
            <a:ext cx="9757356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CE7FAC-2C0E-47CB-A1FA-322161AE2AC1}"/>
              </a:ext>
            </a:extLst>
          </p:cNvPr>
          <p:cNvSpPr/>
          <p:nvPr/>
        </p:nvSpPr>
        <p:spPr>
          <a:xfrm>
            <a:off x="1019083" y="3622338"/>
            <a:ext cx="8782464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F780F-8EA3-4F39-BCB1-831B956F65D5}"/>
              </a:ext>
            </a:extLst>
          </p:cNvPr>
          <p:cNvSpPr/>
          <p:nvPr/>
        </p:nvSpPr>
        <p:spPr>
          <a:xfrm>
            <a:off x="978736" y="4330260"/>
            <a:ext cx="10573149" cy="6225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e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4AFE53A-310D-476A-9C73-3BE80F35A1B4}"/>
              </a:ext>
            </a:extLst>
          </p:cNvPr>
          <p:cNvSpPr/>
          <p:nvPr/>
        </p:nvSpPr>
        <p:spPr>
          <a:xfrm>
            <a:off x="978736" y="5185666"/>
            <a:ext cx="10318529" cy="9535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2B97B61-2D78-496F-8AF9-56EA60841207}"/>
              </a:ext>
            </a:extLst>
          </p:cNvPr>
          <p:cNvSpPr/>
          <p:nvPr/>
        </p:nvSpPr>
        <p:spPr>
          <a:xfrm>
            <a:off x="1038139" y="727400"/>
            <a:ext cx="11907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F3ED44B-378A-48C1-8C6B-21B0F50FAF38}"/>
              </a:ext>
            </a:extLst>
          </p:cNvPr>
          <p:cNvSpPr/>
          <p:nvPr/>
        </p:nvSpPr>
        <p:spPr>
          <a:xfrm>
            <a:off x="8296191" y="655750"/>
            <a:ext cx="1399352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50998D7-E707-4E37-B2B3-AC7CEF5CE4CA}"/>
              </a:ext>
            </a:extLst>
          </p:cNvPr>
          <p:cNvSpPr/>
          <p:nvPr/>
        </p:nvSpPr>
        <p:spPr>
          <a:xfrm>
            <a:off x="4072557" y="1238250"/>
            <a:ext cx="1190712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08024AE-B32F-4BAA-80FE-4EA632FADAC6}"/>
              </a:ext>
            </a:extLst>
          </p:cNvPr>
          <p:cNvSpPr/>
          <p:nvPr/>
        </p:nvSpPr>
        <p:spPr>
          <a:xfrm>
            <a:off x="5443436" y="1238250"/>
            <a:ext cx="150199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CEACA33-2972-400D-87FC-85DC4F5D5C7E}"/>
              </a:ext>
            </a:extLst>
          </p:cNvPr>
          <p:cNvSpPr/>
          <p:nvPr/>
        </p:nvSpPr>
        <p:spPr>
          <a:xfrm>
            <a:off x="7125593" y="1237274"/>
            <a:ext cx="216355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D03FCDE-55FB-4863-A8D8-76D250982B95}"/>
              </a:ext>
            </a:extLst>
          </p:cNvPr>
          <p:cNvSpPr/>
          <p:nvPr/>
        </p:nvSpPr>
        <p:spPr>
          <a:xfrm>
            <a:off x="3419658" y="1774631"/>
            <a:ext cx="2676342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Hộp Văn bản 8">
            <a:extLst>
              <a:ext uri="{FF2B5EF4-FFF2-40B4-BE49-F238E27FC236}">
                <a16:creationId xmlns:a16="http://schemas.microsoft.com/office/drawing/2014/main" id="{BC65AEBC-1BBD-45E3-A0F7-EBFE1144E43F}"/>
              </a:ext>
            </a:extLst>
          </p:cNvPr>
          <p:cNvSpPr txBox="1"/>
          <p:nvPr/>
        </p:nvSpPr>
        <p:spPr>
          <a:xfrm>
            <a:off x="978736" y="701869"/>
            <a:ext cx="10318530" cy="1539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74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7" grpId="0" animBg="1"/>
      <p:bldP spid="28" grpId="0" animBg="1"/>
      <p:bldP spid="29" grpId="0" animBg="1"/>
      <p:bldP spid="37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39087">
            <a:off x="7236427" y="-324430"/>
            <a:ext cx="7282244" cy="119380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C759685D-29BA-4775-B3A2-C08E95FAD8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1"/>
          <a:stretch>
            <a:fillRect/>
          </a:stretch>
        </p:blipFill>
        <p:spPr>
          <a:xfrm>
            <a:off x="9850706" y="4610099"/>
            <a:ext cx="2341294" cy="2615459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6DF21F1C-8768-4792-9AFD-A04426FC4CCE}"/>
              </a:ext>
            </a:extLst>
          </p:cNvPr>
          <p:cNvSpPr txBox="1"/>
          <p:nvPr/>
        </p:nvSpPr>
        <p:spPr>
          <a:xfrm>
            <a:off x="933450" y="766296"/>
            <a:ext cx="10534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C795D657-BFC0-491A-B1F6-3AA7F8679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834468"/>
              </p:ext>
            </p:extLst>
          </p:nvPr>
        </p:nvGraphicFramePr>
        <p:xfrm>
          <a:off x="1186069" y="1909900"/>
          <a:ext cx="1981202" cy="3219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2">
                  <a:extLst>
                    <a:ext uri="{9D8B030D-6E8A-4147-A177-3AD203B41FA5}">
                      <a16:colId xmlns:a16="http://schemas.microsoft.com/office/drawing/2014/main" val="1227945987"/>
                    </a:ext>
                  </a:extLst>
                </a:gridCol>
              </a:tblGrid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009519"/>
                  </a:ext>
                </a:extLst>
              </a:tr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1"/>
                  </a:ext>
                </a:extLst>
              </a:tr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lì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359649"/>
                  </a:ext>
                </a:extLst>
              </a:tr>
            </a:tbl>
          </a:graphicData>
        </a:graphic>
      </p:graphicFrame>
      <p:graphicFrame>
        <p:nvGraphicFramePr>
          <p:cNvPr id="12" name="Bảng 8">
            <a:extLst>
              <a:ext uri="{FF2B5EF4-FFF2-40B4-BE49-F238E27FC236}">
                <a16:creationId xmlns:a16="http://schemas.microsoft.com/office/drawing/2014/main" id="{C6BD48BD-D7AA-4296-A04C-2EAB247CF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078"/>
              </p:ext>
            </p:extLst>
          </p:nvPr>
        </p:nvGraphicFramePr>
        <p:xfrm>
          <a:off x="4851323" y="1909901"/>
          <a:ext cx="4999383" cy="321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9383">
                  <a:extLst>
                    <a:ext uri="{9D8B030D-6E8A-4147-A177-3AD203B41FA5}">
                      <a16:colId xmlns:a16="http://schemas.microsoft.com/office/drawing/2014/main" val="1227945987"/>
                    </a:ext>
                  </a:extLst>
                </a:gridCol>
              </a:tblGrid>
              <a:tr h="902954">
                <a:tc>
                  <a:txBody>
                    <a:bodyPr/>
                    <a:lstStyle/>
                    <a:p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chọi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lùi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009519"/>
                  </a:ext>
                </a:extLst>
              </a:tr>
              <a:tr h="902954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trơ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ra,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b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1"/>
                  </a:ext>
                </a:extLst>
              </a:tr>
              <a:tr h="90295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359649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20BE73-A413-4993-9C1B-C7F99054CA5C}"/>
              </a:ext>
            </a:extLst>
          </p:cNvPr>
          <p:cNvCxnSpPr/>
          <p:nvPr/>
        </p:nvCxnSpPr>
        <p:spPr>
          <a:xfrm>
            <a:off x="3167271" y="2305050"/>
            <a:ext cx="1684052" cy="2381250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F8111D-8D05-4359-8067-DC9E72D7DC1D}"/>
              </a:ext>
            </a:extLst>
          </p:cNvPr>
          <p:cNvCxnSpPr>
            <a:cxnSpLocks/>
          </p:cNvCxnSpPr>
          <p:nvPr/>
        </p:nvCxnSpPr>
        <p:spPr>
          <a:xfrm flipV="1">
            <a:off x="3167271" y="2457450"/>
            <a:ext cx="1684052" cy="1038225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8B5777-40C8-4513-A3D5-2BE01F6106D7}"/>
              </a:ext>
            </a:extLst>
          </p:cNvPr>
          <p:cNvCxnSpPr>
            <a:cxnSpLocks/>
          </p:cNvCxnSpPr>
          <p:nvPr/>
        </p:nvCxnSpPr>
        <p:spPr>
          <a:xfrm flipV="1">
            <a:off x="3167271" y="3495675"/>
            <a:ext cx="1684052" cy="1038225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9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00000">
            <a:off x="7084026" y="5257799"/>
            <a:ext cx="7282244" cy="1193800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6DF21F1C-8768-4792-9AFD-A04426FC4CCE}"/>
              </a:ext>
            </a:extLst>
          </p:cNvPr>
          <p:cNvSpPr txBox="1"/>
          <p:nvPr/>
        </p:nvSpPr>
        <p:spPr>
          <a:xfrm>
            <a:off x="933450" y="766296"/>
            <a:ext cx="10534650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b="1" i="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499BB5-3887-4677-A093-D208457CBC7D}"/>
              </a:ext>
            </a:extLst>
          </p:cNvPr>
          <p:cNvSpPr txBox="1">
            <a:spLocks/>
          </p:cNvSpPr>
          <p:nvPr/>
        </p:nvSpPr>
        <p:spPr>
          <a:xfrm>
            <a:off x="704850" y="2152650"/>
            <a:ext cx="10801350" cy="269866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Anh Kim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 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…………,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 . Anh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……….....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933451" y="4851317"/>
            <a:ext cx="1866900" cy="208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499BB5-3887-4677-A093-D208457CBC7D}"/>
              </a:ext>
            </a:extLst>
          </p:cNvPr>
          <p:cNvSpPr txBox="1">
            <a:spLocks/>
          </p:cNvSpPr>
          <p:nvPr/>
        </p:nvSpPr>
        <p:spPr>
          <a:xfrm>
            <a:off x="704850" y="876300"/>
            <a:ext cx="10801350" cy="21145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Anh Kim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013ABE4-FFA1-444B-B881-FE7FDADED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5"/>
          <a:stretch/>
        </p:blipFill>
        <p:spPr bwMode="auto">
          <a:xfrm>
            <a:off x="1738313" y="3133150"/>
            <a:ext cx="8472487" cy="28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93345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00000">
            <a:off x="7084026" y="5257799"/>
            <a:ext cx="7282244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91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4BEED-1074-4797-88EC-B55D8CA0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62" y="877032"/>
            <a:ext cx="3786188" cy="5009418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9F4F98-B82C-4D26-89E5-D43977EE5B29}"/>
              </a:ext>
            </a:extLst>
          </p:cNvPr>
          <p:cNvSpPr/>
          <p:nvPr/>
        </p:nvSpPr>
        <p:spPr>
          <a:xfrm>
            <a:off x="5238750" y="877032"/>
            <a:ext cx="5962649" cy="3829050"/>
          </a:xfrm>
          <a:prstGeom prst="rect">
            <a:avLst/>
          </a:prstGeom>
          <a:solidFill>
            <a:srgbClr val="FFF7E1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(1928 – 1943)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Trưwờn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37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9F4F98-B82C-4D26-89E5-D43977EE5B29}"/>
              </a:ext>
            </a:extLst>
          </p:cNvPr>
          <p:cNvSpPr/>
          <p:nvPr/>
        </p:nvSpPr>
        <p:spPr>
          <a:xfrm>
            <a:off x="2704435" y="5553075"/>
            <a:ext cx="6672263" cy="70485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4"/>
              </a:rPr>
              <a:t>youtube.com/watch?v=flsw9R659kE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6A799334-9A3A-4F29-903F-D84C292124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414712" y="877032"/>
            <a:ext cx="4738688" cy="43230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13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-911865" y="-180493"/>
            <a:ext cx="7282244" cy="1193800"/>
          </a:xfrm>
          <a:prstGeom prst="rect">
            <a:avLst/>
          </a:prstGeom>
        </p:spPr>
      </p:pic>
      <p:sp>
        <p:nvSpPr>
          <p:cNvPr id="7" name="Chỗ dành sẵn cho Nội dung 3">
            <a:extLst>
              <a:ext uri="{FF2B5EF4-FFF2-40B4-BE49-F238E27FC236}">
                <a16:creationId xmlns:a16="http://schemas.microsoft.com/office/drawing/2014/main" id="{5720B3FF-5873-49EC-A814-FFBC7C386553}"/>
              </a:ext>
            </a:extLst>
          </p:cNvPr>
          <p:cNvSpPr txBox="1">
            <a:spLocks/>
          </p:cNvSpPr>
          <p:nvPr/>
        </p:nvSpPr>
        <p:spPr>
          <a:xfrm>
            <a:off x="878784" y="1044932"/>
            <a:ext cx="10494066" cy="10467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1/83: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BE06EFF1-CF04-42FC-AE69-2B4CEA67C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4500616" y="3934974"/>
            <a:ext cx="3003769" cy="3355509"/>
          </a:xfrm>
          <a:prstGeom prst="rect">
            <a:avLst/>
          </a:prstGeom>
        </p:spPr>
      </p:pic>
      <p:sp>
        <p:nvSpPr>
          <p:cNvPr id="12" name="Chỗ dành sẵn cho Nội dung 3">
            <a:extLst>
              <a:ext uri="{FF2B5EF4-FFF2-40B4-BE49-F238E27FC236}">
                <a16:creationId xmlns:a16="http://schemas.microsoft.com/office/drawing/2014/main" id="{DA28429D-F0FB-4EBF-A2CE-B9955610AC99}"/>
              </a:ext>
            </a:extLst>
          </p:cNvPr>
          <p:cNvSpPr txBox="1">
            <a:spLocks/>
          </p:cNvSpPr>
          <p:nvPr/>
        </p:nvSpPr>
        <p:spPr>
          <a:xfrm rot="21157316">
            <a:off x="1373150" y="5151064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hỗ dành sẵn cho Nội dung 3">
            <a:extLst>
              <a:ext uri="{FF2B5EF4-FFF2-40B4-BE49-F238E27FC236}">
                <a16:creationId xmlns:a16="http://schemas.microsoft.com/office/drawing/2014/main" id="{05BA0C9F-CAEB-4E2F-B90E-76C48B2E3E36}"/>
              </a:ext>
            </a:extLst>
          </p:cNvPr>
          <p:cNvSpPr txBox="1">
            <a:spLocks/>
          </p:cNvSpPr>
          <p:nvPr/>
        </p:nvSpPr>
        <p:spPr>
          <a:xfrm rot="351722">
            <a:off x="7068034" y="5045907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B711E3D-27C9-4C23-8A99-B5903015B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784" y="2091693"/>
            <a:ext cx="8686800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M: 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can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: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C704BE23-EB7E-42CB-A16A-0B4EEC12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16381">
            <a:off x="6718029" y="914960"/>
            <a:ext cx="7282244" cy="11938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4202B0A0-082A-4AFD-B99B-A6E89A953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65944">
            <a:off x="-1971005" y="705411"/>
            <a:ext cx="7282244" cy="119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7DDA2-FA18-4B0B-81D1-EF2F8FB44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045" y="-472830"/>
            <a:ext cx="7745361" cy="6858001"/>
          </a:xfrm>
          <a:prstGeom prst="rect">
            <a:avLst/>
          </a:prstGeom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id="{C6C2C41A-28C3-40F5-8043-0B01F74D9762}"/>
              </a:ext>
            </a:extLst>
          </p:cNvPr>
          <p:cNvSpPr txBox="1"/>
          <p:nvPr/>
        </p:nvSpPr>
        <p:spPr>
          <a:xfrm>
            <a:off x="3611515" y="1711091"/>
            <a:ext cx="491673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nhanh</a:t>
            </a:r>
            <a:endParaRPr lang="en-US" altLang="zh-CN" sz="8800" dirty="0">
              <a:solidFill>
                <a:srgbClr val="ED7C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đáp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lẹ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?</a:t>
            </a:r>
            <a:endParaRPr lang="zh-CN" altLang="en-US" sz="8800" dirty="0">
              <a:solidFill>
                <a:srgbClr val="ED7C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A4F3A608-8911-4551-A1EC-C23A17371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260" y="2069225"/>
            <a:ext cx="2172729" cy="2330840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68A5C54F-68A8-4D66-9682-63C3025F9C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7710" y="4919412"/>
            <a:ext cx="2064439" cy="221466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7E3E888B-248F-4678-8EBD-A49E7E78DB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4807" y="4334666"/>
            <a:ext cx="1978516" cy="2122494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D137CEB-17CD-4A29-8077-47F6F985C5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9576" y="4765650"/>
            <a:ext cx="2226874" cy="2388925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F3DDFEA0-8CA1-46CD-8D30-A302A41DFD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8173058" y="4837167"/>
            <a:ext cx="2003331" cy="223792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F44DB2D9-8C55-46C8-A52B-99241430EB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1"/>
          <a:stretch>
            <a:fillRect/>
          </a:stretch>
        </p:blipFill>
        <p:spPr>
          <a:xfrm rot="16200000">
            <a:off x="10410141" y="4660376"/>
            <a:ext cx="1969004" cy="2199574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8F8635D7-013D-436A-B948-64B57117A9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 rot="16200000">
            <a:off x="10336000" y="2567367"/>
            <a:ext cx="1836939" cy="2052043"/>
          </a:xfrm>
          <a:prstGeom prst="rect">
            <a:avLst/>
          </a:prstGeom>
        </p:spPr>
      </p:pic>
      <p:sp>
        <p:nvSpPr>
          <p:cNvPr id="18" name="文本框 10">
            <a:extLst>
              <a:ext uri="{FF2B5EF4-FFF2-40B4-BE49-F238E27FC236}">
                <a16:creationId xmlns:a16="http://schemas.microsoft.com/office/drawing/2014/main" id="{8FE102FA-5EEE-42B3-B4E2-6A3DBE2521D6}"/>
              </a:ext>
            </a:extLst>
          </p:cNvPr>
          <p:cNvSpPr txBox="1"/>
          <p:nvPr/>
        </p:nvSpPr>
        <p:spPr>
          <a:xfrm>
            <a:off x="4323971" y="900921"/>
            <a:ext cx="25987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động</a:t>
            </a:r>
            <a:endParaRPr lang="zh-CN" alt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3">
            <a:extLst>
              <a:ext uri="{FF2B5EF4-FFF2-40B4-BE49-F238E27FC236}">
                <a16:creationId xmlns:a16="http://schemas.microsoft.com/office/drawing/2014/main" id="{EEAE769F-9487-486A-AD1B-51EB12D303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89"/>
          <a:stretch>
            <a:fillRect/>
          </a:stretch>
        </p:blipFill>
        <p:spPr>
          <a:xfrm>
            <a:off x="3876273" y="5205089"/>
            <a:ext cx="2200064" cy="23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7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0"/>
            <a:ext cx="7282244" cy="1193800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6F583B4B-1769-4097-BE8C-C9AE6400A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165" y="1742466"/>
            <a:ext cx="3581400" cy="64135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Revue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Revue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Revue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Revue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Revue" pitchFamily="2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NI-Times" pitchFamily="2" charset="0"/>
              </a:rPr>
              <a:t>  </a:t>
            </a:r>
            <a:r>
              <a:rPr lang="en-US" altLang="en-US" sz="3200" b="1" u="sng">
                <a:solidFill>
                  <a:srgbClr val="FF0000"/>
                </a:solidFill>
                <a:latin typeface="VNI-Times" pitchFamily="2" charset="0"/>
              </a:rPr>
              <a:t>Töø cuøng nghóa</a:t>
            </a:r>
            <a:r>
              <a:rPr lang="en-US" altLang="en-US" sz="3200" b="1">
                <a:solidFill>
                  <a:srgbClr val="FF0000"/>
                </a:solidFill>
                <a:latin typeface="VNI-Times" pitchFamily="2" charset="0"/>
              </a:rPr>
              <a:t> :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41F9CC4E-7022-4FB2-9B25-B06B648BA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0165" y="1742466"/>
            <a:ext cx="3581400" cy="64135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Revue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Revue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Revue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Revue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Revue" pitchFamily="2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NI-Times" pitchFamily="2" charset="0"/>
              </a:rPr>
              <a:t>  </a:t>
            </a:r>
            <a:r>
              <a:rPr lang="en-US" altLang="en-US" sz="3200" b="1" u="sng">
                <a:solidFill>
                  <a:srgbClr val="FF0000"/>
                </a:solidFill>
                <a:latin typeface="VNI-Times" pitchFamily="2" charset="0"/>
              </a:rPr>
              <a:t>Töø traùi nghóa</a:t>
            </a:r>
            <a:r>
              <a:rPr lang="en-US" altLang="en-US" sz="3200" b="1">
                <a:solidFill>
                  <a:srgbClr val="FF0000"/>
                </a:solidFill>
                <a:latin typeface="VNI-Times" pitchFamily="2" charset="0"/>
              </a:rPr>
              <a:t> :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62317141-9847-43E1-932A-28F9EF68D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965" y="2733066"/>
            <a:ext cx="3886200" cy="3046988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Revue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Revue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Revue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Revue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Revue" pitchFamily="2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VNI-Times" pitchFamily="2" charset="0"/>
              </a:rPr>
              <a:t>  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can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ñaûm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, can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tröôøng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gan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daï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gan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goùc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gan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lì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baïo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gan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taùo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baïo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anh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huøng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anh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duõng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quaû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VNI-Times" pitchFamily="2" charset="0"/>
              </a:rPr>
              <a:t>caûm</a:t>
            </a:r>
            <a:r>
              <a:rPr lang="en-US" altLang="en-US" sz="3200" b="1" dirty="0">
                <a:solidFill>
                  <a:srgbClr val="0033CC"/>
                </a:solidFill>
                <a:latin typeface="VNI-Times" pitchFamily="2" charset="0"/>
              </a:rPr>
              <a:t> , … </a:t>
            </a:r>
            <a:endParaRPr lang="en-US" altLang="en-US" sz="32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5E6BBF3B-0C31-4E3B-A531-A2E1FF2B3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665" y="701066"/>
            <a:ext cx="3581400" cy="7016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Revue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Revue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Revue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Revue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Revue" pitchFamily="2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NI-Times" pitchFamily="2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latin typeface="VNI-Times" pitchFamily="2" charset="0"/>
              </a:rPr>
              <a:t>Dũng</a:t>
            </a:r>
            <a:r>
              <a:rPr lang="en-US" altLang="en-US" sz="40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VNI-Times" pitchFamily="2" charset="0"/>
              </a:rPr>
              <a:t>cảm</a:t>
            </a:r>
            <a:r>
              <a:rPr lang="en-US" altLang="en-US" sz="3200" b="1" u="sng" dirty="0">
                <a:solidFill>
                  <a:srgbClr val="FF0000"/>
                </a:solidFill>
                <a:latin typeface="VNI-Times" pitchFamily="2" charset="0"/>
              </a:rPr>
              <a:t> </a:t>
            </a:r>
            <a:endParaRPr lang="en-US" altLang="en-US" sz="32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A631E0B3-0B61-4CC5-91DE-840001A2A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365" y="2809266"/>
            <a:ext cx="3962400" cy="3046988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Revue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Revue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Revue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Revue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Revue" pitchFamily="2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Revue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VNI-Times" pitchFamily="2" charset="0"/>
              </a:rPr>
              <a:t>  </a:t>
            </a:r>
            <a:r>
              <a:rPr lang="en-US" altLang="en-US" sz="3200" b="1">
                <a:solidFill>
                  <a:srgbClr val="0033CC"/>
                </a:solidFill>
                <a:latin typeface="VNI-Times" pitchFamily="2" charset="0"/>
              </a:rPr>
              <a:t>nhaùt gan , nhuùt nhaùt , heøn nhaùt , ñôùn heøn , heøn maït , heøn haï , baïc nhöôïc , nhu nhöôïc , khieáp nhöôïc , … </a:t>
            </a:r>
            <a:endParaRPr lang="en-US" altLang="en-US" sz="3200" b="1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18" name="Line 20">
            <a:extLst>
              <a:ext uri="{FF2B5EF4-FFF2-40B4-BE49-F238E27FC236}">
                <a16:creationId xmlns:a16="http://schemas.microsoft.com/office/drawing/2014/main" id="{70A78762-7E2E-4923-BA61-D980EE7A6A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35965" y="1361466"/>
            <a:ext cx="2514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5B4F080B-52F3-4550-BB3C-6A8A1B49103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4365" y="1361466"/>
            <a:ext cx="1981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B4496477-ACB8-43E0-BE9D-703E04ABE5B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8865" y="2406041"/>
            <a:ext cx="838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3">
            <a:extLst>
              <a:ext uri="{FF2B5EF4-FFF2-40B4-BE49-F238E27FC236}">
                <a16:creationId xmlns:a16="http://schemas.microsoft.com/office/drawing/2014/main" id="{DF2E0FB1-1DA8-4697-A9ED-A30D33E35D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07365" y="2352066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1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36006">
            <a:off x="6040540" y="645307"/>
            <a:ext cx="7282244" cy="119380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77BA5FC-ABE4-4363-BF1C-0CBF556871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1757416" y="4225400"/>
            <a:ext cx="2574285" cy="2875733"/>
          </a:xfrm>
          <a:prstGeom prst="rect">
            <a:avLst/>
          </a:prstGeom>
        </p:spPr>
      </p:pic>
      <p:sp>
        <p:nvSpPr>
          <p:cNvPr id="7" name="Text Box 15">
            <a:extLst>
              <a:ext uri="{FF2B5EF4-FFF2-40B4-BE49-F238E27FC236}">
                <a16:creationId xmlns:a16="http://schemas.microsoft.com/office/drawing/2014/main" id="{02025105-FE9F-497D-99FC-E7034BD61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29" y="967495"/>
            <a:ext cx="8305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2/83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: 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8AE6C3DA-3483-4E41-ADD3-4E83591F8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743" y="2309434"/>
            <a:ext cx="607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latin typeface="Times New Roman" panose="02020603050405020304" pitchFamily="18" charset="0"/>
              </a:rPr>
              <a:t>Ví</a:t>
            </a:r>
            <a:r>
              <a:rPr lang="en-US" altLang="en-US" sz="36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</a:rPr>
              <a:t>dụ</a:t>
            </a:r>
            <a:r>
              <a:rPr lang="en-US" altLang="en-US" sz="3600" dirty="0">
                <a:latin typeface="Times New Roman" panose="02020603050405020304" pitchFamily="18" charset="0"/>
              </a:rPr>
              <a:t> :  Anh </a:t>
            </a:r>
            <a:r>
              <a:rPr lang="en-US" altLang="en-US" sz="3600" dirty="0" err="1">
                <a:latin typeface="Times New Roman" panose="02020603050405020304" pitchFamily="18" charset="0"/>
              </a:rPr>
              <a:t>ấy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thật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dũng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cảm</a:t>
            </a:r>
            <a:r>
              <a:rPr lang="en-US" altLang="en-US" sz="3600" dirty="0"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6866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1727B383-6D26-4F26-B8AC-B82F45E1D9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4"/>
          <a:stretch>
            <a:fillRect/>
          </a:stretch>
        </p:blipFill>
        <p:spPr>
          <a:xfrm>
            <a:off x="2445844" y="5133282"/>
            <a:ext cx="1630856" cy="1821828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6BC14E0A-DCF5-477F-91F9-165F307D5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29" y="509147"/>
            <a:ext cx="115243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3/83 :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6FFA0E8-B52C-4923-822E-9BDD03DB3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828800"/>
            <a:ext cx="830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-.....................bênh vực lẽ phải</a:t>
            </a:r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6B2996FD-2D84-44AC-87E2-0C5E0BE68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7813"/>
            <a:ext cx="792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..............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5CFE9712-31F6-48D8-9AB3-127D4FF3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634426"/>
            <a:ext cx="419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hi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081605C8-B880-48A8-9685-F8D6A5DF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3568856"/>
            <a:ext cx="3429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36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36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F253B84C-20AC-40ED-B7FE-4C98AF2E4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543" y="1803819"/>
            <a:ext cx="464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36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3A4E63AD-38FF-4CE4-8085-082C7303B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2742243"/>
            <a:ext cx="533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36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41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10809" cy="4376753"/>
            <a:chOff x="380040" y="-16395"/>
            <a:chExt cx="2610809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614478" y="2314102"/>
              <a:ext cx="214193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Chúc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6327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em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1" y="-42433"/>
            <a:ext cx="2051379" cy="2910533"/>
            <a:chOff x="2037390" y="-48070"/>
            <a:chExt cx="2051379" cy="3765376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0" y="1651559"/>
              <a:ext cx="2051379" cy="2065747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3075896" y="-4807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670650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học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70650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tốt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9D503358-F266-944E-8F09-87E3EF9CE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2417" y="-1072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6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95219" y="3704896"/>
            <a:ext cx="3163176" cy="339336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24FCBF1-44D6-4264-ADF3-40E2C757F991}"/>
              </a:ext>
            </a:extLst>
          </p:cNvPr>
          <p:cNvGrpSpPr/>
          <p:nvPr/>
        </p:nvGrpSpPr>
        <p:grpSpPr>
          <a:xfrm>
            <a:off x="1891459" y="1620113"/>
            <a:ext cx="6116475" cy="1697476"/>
            <a:chOff x="799411" y="2283307"/>
            <a:chExt cx="3733800" cy="2218996"/>
          </a:xfrm>
        </p:grpSpPr>
        <p:sp>
          <p:nvSpPr>
            <p:cNvPr id="7" name="对话气泡: 圆角矩形 6">
              <a:extLst>
                <a:ext uri="{FF2B5EF4-FFF2-40B4-BE49-F238E27FC236}">
                  <a16:creationId xmlns:a16="http://schemas.microsoft.com/office/drawing/2014/main" id="{9B4F9A15-DE08-470F-A183-0E9569C3FC8A}"/>
                </a:ext>
              </a:extLst>
            </p:cNvPr>
            <p:cNvSpPr/>
            <p:nvPr/>
          </p:nvSpPr>
          <p:spPr>
            <a:xfrm>
              <a:off x="799411" y="2283307"/>
              <a:ext cx="3733800" cy="2218996"/>
            </a:xfrm>
            <a:prstGeom prst="wedgeRoundRectCallout">
              <a:avLst>
                <a:gd name="adj1" fmla="val -2236"/>
                <a:gd name="adj2" fmla="val 70509"/>
                <a:gd name="adj3" fmla="val 16667"/>
              </a:avLst>
            </a:prstGeom>
            <a:solidFill>
              <a:srgbClr val="F2A068"/>
            </a:solidFill>
            <a:ln w="3810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86CF9EF-A987-4CDC-93BA-5A579F3139B4}"/>
                </a:ext>
              </a:extLst>
            </p:cNvPr>
            <p:cNvSpPr txBox="1"/>
            <p:nvPr/>
          </p:nvSpPr>
          <p:spPr>
            <a:xfrm>
              <a:off x="1316298" y="2568035"/>
              <a:ext cx="2700022" cy="1569109"/>
            </a:xfrm>
            <a:prstGeom prst="rect">
              <a:avLst/>
            </a:prstGeom>
            <a:solidFill>
              <a:srgbClr val="F2A068"/>
            </a:solidFill>
            <a:effectLst>
              <a:reflection blurRad="6350" stA="50000" endA="300" endPos="38500" dist="508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华文彩云" panose="02010800040101010101" pitchFamily="2" charset="-122"/>
                  <a:cs typeface="Times New Roman" panose="02020603050405020304" pitchFamily="18" charset="0"/>
                </a:rPr>
                <a:t>Ở bài trước chúng ta </a:t>
              </a:r>
            </a:p>
            <a:p>
              <a:pPr algn="ctr"/>
              <a:r>
                <a:rPr lang="vi-VN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华文彩云" panose="02010800040101010101" pitchFamily="2" charset="-122"/>
                  <a:cs typeface="Times New Roman" panose="02020603050405020304" pitchFamily="18" charset="0"/>
                </a:rPr>
                <a:t>đã học kiểu câu gì ?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C556ACED-C885-43A9-B05B-2E705041D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16381">
            <a:off x="6718029" y="914960"/>
            <a:ext cx="7282244" cy="119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720" y="3909848"/>
            <a:ext cx="3005521" cy="32242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E10FF99-7E93-4964-A14B-74F168938C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07926">
            <a:off x="-730576" y="970485"/>
            <a:ext cx="5841270" cy="74260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C42930D-46F2-465B-B365-D73D48F60D52}"/>
              </a:ext>
            </a:extLst>
          </p:cNvPr>
          <p:cNvSpPr txBox="1"/>
          <p:nvPr/>
        </p:nvSpPr>
        <p:spPr>
          <a:xfrm>
            <a:off x="4249241" y="864168"/>
            <a:ext cx="6841546" cy="3783910"/>
          </a:xfrm>
          <a:prstGeom prst="cloudCallout">
            <a:avLst>
              <a:gd name="adj1" fmla="val -51108"/>
              <a:gd name="adj2" fmla="val 48672"/>
            </a:avLst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Nêu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phần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kiểu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Ai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3187" y="3553925"/>
            <a:ext cx="3124031" cy="335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DA53F1F-D130-4726-A21E-EA4506AA13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5356" y="-53426"/>
            <a:ext cx="7282244" cy="1193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DB98FAE-0046-470C-A3CB-2DF35DC74796}"/>
              </a:ext>
            </a:extLst>
          </p:cNvPr>
          <p:cNvSpPr txBox="1"/>
          <p:nvPr/>
        </p:nvSpPr>
        <p:spPr>
          <a:xfrm>
            <a:off x="1054256" y="1359614"/>
            <a:ext cx="6614905" cy="2044561"/>
          </a:xfrm>
          <a:prstGeom prst="flowChartDocument">
            <a:avLst/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Nêu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phần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kiểu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Ai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9DB98FAE-0046-470C-A3CB-2DF35DC74796}"/>
              </a:ext>
            </a:extLst>
          </p:cNvPr>
          <p:cNvSpPr txBox="1"/>
          <p:nvPr/>
        </p:nvSpPr>
        <p:spPr>
          <a:xfrm>
            <a:off x="631940" y="1094145"/>
            <a:ext cx="10972800" cy="1722883"/>
          </a:xfrm>
          <a:prstGeom prst="flowChartDocument">
            <a:avLst/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000" b="1" dirty="0">
                <a:solidFill>
                  <a:schemeClr val="bg1"/>
                </a:solidFill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Xác định thành phần chủ ngữ và vị ngữ trong câu sau: </a:t>
            </a:r>
          </a:p>
          <a:p>
            <a:pPr algn="ctr">
              <a:lnSpc>
                <a:spcPct val="150000"/>
              </a:lnSpc>
            </a:pPr>
            <a:r>
              <a:rPr lang="vi-VN" altLang="zh-CN" sz="3000" b="1" i="1" dirty="0">
                <a:latin typeface="Times New Roman" panose="02020603050405020304" pitchFamily="18" charset="0"/>
                <a:ea typeface="华文彩云" panose="02010800040101010101" pitchFamily="2" charset="-122"/>
                <a:cs typeface="Times New Roman" panose="02020603050405020304" pitchFamily="18" charset="0"/>
              </a:rPr>
              <a:t>“Anh Nguyễn Ngọc Mạnh là 1 tấm gương dũng cảm”.</a:t>
            </a:r>
            <a:endParaRPr lang="en-US" altLang="zh-CN" sz="3000" b="1" i="1" dirty="0">
              <a:latin typeface="Times New Roman" panose="02020603050405020304" pitchFamily="18" charset="0"/>
              <a:ea typeface="华文彩云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70147">
            <a:off x="7145939" y="556175"/>
            <a:ext cx="7282244" cy="119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765217-D980-4E9C-8438-F16069539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806" y="2975246"/>
            <a:ext cx="3202859" cy="3202859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ACED0D6-1C56-47B8-9859-6DA92BBDDD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89"/>
          <a:stretch>
            <a:fillRect/>
          </a:stretch>
        </p:blipFill>
        <p:spPr>
          <a:xfrm>
            <a:off x="2705460" y="4154129"/>
            <a:ext cx="3147411" cy="33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8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F1589-DBEE-4393-BE8D-CE2BAF6CE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910" y="339214"/>
            <a:ext cx="6223819" cy="622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F29F72-3A9C-4734-9903-75B5990C1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9" r="22904"/>
          <a:stretch/>
        </p:blipFill>
        <p:spPr>
          <a:xfrm>
            <a:off x="442452" y="1976284"/>
            <a:ext cx="4744904" cy="4608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2ED4B0-0077-4FCE-94C3-411492D80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562" y="-265471"/>
            <a:ext cx="2691587" cy="2691587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52B1E9F0-3F05-4187-A3E5-EDC04B5A6EDB}"/>
              </a:ext>
            </a:extLst>
          </p:cNvPr>
          <p:cNvSpPr txBox="1"/>
          <p:nvPr/>
        </p:nvSpPr>
        <p:spPr>
          <a:xfrm>
            <a:off x="442452" y="184776"/>
            <a:ext cx="36904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Siêu</a:t>
            </a:r>
            <a:r>
              <a:rPr lang="en-US" altLang="zh-CN" sz="54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nhân</a:t>
            </a:r>
            <a:endParaRPr lang="en-US" altLang="zh-CN" sz="5400" dirty="0">
              <a:solidFill>
                <a:schemeClr val="bg1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  <a:p>
            <a:pPr algn="ctr"/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đời</a:t>
            </a:r>
            <a:r>
              <a:rPr lang="en-US" altLang="zh-CN" sz="54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thực</a:t>
            </a:r>
            <a:endParaRPr lang="zh-CN" altLang="en-US" sz="5400" dirty="0">
              <a:solidFill>
                <a:schemeClr val="bg1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60EA29-C016-4960-B17F-7699A4F56FC5}"/>
              </a:ext>
            </a:extLst>
          </p:cNvPr>
          <p:cNvSpPr txBox="1"/>
          <p:nvPr/>
        </p:nvSpPr>
        <p:spPr>
          <a:xfrm>
            <a:off x="790462" y="155279"/>
            <a:ext cx="29354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Siêu</a:t>
            </a:r>
            <a:r>
              <a:rPr lang="en-US" altLang="zh-CN" sz="5400" dirty="0">
                <a:solidFill>
                  <a:srgbClr val="0070C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nhân</a:t>
            </a:r>
            <a:endParaRPr lang="en-US" altLang="zh-CN" sz="5400" dirty="0">
              <a:solidFill>
                <a:srgbClr val="0070C0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đời</a:t>
            </a:r>
            <a:r>
              <a:rPr lang="en-US" altLang="zh-CN" sz="5400" dirty="0">
                <a:solidFill>
                  <a:srgbClr val="0070C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thực</a:t>
            </a:r>
            <a:endParaRPr lang="zh-CN" altLang="en-US" sz="5400" dirty="0">
              <a:solidFill>
                <a:srgbClr val="0070C0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51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F9875D8-EB77-40D9-B212-1620D77D7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544" y="-721849"/>
            <a:ext cx="9125590" cy="9125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43224" cy="4376753"/>
            <a:chOff x="380040" y="-16395"/>
            <a:chExt cx="2643224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380040" y="2314102"/>
              <a:ext cx="2643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Luyện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5946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từ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2" y="-5276"/>
            <a:ext cx="1657350" cy="2566669"/>
            <a:chOff x="2037391" y="0"/>
            <a:chExt cx="1657350" cy="3320517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1" y="1651559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2866346" y="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192955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và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81871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câu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9D503358-F266-944E-8F09-87E3EF9CE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2417" y="-107293"/>
            <a:ext cx="812800" cy="812800"/>
          </a:xfrm>
          <a:prstGeom prst="rect">
            <a:avLst/>
          </a:prstGeom>
        </p:spPr>
      </p:pic>
      <p:sp>
        <p:nvSpPr>
          <p:cNvPr id="31" name="文本框 10">
            <a:extLst>
              <a:ext uri="{FF2B5EF4-FFF2-40B4-BE49-F238E27FC236}">
                <a16:creationId xmlns:a16="http://schemas.microsoft.com/office/drawing/2014/main" id="{8B9D5767-5581-4BD0-8A9C-FDCCEF482C2A}"/>
              </a:ext>
            </a:extLst>
          </p:cNvPr>
          <p:cNvSpPr txBox="1"/>
          <p:nvPr/>
        </p:nvSpPr>
        <p:spPr>
          <a:xfrm>
            <a:off x="2761092" y="2285984"/>
            <a:ext cx="70410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0070C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MRVT:Dũng</a:t>
            </a:r>
            <a:r>
              <a:rPr lang="en-US" altLang="zh-CN" sz="7200" dirty="0">
                <a:solidFill>
                  <a:srgbClr val="0070C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0070C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7200" dirty="0">
                <a:solidFill>
                  <a:srgbClr val="0070C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7200" dirty="0">
                <a:solidFill>
                  <a:srgbClr val="0070C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7200" dirty="0" err="1">
                <a:solidFill>
                  <a:srgbClr val="0070C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Tuần</a:t>
            </a:r>
            <a:r>
              <a:rPr lang="en-US" altLang="zh-CN" sz="7200" dirty="0">
                <a:solidFill>
                  <a:srgbClr val="0070C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25+26) </a:t>
            </a:r>
            <a:endParaRPr lang="zh-CN" altLang="en-US" sz="7200" dirty="0">
              <a:solidFill>
                <a:srgbClr val="0070C0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F33F45-8517-429A-9549-E126871FB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15218" y="3840946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8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76575">
            <a:off x="8827253" y="3814229"/>
            <a:ext cx="7282244" cy="1193800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FD079592-6440-49E7-8B1F-DB0D89FE814E}"/>
              </a:ext>
            </a:extLst>
          </p:cNvPr>
          <p:cNvSpPr txBox="1"/>
          <p:nvPr/>
        </p:nvSpPr>
        <p:spPr>
          <a:xfrm>
            <a:off x="978736" y="898850"/>
            <a:ext cx="10318530" cy="2658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841AF97E-BEEB-4E06-B0F4-C16E2AC3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8150" y="3676650"/>
            <a:ext cx="3242003" cy="347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899009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924</Words>
  <Application>Microsoft Office PowerPoint</Application>
  <PresentationFormat>Widescreen</PresentationFormat>
  <Paragraphs>97</Paragraphs>
  <Slides>23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Times New Roman</vt:lpstr>
      <vt:lpstr>等线</vt:lpstr>
      <vt:lpstr>UTM Erie Black</vt:lpstr>
      <vt:lpstr>UTM Cookies</vt:lpstr>
      <vt:lpstr>Arial</vt:lpstr>
      <vt:lpstr>等线</vt:lpstr>
      <vt:lpstr>微软雅黑</vt:lpstr>
      <vt:lpstr>DengXian Light</vt:lpstr>
      <vt:lpstr>VNI-Times</vt:lpstr>
      <vt:lpstr>UTM Avo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卡通成长相册</dc:title>
  <dc:creator>Microsoft Office 用户</dc:creator>
  <cp:lastModifiedBy>Tran Thi Huong</cp:lastModifiedBy>
  <cp:revision>37</cp:revision>
  <dcterms:created xsi:type="dcterms:W3CDTF">2017-09-12T14:49:00Z</dcterms:created>
  <dcterms:modified xsi:type="dcterms:W3CDTF">2022-03-05T08:26:20Z</dcterms:modified>
  <cp:version>L155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