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12520" r:id="rId2"/>
    <p:sldId id="2007577456" r:id="rId3"/>
    <p:sldId id="2007577457" r:id="rId4"/>
    <p:sldId id="7622" r:id="rId5"/>
    <p:sldId id="9615" r:id="rId6"/>
    <p:sldId id="2007577468" r:id="rId7"/>
    <p:sldId id="2007577458" r:id="rId8"/>
    <p:sldId id="2007577459" r:id="rId9"/>
    <p:sldId id="2007577460" r:id="rId10"/>
    <p:sldId id="2007577461" r:id="rId11"/>
    <p:sldId id="2007577463" r:id="rId12"/>
    <p:sldId id="2007577462" r:id="rId13"/>
    <p:sldId id="2007577464" r:id="rId14"/>
    <p:sldId id="2007577466" r:id="rId15"/>
    <p:sldId id="2007577467" r:id="rId16"/>
    <p:sldId id="2007577471" r:id="rId17"/>
    <p:sldId id="2007577469" r:id="rId18"/>
    <p:sldId id="2007577470" r:id="rId19"/>
    <p:sldId id="2007577473" r:id="rId20"/>
    <p:sldId id="2007577472" r:id="rId21"/>
    <p:sldId id="2007577475" r:id="rId22"/>
    <p:sldId id="2007577474" r:id="rId23"/>
  </p:sldIdLst>
  <p:sldSz cx="12192000" cy="6858000"/>
  <p:notesSz cx="6858000" cy="9144000"/>
  <p:embeddedFontLst>
    <p:embeddedFont>
      <p:font typeface="HP001 4 hàng" panose="020B0603050302020204" pitchFamily="34" charset="0"/>
      <p:regular r:id="rId25"/>
      <p:bold r:id="rId26"/>
    </p:embeddedFont>
    <p:embeddedFont>
      <p:font typeface="等线" panose="020B0604020202020204" charset="0"/>
      <p:regular r:id="rId27"/>
      <p:bold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D090C"/>
    <a:srgbClr val="A70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9" autoAdjust="0"/>
    <p:restoredTop sz="94660"/>
  </p:normalViewPr>
  <p:slideViewPr>
    <p:cSldViewPr snapToGrid="0" showGuides="1">
      <p:cViewPr varScale="1">
        <p:scale>
          <a:sx n="62" d="100"/>
          <a:sy n="62" d="100"/>
        </p:scale>
        <p:origin x="740"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*Cờ</a:t>
            </a:r>
            <a:r>
              <a:rPr lang="en-US" altLang="zh-CN" baseline="0" smtClean="0"/>
              <a:t> Soviet</a:t>
            </a:r>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10</a:t>
            </a:fld>
            <a:endParaRPr lang="zh-CN" altLang="en-US"/>
          </a:p>
        </p:txBody>
      </p:sp>
    </p:spTree>
    <p:extLst>
      <p:ext uri="{BB962C8B-B14F-4D97-AF65-F5344CB8AC3E}">
        <p14:creationId xmlns:p14="http://schemas.microsoft.com/office/powerpoint/2010/main" val="13939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11</a:t>
            </a:fld>
            <a:endParaRPr lang="zh-CN" altLang="en-US"/>
          </a:p>
        </p:txBody>
      </p:sp>
    </p:spTree>
    <p:extLst>
      <p:ext uri="{BB962C8B-B14F-4D97-AF65-F5344CB8AC3E}">
        <p14:creationId xmlns:p14="http://schemas.microsoft.com/office/powerpoint/2010/main" val="371843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370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13</a:t>
            </a:fld>
            <a:endParaRPr lang="zh-CN" altLang="en-US"/>
          </a:p>
        </p:txBody>
      </p:sp>
    </p:spTree>
    <p:extLst>
      <p:ext uri="{BB962C8B-B14F-4D97-AF65-F5344CB8AC3E}">
        <p14:creationId xmlns:p14="http://schemas.microsoft.com/office/powerpoint/2010/main" val="130948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16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15</a:t>
            </a:fld>
            <a:endParaRPr lang="zh-CN" altLang="en-US"/>
          </a:p>
        </p:txBody>
      </p:sp>
    </p:spTree>
    <p:extLst>
      <p:ext uri="{BB962C8B-B14F-4D97-AF65-F5344CB8AC3E}">
        <p14:creationId xmlns:p14="http://schemas.microsoft.com/office/powerpoint/2010/main" val="29260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55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17</a:t>
            </a:fld>
            <a:endParaRPr lang="zh-CN" altLang="en-US"/>
          </a:p>
        </p:txBody>
      </p:sp>
    </p:spTree>
    <p:extLst>
      <p:ext uri="{BB962C8B-B14F-4D97-AF65-F5344CB8AC3E}">
        <p14:creationId xmlns:p14="http://schemas.microsoft.com/office/powerpoint/2010/main" val="1159058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18</a:t>
            </a:fld>
            <a:endParaRPr lang="zh-CN" altLang="en-US"/>
          </a:p>
        </p:txBody>
      </p:sp>
    </p:spTree>
    <p:extLst>
      <p:ext uri="{BB962C8B-B14F-4D97-AF65-F5344CB8AC3E}">
        <p14:creationId xmlns:p14="http://schemas.microsoft.com/office/powerpoint/2010/main" val="2326883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19</a:t>
            </a:fld>
            <a:endParaRPr lang="zh-CN" altLang="en-US"/>
          </a:p>
        </p:txBody>
      </p:sp>
    </p:spTree>
    <p:extLst>
      <p:ext uri="{BB962C8B-B14F-4D97-AF65-F5344CB8AC3E}">
        <p14:creationId xmlns:p14="http://schemas.microsoft.com/office/powerpoint/2010/main" val="239866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Thực</a:t>
            </a:r>
            <a:r>
              <a:rPr lang="en-US" baseline="0" dirty="0" smtClean="0"/>
              <a:t> </a:t>
            </a:r>
            <a:r>
              <a:rPr lang="en-US" baseline="0" dirty="0" err="1" smtClean="0"/>
              <a:t>hiện</a:t>
            </a:r>
            <a:r>
              <a:rPr lang="en-US" baseline="0" dirty="0" smtClean="0"/>
              <a:t> </a:t>
            </a:r>
            <a:r>
              <a:rPr lang="en-US" baseline="0" dirty="0" err="1" smtClean="0"/>
              <a:t>bởi</a:t>
            </a:r>
            <a:r>
              <a:rPr lang="en-US" baseline="0" dirty="0" smtClean="0"/>
              <a:t> </a:t>
            </a:r>
            <a:r>
              <a:rPr lang="en-US" baseline="0" dirty="0" err="1" smtClean="0"/>
              <a:t>tác</a:t>
            </a:r>
            <a:r>
              <a:rPr lang="en-US" baseline="0" dirty="0" smtClean="0"/>
              <a:t> </a:t>
            </a:r>
            <a:r>
              <a:rPr lang="en-US" baseline="0" dirty="0" err="1" smtClean="0"/>
              <a:t>giả</a:t>
            </a:r>
            <a:r>
              <a:rPr lang="vi-VN" dirty="0" smtClean="0"/>
              <a:t> TRAJAN 117</a:t>
            </a:r>
            <a:r>
              <a:rPr lang="en-US" dirty="0" smtClean="0"/>
              <a:t>.</a:t>
            </a:r>
            <a:r>
              <a:rPr lang="vi-VN" dirty="0" smtClean="0"/>
              <a:t> This W3C-unspecified vector image was created with Inkscape . – Tác phẩm do chính người tải lên tạo ra  This vector image includes elements that have been taken or adapted from this file: Union of Soviet Socialist Republics (orthographic projection).svg (by Ssolbergj)., CC BY-SA 3.0, https://commons.wikimedia.org/w/index.php?curid=42510902</a:t>
            </a:r>
            <a:endParaRPr lang="en-US" dirty="0"/>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2</a:t>
            </a:fld>
            <a:endParaRPr lang="zh-CN" altLang="en-US"/>
          </a:p>
        </p:txBody>
      </p:sp>
    </p:spTree>
    <p:extLst>
      <p:ext uri="{BB962C8B-B14F-4D97-AF65-F5344CB8AC3E}">
        <p14:creationId xmlns:p14="http://schemas.microsoft.com/office/powerpoint/2010/main" val="44219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20</a:t>
            </a:fld>
            <a:endParaRPr lang="zh-CN" altLang="en-US"/>
          </a:p>
        </p:txBody>
      </p:sp>
    </p:spTree>
    <p:extLst>
      <p:ext uri="{BB962C8B-B14F-4D97-AF65-F5344CB8AC3E}">
        <p14:creationId xmlns:p14="http://schemas.microsoft.com/office/powerpoint/2010/main" val="201366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22</a:t>
            </a:fld>
            <a:endParaRPr lang="zh-CN" altLang="en-US"/>
          </a:p>
        </p:txBody>
      </p:sp>
    </p:spTree>
    <p:extLst>
      <p:ext uri="{BB962C8B-B14F-4D97-AF65-F5344CB8AC3E}">
        <p14:creationId xmlns:p14="http://schemas.microsoft.com/office/powerpoint/2010/main" val="197032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Thực</a:t>
            </a:r>
            <a:r>
              <a:rPr lang="en-US" baseline="0" smtClean="0"/>
              <a:t> hiện bởi tác giả</a:t>
            </a:r>
            <a:r>
              <a:rPr lang="vi-VN" smtClean="0"/>
              <a:t> TRAJAN 117</a:t>
            </a:r>
            <a:r>
              <a:rPr lang="en-US" smtClean="0"/>
              <a:t>.</a:t>
            </a:r>
            <a:r>
              <a:rPr lang="vi-VN" smtClean="0"/>
              <a:t> This W3C-unspecified vector image was created with Inkscape . – Tác phẩm do chính người tải lên tạo ra  This vector image includes elements that have been taken or adapted from this file: Union of Soviet Socialist Republics (orthographic projection).svg (by Ssolbergj)., CC BY-SA 3.0, https://commons.wikimedia.org/w/index.php?curid=42510902</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3</a:t>
            </a:fld>
            <a:endParaRPr lang="zh-CN" altLang="en-US"/>
          </a:p>
        </p:txBody>
      </p:sp>
    </p:spTree>
    <p:extLst>
      <p:ext uri="{BB962C8B-B14F-4D97-AF65-F5344CB8AC3E}">
        <p14:creationId xmlns:p14="http://schemas.microsoft.com/office/powerpoint/2010/main" val="55931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5</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Chiến dịch tấn công Berlin của Hồng quân Liên Xô. Video: </a:t>
            </a:r>
            <a:r>
              <a:rPr lang="en-US" sz="1200" b="0" i="1" kern="1200" smtClean="0">
                <a:solidFill>
                  <a:schemeClr val="tx1"/>
                </a:solidFill>
                <a:effectLst/>
                <a:latin typeface="+mn-lt"/>
                <a:ea typeface="+mn-ea"/>
                <a:cs typeface="+mn-cs"/>
              </a:rPr>
              <a:t>YouTube/Blitzkrieg</a:t>
            </a:r>
            <a:r>
              <a:rPr lang="en-US" sz="1200" b="0" i="0" kern="1200" smtClean="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6</a:t>
            </a:fld>
            <a:endParaRPr lang="zh-CN" altLang="en-US"/>
          </a:p>
        </p:txBody>
      </p:sp>
    </p:spTree>
    <p:extLst>
      <p:ext uri="{BB962C8B-B14F-4D97-AF65-F5344CB8AC3E}">
        <p14:creationId xmlns:p14="http://schemas.microsoft.com/office/powerpoint/2010/main" val="161413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7</a:t>
            </a:fld>
            <a:endParaRPr lang="zh-CN" altLang="en-US"/>
          </a:p>
        </p:txBody>
      </p:sp>
    </p:spTree>
    <p:extLst>
      <p:ext uri="{BB962C8B-B14F-4D97-AF65-F5344CB8AC3E}">
        <p14:creationId xmlns:p14="http://schemas.microsoft.com/office/powerpoint/2010/main" val="298857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95962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9</a:t>
            </a:fld>
            <a:endParaRPr lang="zh-CN" altLang="en-US"/>
          </a:p>
        </p:txBody>
      </p:sp>
    </p:spTree>
    <p:extLst>
      <p:ext uri="{BB962C8B-B14F-4D97-AF65-F5344CB8AC3E}">
        <p14:creationId xmlns:p14="http://schemas.microsoft.com/office/powerpoint/2010/main" val="418864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6" r="9373"/>
          <a:stretch/>
        </p:blipFill>
        <p:spPr>
          <a:xfrm>
            <a:off x="0" y="645"/>
            <a:ext cx="12192000" cy="6857355"/>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2022/3/5</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2022/3/5</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1" name="TextBox 10">
            <a:extLst>
              <a:ext uri="{FF2B5EF4-FFF2-40B4-BE49-F238E27FC236}">
                <a16:creationId xmlns:a16="http://schemas.microsoft.com/office/drawing/2014/main" id="{FB22C09E-345D-449A-B0D7-DD6371FDEB49}"/>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912704" y="1"/>
            <a:ext cx="1004459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5464157" y="-59323"/>
            <a:ext cx="3355406" cy="938719"/>
          </a:xfrm>
          <a:prstGeom prst="rect">
            <a:avLst/>
          </a:prstGeom>
          <a:noFill/>
        </p:spPr>
        <p:txBody>
          <a:bodyPr wrap="none" rtlCol="0">
            <a:spAutoFit/>
          </a:bodyPr>
          <a:lstStyle/>
          <a:p>
            <a:pPr lvl="0">
              <a:defRPr/>
            </a:pPr>
            <a:r>
              <a:rPr lang="en-US" altLang="zh-CN" sz="5500" b="1" dirty="0" err="1"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Kể</a:t>
            </a:r>
            <a:r>
              <a:rPr lang="en-US" altLang="zh-CN" sz="5500" b="1" dirty="0"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 </a:t>
            </a:r>
            <a:r>
              <a:rPr lang="en-US" altLang="zh-CN" sz="5500" b="1" dirty="0" err="1"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chuyện</a:t>
            </a:r>
            <a:endParaRPr kumimoji="0" lang="zh-CN" altLang="en-US" sz="5500" b="1" i="0" u="none" strike="noStrike" kern="1200" cap="none" spc="0" normalizeH="0" baseline="0" noProof="0" dirty="0">
              <a:ln>
                <a:noFill/>
              </a:ln>
              <a:solidFill>
                <a:prstClr val="white"/>
              </a:solidFill>
              <a:effectLst>
                <a:reflection blurRad="6350" stA="55000" endA="300" endPos="45500" dir="5400000" sy="-100000" algn="bl" rotWithShape="0"/>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4" name="文本框 23">
            <a:extLst>
              <a:ext uri="{FF2B5EF4-FFF2-40B4-BE49-F238E27FC236}">
                <a16:creationId xmlns:a16="http://schemas.microsoft.com/office/drawing/2014/main" id="{A8B4EFEA-C6F0-4F91-B184-E201BC26E754}"/>
              </a:ext>
            </a:extLst>
          </p:cNvPr>
          <p:cNvSpPr txBox="1"/>
          <p:nvPr/>
        </p:nvSpPr>
        <p:spPr>
          <a:xfrm>
            <a:off x="2746135" y="704478"/>
            <a:ext cx="6090129" cy="3170099"/>
          </a:xfrm>
          <a:prstGeom prst="rect">
            <a:avLst/>
          </a:prstGeom>
          <a:noFill/>
        </p:spPr>
        <p:txBody>
          <a:bodyPr wrap="none" rtlCol="0">
            <a:spAutoFit/>
          </a:bodyPr>
          <a:lstStyle/>
          <a:p>
            <a:pPr lvl="0" algn="ctr">
              <a:defRPr/>
            </a:pPr>
            <a:r>
              <a:rPr lang="en-US" altLang="zh-CN" sz="10000" b="1" smtClean="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Những chú bé</a:t>
            </a:r>
          </a:p>
          <a:p>
            <a:pPr lvl="0" algn="ctr">
              <a:defRPr/>
            </a:pPr>
            <a:r>
              <a:rPr lang="en-US" altLang="zh-CN" sz="10000" b="1" smtClean="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không chết</a:t>
            </a:r>
            <a:endParaRPr kumimoji="0" lang="zh-CN" altLang="en-US" sz="10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5791200" y="-664783"/>
            <a:ext cx="609600" cy="609600"/>
          </a:xfrm>
          <a:prstGeom prst="rect">
            <a:avLst/>
          </a:prstGeom>
        </p:spPr>
      </p:pic>
      <p:sp>
        <p:nvSpPr>
          <p:cNvPr id="10" name="文本框 23">
            <a:extLst>
              <a:ext uri="{FF2B5EF4-FFF2-40B4-BE49-F238E27FC236}">
                <a16:creationId xmlns:a16="http://schemas.microsoft.com/office/drawing/2014/main" id="{A8B4EFEA-C6F0-4F91-B184-E201BC26E754}"/>
              </a:ext>
            </a:extLst>
          </p:cNvPr>
          <p:cNvSpPr txBox="1"/>
          <p:nvPr/>
        </p:nvSpPr>
        <p:spPr>
          <a:xfrm>
            <a:off x="3365202" y="4024412"/>
            <a:ext cx="3794629" cy="553998"/>
          </a:xfrm>
          <a:prstGeom prst="rect">
            <a:avLst/>
          </a:prstGeom>
          <a:noFill/>
        </p:spPr>
        <p:txBody>
          <a:bodyPr wrap="none" rtlCol="0">
            <a:spAutoFit/>
          </a:bodyPr>
          <a:lstStyle/>
          <a:p>
            <a:pPr lvl="0" algn="ctr">
              <a:defRPr/>
            </a:pPr>
            <a:r>
              <a:rPr lang="en-US" altLang="zh-CN" sz="3000" b="1" smtClean="0">
                <a:solidFill>
                  <a:schemeClr val="bg1"/>
                </a:solidFill>
                <a:latin typeface="UTM Trajan Pro Bold" panose="02040603050506020204" pitchFamily="18" charset="0"/>
                <a:ea typeface="Source Han Serif SC" panose="02020400000000000000" pitchFamily="18" charset="-122"/>
                <a:sym typeface="Source Han Serif SC" panose="02020400000000000000" pitchFamily="18" charset="-122"/>
              </a:rPr>
              <a:t>Quy-ra-xkê-vích</a:t>
            </a:r>
            <a:endParaRPr kumimoji="0" lang="zh-CN" altLang="en-US" sz="3000" b="1" i="0" u="none" strike="noStrike" kern="1200" cap="none" spc="0" normalizeH="0" baseline="0" noProof="0" dirty="0">
              <a:ln>
                <a:noFill/>
              </a:ln>
              <a:solidFill>
                <a:schemeClr val="bg1"/>
              </a:solidFill>
              <a:effectLst/>
              <a:uLnTx/>
              <a:uFillTx/>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39" repeatCount="indefinite" fill="hold" display="0">
                  <p:stCondLst>
                    <p:cond delay="indefinite"/>
                  </p:stCondLst>
                  <p:endCondLst>
                    <p:cond evt="onStopAudio" delay="0">
                      <p:tgtEl>
                        <p:sldTgt/>
                      </p:tgtEl>
                    </p:cond>
                  </p:endCondLst>
                </p:cTn>
                <p:tgtEl>
                  <p:spTgt spid="9"/>
                </p:tgtEl>
              </p:cMediaNode>
            </p:audio>
          </p:childTnLst>
        </p:cTn>
      </p:par>
    </p:tnLst>
    <p:bldLst>
      <p:bldP spid="14" grpId="0"/>
      <p:bldP spid="2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71450" t="50080" r="177" b="192"/>
          <a:stretch/>
        </p:blipFill>
        <p:spPr>
          <a:xfrm>
            <a:off x="2880360" y="1005840"/>
            <a:ext cx="5745480" cy="5664119"/>
          </a:xfrm>
          <a:prstGeom prst="rect">
            <a:avLst/>
          </a:prstGeom>
        </p:spPr>
      </p:pic>
    </p:spTree>
    <p:extLst>
      <p:ext uri="{BB962C8B-B14F-4D97-AF65-F5344CB8AC3E}">
        <p14:creationId xmlns:p14="http://schemas.microsoft.com/office/powerpoint/2010/main" val="157288258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Giọng kể</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579137" y="1160525"/>
            <a:ext cx="11175602" cy="4794798"/>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Giọng kể hồi hộp, phân biệt tâm lý các nhân vật:</a:t>
            </a:r>
          </a:p>
          <a:p>
            <a:pPr marL="571500" indent="-571500">
              <a:buFontTx/>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Tên sĩ quan lúc đầu hống hách, sau ngạc nhiên, kinh hãi đến hoảng loạn;</a:t>
            </a:r>
          </a:p>
          <a:p>
            <a:pPr marL="571500" indent="-571500">
              <a:buFontTx/>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Các chú bé du kích dõng dạc, kiêu hãnh.</a:t>
            </a:r>
          </a:p>
          <a:p>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Nhấn mạnh chi tiết “vẫn là chú bé mặc áo sơmi xanh có hang cúc trắng”.</a:t>
            </a:r>
            <a:endParaRPr lang="zh-CN" altLang="en-US" sz="36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1158762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1504427" y="2469860"/>
            <a:ext cx="8858773" cy="1918924"/>
            <a:chOff x="3978204" y="2238183"/>
            <a:chExt cx="8858773"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smtClean="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6693476"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kể trong nhóm</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342192479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9261231" cy="630928"/>
            <a:chOff x="0" y="246077"/>
            <a:chExt cx="9261231"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8295570"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lại từng đoạn câu chuyện</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7" name="Picture 6"/>
          <p:cNvPicPr>
            <a:picLocks noChangeAspect="1"/>
          </p:cNvPicPr>
          <p:nvPr/>
        </p:nvPicPr>
        <p:blipFill rotWithShape="1">
          <a:blip r:embed="rId3"/>
          <a:srcRect l="45334" r="25916" b="51037"/>
          <a:stretch/>
        </p:blipFill>
        <p:spPr>
          <a:xfrm>
            <a:off x="0" y="1069984"/>
            <a:ext cx="3361963" cy="3220663"/>
          </a:xfrm>
          <a:prstGeom prst="rect">
            <a:avLst/>
          </a:prstGeom>
        </p:spPr>
      </p:pic>
      <p:pic>
        <p:nvPicPr>
          <p:cNvPr id="8" name="Picture 7"/>
          <p:cNvPicPr>
            <a:picLocks noChangeAspect="1"/>
          </p:cNvPicPr>
          <p:nvPr/>
        </p:nvPicPr>
        <p:blipFill rotWithShape="1">
          <a:blip r:embed="rId3"/>
          <a:srcRect l="74160" t="135" r="628" b="49029"/>
          <a:stretch/>
        </p:blipFill>
        <p:spPr>
          <a:xfrm>
            <a:off x="3218759" y="3376613"/>
            <a:ext cx="3069562" cy="3481387"/>
          </a:xfrm>
          <a:prstGeom prst="rect">
            <a:avLst/>
          </a:prstGeom>
        </p:spPr>
      </p:pic>
      <p:pic>
        <p:nvPicPr>
          <p:cNvPr id="9" name="Picture 8"/>
          <p:cNvPicPr>
            <a:picLocks noChangeAspect="1"/>
          </p:cNvPicPr>
          <p:nvPr/>
        </p:nvPicPr>
        <p:blipFill rotWithShape="1">
          <a:blip r:embed="rId3"/>
          <a:srcRect l="45259" t="49373" r="27421" b="-209"/>
          <a:stretch/>
        </p:blipFill>
        <p:spPr>
          <a:xfrm>
            <a:off x="6184204" y="1069984"/>
            <a:ext cx="3077027" cy="3220663"/>
          </a:xfrm>
          <a:prstGeom prst="rect">
            <a:avLst/>
          </a:prstGeom>
        </p:spPr>
      </p:pic>
      <p:pic>
        <p:nvPicPr>
          <p:cNvPr id="10" name="Picture 9"/>
          <p:cNvPicPr>
            <a:picLocks noChangeAspect="1"/>
          </p:cNvPicPr>
          <p:nvPr/>
        </p:nvPicPr>
        <p:blipFill rotWithShape="1">
          <a:blip r:embed="rId3"/>
          <a:srcRect l="71450" t="50080" r="177" b="192"/>
          <a:stretch/>
        </p:blipFill>
        <p:spPr>
          <a:xfrm>
            <a:off x="9079383" y="3774830"/>
            <a:ext cx="3151239" cy="3106615"/>
          </a:xfrm>
          <a:prstGeom prst="rect">
            <a:avLst/>
          </a:prstGeom>
        </p:spPr>
      </p:pic>
    </p:spTree>
    <p:extLst>
      <p:ext uri="{BB962C8B-B14F-4D97-AF65-F5344CB8AC3E}">
        <p14:creationId xmlns:p14="http://schemas.microsoft.com/office/powerpoint/2010/main" val="39985532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1823338" y="2469860"/>
            <a:ext cx="8858773" cy="1918924"/>
            <a:chOff x="3978204" y="2238183"/>
            <a:chExt cx="8858773"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smtClean="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6693476"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Thi kể chuyện</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20599750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5814646" cy="630928"/>
            <a:chOff x="0" y="246077"/>
            <a:chExt cx="5814646"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4848985"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Tiêu chí đánh giá</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4800" y="2193563"/>
            <a:ext cx="3887031" cy="4664437"/>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6932" y="2193562"/>
            <a:ext cx="3887031" cy="4664437"/>
          </a:xfrm>
          <a:prstGeom prst="rect">
            <a:avLst/>
          </a:prstGeom>
        </p:spPr>
      </p:pic>
      <p:sp>
        <p:nvSpPr>
          <p:cNvPr id="9" name="矩形: 圆角 2">
            <a:extLst>
              <a:ext uri="{FF2B5EF4-FFF2-40B4-BE49-F238E27FC236}">
                <a16:creationId xmlns:a16="http://schemas.microsoft.com/office/drawing/2014/main" id="{39B48277-18A9-4BF7-B831-38D30BFF9F7B}"/>
              </a:ext>
            </a:extLst>
          </p:cNvPr>
          <p:cNvSpPr/>
          <p:nvPr/>
        </p:nvSpPr>
        <p:spPr>
          <a:xfrm>
            <a:off x="5814646" y="1160524"/>
            <a:ext cx="5940092" cy="4513445"/>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571500" indent="-571500" algn="just">
              <a:lnSpc>
                <a:spcPct val="120000"/>
              </a:lnSpc>
              <a:buFont typeface="Arial" panose="020B0604020202020204" pitchFamily="34" charset="0"/>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Kể đúng nội dung câu chuyện.</a:t>
            </a:r>
          </a:p>
          <a:p>
            <a:pPr marL="571500" indent="-571500" algn="just">
              <a:lnSpc>
                <a:spcPct val="120000"/>
              </a:lnSpc>
              <a:buFont typeface="Arial" panose="020B0604020202020204" pitchFamily="34" charset="0"/>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Giọng kể phù hợp từng nhân vật.</a:t>
            </a:r>
          </a:p>
          <a:p>
            <a:pPr marL="571500" indent="-571500" algn="just">
              <a:lnSpc>
                <a:spcPct val="120000"/>
              </a:lnSpc>
              <a:buFont typeface="Arial" panose="020B0604020202020204" pitchFamily="34" charset="0"/>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Kết hợp ngôn ngữ cơ thể.</a:t>
            </a:r>
            <a:endParaRPr lang="zh-CN" altLang="en-US" sz="36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15366659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815154" y="2469860"/>
            <a:ext cx="12220907" cy="1918924"/>
            <a:chOff x="3978204" y="2238183"/>
            <a:chExt cx="12220907"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smtClean="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04</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0" y="2774452"/>
              <a:ext cx="10055611"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Tìm hiểu câu chuyện</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57865960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12626090" cy="630928"/>
            <a:chOff x="0" y="246077"/>
            <a:chExt cx="12626090"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7"/>
              <a:ext cx="11906277"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Câu chuyện ca ngợi phẩm chất gì ở các chú bé?</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359906" y="1371539"/>
            <a:ext cx="11332707" cy="3012891"/>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vi-VN" altLang="zh-CN"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Câu chuyện ca ngợi tinh thần dũng cảm, sự hy sinh cao cả của các chiến sĩ nhỏ tuổi trong cuộc chiến đấu chống kẻ thù xâm lược, bảo vệ Tổ quốc.</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pic>
        <p:nvPicPr>
          <p:cNvPr id="3" name="Picture 2"/>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099490" y="3440692"/>
            <a:ext cx="3733800" cy="3733800"/>
          </a:xfrm>
          <a:prstGeom prst="rect">
            <a:avLst/>
          </a:prstGeom>
        </p:spPr>
      </p:pic>
    </p:spTree>
    <p:extLst>
      <p:ext uri="{BB962C8B-B14F-4D97-AF65-F5344CB8AC3E}">
        <p14:creationId xmlns:p14="http://schemas.microsoft.com/office/powerpoint/2010/main" val="294751652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1320476"/>
            <a:chOff x="0" y="246076"/>
            <a:chExt cx="11833290" cy="1320476"/>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1320476"/>
            </a:xfrm>
            <a:prstGeom prst="rect">
              <a:avLst/>
            </a:prstGeom>
            <a:noFill/>
          </p:spPr>
          <p:txBody>
            <a:bodyPr wrap="square" lIns="91426" tIns="45713" rIns="91426" bIns="45713" rtlCol="0">
              <a:spAutoFit/>
            </a:bodyPr>
            <a:lstStyle/>
            <a:p>
              <a:pPr defTabSz="1088387">
                <a:lnSpc>
                  <a:spcPct val="120000"/>
                </a:lnSpc>
              </a:pPr>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Tại sao truyện có tên là “Những chú bé không chết?</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359906" y="1934246"/>
            <a:ext cx="11332707" cy="3364585"/>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Ba chú bé là ba anh em ruột, ăn mặc giống nhau khiến tên phát xít nhầm tưởng những chú bé đã bị hắn giết luôn sống lại. Điều này khiến hắn kinh hoảng, khiếp sợ.</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3769388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674145"/>
            <a:chOff x="0" y="246076"/>
            <a:chExt cx="11833290" cy="674145"/>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674145"/>
            </a:xfrm>
            <a:prstGeom prst="rect">
              <a:avLst/>
            </a:prstGeom>
            <a:noFill/>
          </p:spPr>
          <p:txBody>
            <a:bodyPr wrap="square" lIns="91426" tIns="45713" rIns="91426" bIns="45713" rtlCol="0">
              <a:spAutoFit/>
            </a:bodyPr>
            <a:lstStyle/>
            <a:p>
              <a:pPr defTabSz="1088387">
                <a:lnSpc>
                  <a:spcPct val="120000"/>
                </a:lnSpc>
              </a:pPr>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Thử đặt tên khác cho câu chuyện này</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359906" y="1239276"/>
            <a:ext cx="7236648"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dũng cảm</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7" name="矩形: 圆角 2">
            <a:extLst>
              <a:ext uri="{FF2B5EF4-FFF2-40B4-BE49-F238E27FC236}">
                <a16:creationId xmlns:a16="http://schemas.microsoft.com/office/drawing/2014/main" id="{39B48277-18A9-4BF7-B831-38D30BFF9F7B}"/>
              </a:ext>
            </a:extLst>
          </p:cNvPr>
          <p:cNvSpPr/>
          <p:nvPr/>
        </p:nvSpPr>
        <p:spPr>
          <a:xfrm>
            <a:off x="5369168" y="2942432"/>
            <a:ext cx="6464121"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bất tử</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8" name="矩形: 圆角 2">
            <a:extLst>
              <a:ext uri="{FF2B5EF4-FFF2-40B4-BE49-F238E27FC236}">
                <a16:creationId xmlns:a16="http://schemas.microsoft.com/office/drawing/2014/main" id="{39B48277-18A9-4BF7-B831-38D30BFF9F7B}"/>
              </a:ext>
            </a:extLst>
          </p:cNvPr>
          <p:cNvSpPr/>
          <p:nvPr/>
        </p:nvSpPr>
        <p:spPr>
          <a:xfrm>
            <a:off x="359906" y="4645588"/>
            <a:ext cx="10777017"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chú bé không bao giờ chết</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8527183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569777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2192000" cy="1384980"/>
            <a:chOff x="0" y="246076"/>
            <a:chExt cx="12192000" cy="1384980"/>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472187" cy="1384980"/>
            </a:xfrm>
            <a:prstGeom prst="rect">
              <a:avLst/>
            </a:prstGeom>
            <a:noFill/>
          </p:spPr>
          <p:txBody>
            <a:bodyPr wrap="square" lIns="91426" tIns="45713" rIns="91426" bIns="45713" rtlCol="0">
              <a:spAutoFit/>
            </a:bodyPr>
            <a:lstStyle/>
            <a:p>
              <a:pPr defTabSz="1088387">
                <a:lnSpc>
                  <a:spcPct val="120000"/>
                </a:lnSpc>
              </a:pPr>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tên một vài tấm gương thanh niên Việt Nam dũng cảm</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3" name="Picture 2"/>
          <p:cNvPicPr>
            <a:picLocks noChangeAspect="1"/>
          </p:cNvPicPr>
          <p:nvPr/>
        </p:nvPicPr>
        <p:blipFill>
          <a:blip r:embed="rId3"/>
          <a:stretch>
            <a:fillRect/>
          </a:stretch>
        </p:blipFill>
        <p:spPr>
          <a:xfrm>
            <a:off x="359906" y="3171090"/>
            <a:ext cx="2852738" cy="3429001"/>
          </a:xfrm>
          <a:prstGeom prst="roundRect">
            <a:avLst>
              <a:gd name="adj" fmla="val 129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77" y="2496762"/>
            <a:ext cx="2696307" cy="36977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303" y="1583238"/>
            <a:ext cx="3024553" cy="40017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6644807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5236" y="174660"/>
            <a:ext cx="8291245" cy="2308324"/>
          </a:xfrm>
          <a:prstGeom prst="rect">
            <a:avLst/>
          </a:prstGeom>
          <a:noFill/>
        </p:spPr>
        <p:txBody>
          <a:bodyPr wrap="square" rtlCol="0">
            <a:spAutoFit/>
          </a:bodyPr>
          <a:lstStyle/>
          <a:p>
            <a:pPr algn="ctr">
              <a:lnSpc>
                <a:spcPct val="150000"/>
              </a:lnSpc>
            </a:pPr>
            <a:r>
              <a:rPr lang="en-US" sz="3200" b="1" dirty="0" err="1" smtClean="0">
                <a:latin typeface="HP001 4 hàng" panose="020B0603050302020204" pitchFamily="34" charset="0"/>
              </a:rPr>
              <a:t>Thứ</a:t>
            </a:r>
            <a:r>
              <a:rPr lang="en-US" sz="3200" b="1" dirty="0" smtClean="0">
                <a:latin typeface="HP001 4 hàng" panose="020B0603050302020204" pitchFamily="34" charset="0"/>
              </a:rPr>
              <a:t> </a:t>
            </a:r>
            <a:r>
              <a:rPr lang="en-US" sz="3200" b="1" dirty="0" err="1" smtClean="0">
                <a:latin typeface="HP001 4 hàng" panose="020B0603050302020204" pitchFamily="34" charset="0"/>
              </a:rPr>
              <a:t>ngày</a:t>
            </a:r>
            <a:r>
              <a:rPr lang="en-US" sz="3200" b="1" dirty="0" smtClean="0">
                <a:latin typeface="HP001 4 hàng" panose="020B0603050302020204" pitchFamily="34" charset="0"/>
              </a:rPr>
              <a:t> </a:t>
            </a:r>
            <a:r>
              <a:rPr lang="en-US" sz="3200" b="1" dirty="0" err="1" smtClean="0">
                <a:latin typeface="HP001 4 hàng" panose="020B0603050302020204" pitchFamily="34" charset="0"/>
              </a:rPr>
              <a:t>tháng</a:t>
            </a:r>
            <a:r>
              <a:rPr lang="en-US" sz="3200" b="1" dirty="0" smtClean="0">
                <a:latin typeface="HP001 4 hàng" panose="020B0603050302020204" pitchFamily="34" charset="0"/>
              </a:rPr>
              <a:t> 3 </a:t>
            </a:r>
            <a:r>
              <a:rPr lang="en-US" sz="3200" b="1" dirty="0" err="1" smtClean="0">
                <a:latin typeface="HP001 4 hàng" panose="020B0603050302020204" pitchFamily="34" charset="0"/>
              </a:rPr>
              <a:t>năm</a:t>
            </a:r>
            <a:r>
              <a:rPr lang="en-US" sz="3200" b="1" dirty="0" smtClean="0">
                <a:latin typeface="HP001 4 hàng" panose="020B0603050302020204" pitchFamily="34" charset="0"/>
              </a:rPr>
              <a:t> 2022</a:t>
            </a:r>
          </a:p>
          <a:p>
            <a:pPr algn="ctr">
              <a:lnSpc>
                <a:spcPct val="150000"/>
              </a:lnSpc>
            </a:pPr>
            <a:r>
              <a:rPr lang="en-US" sz="3200" b="1" dirty="0" err="1" smtClean="0">
                <a:latin typeface="HP001 4 hàng" panose="020B0603050302020204" pitchFamily="34" charset="0"/>
              </a:rPr>
              <a:t>Kể</a:t>
            </a:r>
            <a:r>
              <a:rPr lang="en-US" sz="3200" b="1" dirty="0" smtClean="0">
                <a:latin typeface="HP001 4 hàng" panose="020B0603050302020204" pitchFamily="34" charset="0"/>
              </a:rPr>
              <a:t> </a:t>
            </a:r>
            <a:r>
              <a:rPr lang="en-US" sz="3200" b="1" dirty="0" err="1" smtClean="0">
                <a:latin typeface="HP001 4 hàng" panose="020B0603050302020204" pitchFamily="34" charset="0"/>
              </a:rPr>
              <a:t>chuyện</a:t>
            </a:r>
            <a:endParaRPr lang="en-US" sz="3200" b="1" dirty="0" smtClean="0">
              <a:latin typeface="HP001 4 hàng" panose="020B0603050302020204" pitchFamily="34" charset="0"/>
            </a:endParaRPr>
          </a:p>
          <a:p>
            <a:pPr algn="ctr">
              <a:lnSpc>
                <a:spcPct val="150000"/>
              </a:lnSpc>
            </a:pPr>
            <a:r>
              <a:rPr lang="en-US" sz="3200" b="1" dirty="0" err="1" smtClean="0">
                <a:latin typeface="HP001 4 hàng" panose="020B0603050302020204" pitchFamily="34" charset="0"/>
              </a:rPr>
              <a:t>Những</a:t>
            </a:r>
            <a:r>
              <a:rPr lang="en-US" sz="3200" b="1" dirty="0" smtClean="0">
                <a:latin typeface="HP001 4 hàng" panose="020B0603050302020204" pitchFamily="34" charset="0"/>
              </a:rPr>
              <a:t> </a:t>
            </a:r>
            <a:r>
              <a:rPr lang="en-US" sz="3200" b="1" dirty="0" err="1" smtClean="0">
                <a:latin typeface="HP001 4 hàng" panose="020B0603050302020204" pitchFamily="34" charset="0"/>
              </a:rPr>
              <a:t>chú</a:t>
            </a:r>
            <a:r>
              <a:rPr lang="en-US" sz="3200" b="1" dirty="0" smtClean="0">
                <a:latin typeface="HP001 4 hàng" panose="020B0603050302020204" pitchFamily="34" charset="0"/>
              </a:rPr>
              <a:t> </a:t>
            </a:r>
            <a:r>
              <a:rPr lang="en-US" sz="3200" b="1" dirty="0" err="1" smtClean="0">
                <a:latin typeface="HP001 4 hàng" panose="020B0603050302020204" pitchFamily="34" charset="0"/>
              </a:rPr>
              <a:t>bé</a:t>
            </a:r>
            <a:r>
              <a:rPr lang="en-US" sz="3200" b="1" dirty="0" smtClean="0">
                <a:latin typeface="HP001 4 hàng" panose="020B0603050302020204" pitchFamily="34" charset="0"/>
              </a:rPr>
              <a:t> </a:t>
            </a:r>
            <a:r>
              <a:rPr lang="en-US" sz="3200" b="1" dirty="0" err="1" smtClean="0">
                <a:latin typeface="HP001 4 hàng" panose="020B0603050302020204" pitchFamily="34" charset="0"/>
              </a:rPr>
              <a:t>không</a:t>
            </a:r>
            <a:r>
              <a:rPr lang="en-US" sz="3200" b="1" dirty="0" smtClean="0">
                <a:latin typeface="HP001 4 hàng" panose="020B0603050302020204" pitchFamily="34" charset="0"/>
              </a:rPr>
              <a:t> </a:t>
            </a:r>
            <a:r>
              <a:rPr lang="en-US" sz="3200" b="1" dirty="0" err="1" smtClean="0">
                <a:latin typeface="HP001 4 hàng" panose="020B0603050302020204" pitchFamily="34" charset="0"/>
              </a:rPr>
              <a:t>chết</a:t>
            </a:r>
            <a:r>
              <a:rPr lang="en-US" sz="3200" b="1" dirty="0" smtClean="0">
                <a:latin typeface="HP001 4 hàng" panose="020B0603050302020204" pitchFamily="34" charset="0"/>
              </a:rPr>
              <a:t>.</a:t>
            </a:r>
            <a:endParaRPr lang="en-US" sz="3200" b="1" dirty="0">
              <a:latin typeface="HP001 4 hàng" panose="020B0603050302020204" pitchFamily="34" charset="0"/>
            </a:endParaRPr>
          </a:p>
        </p:txBody>
      </p:sp>
      <p:sp>
        <p:nvSpPr>
          <p:cNvPr id="4" name="矩形: 圆角 2">
            <a:extLst>
              <a:ext uri="{FF2B5EF4-FFF2-40B4-BE49-F238E27FC236}">
                <a16:creationId xmlns:a16="http://schemas.microsoft.com/office/drawing/2014/main" id="{39B48277-18A9-4BF7-B831-38D30BFF9F7B}"/>
              </a:ext>
            </a:extLst>
          </p:cNvPr>
          <p:cNvSpPr/>
          <p:nvPr/>
        </p:nvSpPr>
        <p:spPr>
          <a:xfrm>
            <a:off x="318809" y="2482984"/>
            <a:ext cx="11585514" cy="3315057"/>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en-US" sz="4000" b="1" dirty="0" err="1">
                <a:solidFill>
                  <a:schemeClr val="tx1"/>
                </a:solidFill>
                <a:latin typeface="HP001 4 hàng" panose="020B0603050302020204" pitchFamily="34" charset="0"/>
              </a:rPr>
              <a:t>Nội</a:t>
            </a:r>
            <a:r>
              <a:rPr lang="en-US" sz="4000" b="1" dirty="0">
                <a:solidFill>
                  <a:schemeClr val="tx1"/>
                </a:solidFill>
                <a:latin typeface="HP001 4 hàng" panose="020B0603050302020204" pitchFamily="34" charset="0"/>
              </a:rPr>
              <a:t> dung: </a:t>
            </a:r>
            <a:r>
              <a:rPr lang="vi-VN" altLang="zh-CN" sz="4000" b="1" dirty="0">
                <a:solidFill>
                  <a:schemeClr val="tx1"/>
                </a:solidFill>
                <a:latin typeface="HP001 4 hàng" panose="020B0603050302020204" pitchFamily="34" charset="0"/>
                <a:ea typeface="Source Han Serif SC" panose="02020400000000000000" pitchFamily="18" charset="-122"/>
                <a:sym typeface="Source Han Serif SC" panose="02020400000000000000" pitchFamily="18" charset="-122"/>
              </a:rPr>
              <a:t>Câu chuyện ca ngợi tinh thần dũng cảm, sự hy sinh cao cả của các chiến sĩ nhỏ tuổi trong cuộc chiến đấu chống kẻ thù xâm lược, bảo vệ Tổ quốc.</a:t>
            </a:r>
            <a:endParaRPr lang="zh-CN" altLang="en-US" sz="4000" b="1" dirty="0">
              <a:solidFill>
                <a:schemeClr val="tx1"/>
              </a:solidFill>
              <a:latin typeface="HP001 4 hàng" panose="020B0603050302020204" pitchFamily="34"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10594906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912704" y="1"/>
            <a:ext cx="1004459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24" name="文本框 23">
            <a:extLst>
              <a:ext uri="{FF2B5EF4-FFF2-40B4-BE49-F238E27FC236}">
                <a16:creationId xmlns:a16="http://schemas.microsoft.com/office/drawing/2014/main" id="{A8B4EFEA-C6F0-4F91-B184-E201BC26E754}"/>
              </a:ext>
            </a:extLst>
          </p:cNvPr>
          <p:cNvSpPr txBox="1"/>
          <p:nvPr/>
        </p:nvSpPr>
        <p:spPr>
          <a:xfrm rot="19955350">
            <a:off x="2602291" y="1079580"/>
            <a:ext cx="6312947" cy="2400657"/>
          </a:xfrm>
          <a:prstGeom prst="rect">
            <a:avLst/>
          </a:prstGeom>
          <a:noFill/>
        </p:spPr>
        <p:txBody>
          <a:bodyPr wrap="none" rtlCol="0">
            <a:spAutoFit/>
          </a:bodyPr>
          <a:lstStyle/>
          <a:p>
            <a:pPr lvl="0" algn="ctr">
              <a:defRPr/>
            </a:pPr>
            <a:r>
              <a:rPr lang="en-US" altLang="zh-CN" sz="15000" b="1" smtClean="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Tạm biệt</a:t>
            </a:r>
            <a:endParaRPr kumimoji="0" lang="zh-CN" altLang="en-US" sz="15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5791200" y="-664783"/>
            <a:ext cx="609600" cy="60960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22676097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32" repeatCount="indefinite" fill="hold" display="0">
                  <p:stCondLst>
                    <p:cond delay="indefinite"/>
                  </p:stCondLst>
                  <p:endCondLst>
                    <p:cond evt="onStopAudio" delay="0">
                      <p:tgtEl>
                        <p:sldTgt/>
                      </p:tgtEl>
                    </p:cond>
                  </p:endCondLst>
                </p:cTn>
                <p:tgtEl>
                  <p:spTgt spid="9"/>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 y="-2727960"/>
            <a:ext cx="13868400" cy="13868400"/>
          </a:xfrm>
          <a:prstGeom prst="rect">
            <a:avLst/>
          </a:prstGeom>
        </p:spPr>
      </p:pic>
      <p:sp>
        <p:nvSpPr>
          <p:cNvPr id="3" name="矩形 20">
            <a:extLst>
              <a:ext uri="{FF2B5EF4-FFF2-40B4-BE49-F238E27FC236}">
                <a16:creationId xmlns:a16="http://schemas.microsoft.com/office/drawing/2014/main" id="{EFEF88D7-9451-4684-9A6D-CD3509A14DFC}"/>
              </a:ext>
            </a:extLst>
          </p:cNvPr>
          <p:cNvSpPr/>
          <p:nvPr/>
        </p:nvSpPr>
        <p:spPr>
          <a:xfrm>
            <a:off x="2977662" y="1271113"/>
            <a:ext cx="3310684"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LIÊN XÔ</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4586163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3333227" y="2469860"/>
            <a:ext cx="5932781" cy="1918924"/>
            <a:chOff x="3978204" y="2238183"/>
            <a:chExt cx="5932781"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3767484"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Nghe kể</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1</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grpSp>
        <p:nvGrpSpPr>
          <p:cNvPr id="9" name="Group 8"/>
          <p:cNvGrpSpPr/>
          <p:nvPr/>
        </p:nvGrpSpPr>
        <p:grpSpPr>
          <a:xfrm>
            <a:off x="1442096" y="-1871631"/>
            <a:ext cx="9694748" cy="9694748"/>
            <a:chOff x="1426856" y="-2084991"/>
            <a:chExt cx="9694748" cy="9694748"/>
          </a:xfrm>
        </p:grpSpPr>
        <p:pic>
          <p:nvPicPr>
            <p:cNvPr id="8" name="Picture 7"/>
            <p:cNvPicPr>
              <a:picLocks noChangeAspect="1"/>
            </p:cNvPicPr>
            <p:nvPr/>
          </p:nvPicPr>
          <p:blipFill rotWithShape="1">
            <a:blip r:embed="rId3"/>
            <a:srcRect l="44917"/>
            <a:stretch/>
          </p:blipFill>
          <p:spPr>
            <a:xfrm>
              <a:off x="3535680" y="1573467"/>
              <a:ext cx="4175246" cy="36081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856" y="-2084991"/>
              <a:ext cx="9694748" cy="9694748"/>
            </a:xfrm>
            <a:prstGeom prst="rect">
              <a:avLst/>
            </a:prstGeom>
          </p:spPr>
        </p:pic>
      </p:grpSp>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chuyện-Những-chú-bé-không-chết-lớ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xtBox 3"/>
          <p:cNvSpPr txBox="1"/>
          <p:nvPr/>
        </p:nvSpPr>
        <p:spPr>
          <a:xfrm>
            <a:off x="0" y="0"/>
            <a:ext cx="5147353" cy="523220"/>
          </a:xfrm>
          <a:prstGeom prst="rect">
            <a:avLst/>
          </a:prstGeom>
          <a:solidFill>
            <a:srgbClr val="FFFFFF"/>
          </a:solid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TRƯỜNG TIỂU HỌC PHÚC LỢI</a:t>
            </a:r>
          </a:p>
        </p:txBody>
      </p:sp>
    </p:spTree>
    <p:extLst>
      <p:ext uri="{BB962C8B-B14F-4D97-AF65-F5344CB8AC3E}">
        <p14:creationId xmlns:p14="http://schemas.microsoft.com/office/powerpoint/2010/main" val="38107005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45334" r="25916" b="51037"/>
          <a:stretch/>
        </p:blipFill>
        <p:spPr>
          <a:xfrm>
            <a:off x="3032760" y="976199"/>
            <a:ext cx="5821680" cy="5577001"/>
          </a:xfrm>
          <a:prstGeom prst="rect">
            <a:avLst/>
          </a:prstGeom>
        </p:spPr>
      </p:pic>
    </p:spTree>
    <p:extLst>
      <p:ext uri="{BB962C8B-B14F-4D97-AF65-F5344CB8AC3E}">
        <p14:creationId xmlns:p14="http://schemas.microsoft.com/office/powerpoint/2010/main" val="13360461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74160" t="135" r="628" b="49029"/>
          <a:stretch/>
        </p:blipFill>
        <p:spPr>
          <a:xfrm>
            <a:off x="3520440" y="879598"/>
            <a:ext cx="5105400" cy="5790361"/>
          </a:xfrm>
          <a:prstGeom prst="rect">
            <a:avLst/>
          </a:prstGeom>
        </p:spPr>
      </p:pic>
    </p:spTree>
    <p:extLst>
      <p:ext uri="{BB962C8B-B14F-4D97-AF65-F5344CB8AC3E}">
        <p14:creationId xmlns:p14="http://schemas.microsoft.com/office/powerpoint/2010/main" val="8268925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45259" t="49373" r="27421" b="-209"/>
          <a:stretch/>
        </p:blipFill>
        <p:spPr>
          <a:xfrm>
            <a:off x="3230880" y="879598"/>
            <a:ext cx="5532120" cy="5790361"/>
          </a:xfrm>
          <a:prstGeom prst="rect">
            <a:avLst/>
          </a:prstGeom>
        </p:spPr>
      </p:pic>
    </p:spTree>
    <p:extLst>
      <p:ext uri="{BB962C8B-B14F-4D97-AF65-F5344CB8AC3E}">
        <p14:creationId xmlns:p14="http://schemas.microsoft.com/office/powerpoint/2010/main" val="232325906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427</Words>
  <Application>Microsoft Office PowerPoint</Application>
  <PresentationFormat>Widescreen</PresentationFormat>
  <Paragraphs>68</Paragraphs>
  <Slides>22</Slides>
  <Notes>21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UTM Trajan Pro Bold</vt:lpstr>
      <vt:lpstr>Arial</vt:lpstr>
      <vt:lpstr>Times New Roman</vt:lpstr>
      <vt:lpstr>HP001 4 hàng</vt:lpstr>
      <vt:lpstr>UTM Avo</vt:lpstr>
      <vt:lpstr>等线 Light</vt:lpstr>
      <vt:lpstr>Source Han Serif SC</vt:lpstr>
      <vt:lpstr>UTM Yen Tu</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ADMIN</cp:lastModifiedBy>
  <cp:revision>51</cp:revision>
  <dcterms:created xsi:type="dcterms:W3CDTF">2019-05-28T06:54:44Z</dcterms:created>
  <dcterms:modified xsi:type="dcterms:W3CDTF">2022-03-05T05:13:43Z</dcterms:modified>
  <cp:version>L155</cp:version>
</cp:coreProperties>
</file>