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1" r:id="rId2"/>
    <p:sldId id="322" r:id="rId3"/>
    <p:sldId id="299" r:id="rId4"/>
    <p:sldId id="304" r:id="rId5"/>
    <p:sldId id="305" r:id="rId6"/>
    <p:sldId id="266" r:id="rId7"/>
    <p:sldId id="307" r:id="rId8"/>
    <p:sldId id="308" r:id="rId9"/>
    <p:sldId id="324" r:id="rId10"/>
    <p:sldId id="323" r:id="rId11"/>
    <p:sldId id="309" r:id="rId12"/>
    <p:sldId id="320" r:id="rId13"/>
    <p:sldId id="311" r:id="rId14"/>
    <p:sldId id="312" r:id="rId15"/>
    <p:sldId id="313" r:id="rId16"/>
    <p:sldId id="315" r:id="rId17"/>
    <p:sldId id="275" r:id="rId18"/>
    <p:sldId id="282" r:id="rId19"/>
    <p:sldId id="325" r:id="rId20"/>
    <p:sldId id="314" r:id="rId21"/>
    <p:sldId id="326" r:id="rId22"/>
    <p:sldId id="283" r:id="rId23"/>
    <p:sldId id="327" r:id="rId24"/>
    <p:sldId id="316" r:id="rId25"/>
    <p:sldId id="317" r:id="rId26"/>
    <p:sldId id="318" r:id="rId27"/>
    <p:sldId id="319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47D"/>
    <a:srgbClr val="E98487"/>
    <a:srgbClr val="C51717"/>
    <a:srgbClr val="F3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94660"/>
  </p:normalViewPr>
  <p:slideViewPr>
    <p:cSldViewPr>
      <p:cViewPr varScale="1">
        <p:scale>
          <a:sx n="61" d="100"/>
          <a:sy n="61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6A20C-F758-411B-AE2B-C89034AED91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34C2-C009-454B-A813-C1335C24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54CD82-7213-4E63-8AA0-0E693EC94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78A79-F96F-46D2-948A-2280F70DB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B0DF76-F552-46E0-96BD-28EC3C0BF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CDD56-6F21-4A6F-83B0-13FCE79E3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ình nền powerpoin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Hình nền powerpoin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Hình nền powerpoin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Hình nền powerpoin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Hình nền powerpoin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100+ Hình nền Slide đẹp 2021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4" name="Picture 14" descr="C:\Users\TP\Downloads\Hình D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029700" cy="6857999"/>
          </a:xfrm>
          <a:prstGeom prst="rect">
            <a:avLst/>
          </a:prstGeom>
          <a:noFill/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400300" y="1143000"/>
            <a:ext cx="4381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00100" y="3309938"/>
            <a:ext cx="7429500" cy="30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None/>
            </a:pPr>
            <a:r>
              <a:rPr lang="en-US" altLang="vi-VN" sz="8800" b="1" dirty="0">
                <a:solidFill>
                  <a:srgbClr val="0033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CHỢ TẾT </a:t>
            </a: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None/>
            </a:pPr>
            <a:r>
              <a:rPr lang="en-GB" altLang="vi-VN" sz="8800" b="1" dirty="0">
                <a:solidFill>
                  <a:srgbClr val="0033CC"/>
                </a:solidFill>
                <a:latin typeface="HP001 4 hàng" pitchFamily="34" charset="0"/>
                <a:ea typeface="HP001 5Ha" pitchFamily="34" charset="-127"/>
                <a:cs typeface="Times New Roman" pitchFamily="18" charset="0"/>
              </a:rPr>
              <a:t>                    </a:t>
            </a:r>
            <a:endParaRPr lang="vi-VN" altLang="vi-VN" sz="8800" b="1" dirty="0">
              <a:solidFill>
                <a:srgbClr val="0033CC"/>
              </a:solidFill>
              <a:latin typeface="HP001 4 hàng" pitchFamily="34" charset="0"/>
              <a:ea typeface="HP001 5Ha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59F1E-EB81-4994-8F61-835AD1A9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14"/>
            <a:ext cx="9144001" cy="6818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EA82E-E480-47D6-A5C6-4AC63E447426}"/>
              </a:ext>
            </a:extLst>
          </p:cNvPr>
          <p:cNvSpPr txBox="1"/>
          <p:nvPr/>
        </p:nvSpPr>
        <p:spPr>
          <a:xfrm>
            <a:off x="2436836" y="250567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595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2176" y="260648"/>
            <a:ext cx="8067309" cy="975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290" y="1340769"/>
            <a:ext cx="8067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466" y="3429000"/>
            <a:ext cx="828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637" y="448368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414" y="5032340"/>
            <a:ext cx="828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5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2" y="908720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564904"/>
            <a:ext cx="8640960" cy="3000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du 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90" y="1700808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-&gt;Ý1:Khung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365127"/>
            <a:ext cx="8424936" cy="903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 sao?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272" y="1874728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ton.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ến Mộc Châu khám phá Tết của người M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19"/>
            <a:ext cx="5399583" cy="31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06148" y="298537"/>
            <a:ext cx="3186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0" y="3429000"/>
            <a:ext cx="5508104" cy="318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4359583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vi-VN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064896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1683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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Người các ấp tưng bừng ra chợ Tết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Họ vui vẻ kéo hàng trên cỏ biếc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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136904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84482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son.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3436234"/>
            <a:ext cx="8136904" cy="996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16" y="544663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Ý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857" y="598830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-&gt;Ý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84378"/>
            <a:ext cx="6984776" cy="676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206084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24" y="258377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ảm bảo an ninh trật tự phục vụ nhân dân đón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ư âm chợ Tết - Báo Nam Đị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634890"/>
          </a:xfrm>
        </p:spPr>
        <p:txBody>
          <a:bodyPr/>
          <a:lstStyle/>
          <a:p>
            <a:pPr marL="0" indent="0" algn="just">
              <a:buNone/>
            </a:pP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Đọc đoạn 2 và cho biết:</a:t>
            </a: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Hoa sầu riêng mang những nét đặc sắc gì?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717032"/>
            <a:ext cx="8928992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F4505-8C2A-4CA0-AC06-2B1D7AD8AD77}"/>
              </a:ext>
            </a:extLst>
          </p:cNvPr>
          <p:cNvSpPr txBox="1"/>
          <p:nvPr/>
        </p:nvSpPr>
        <p:spPr>
          <a:xfrm>
            <a:off x="3131841" y="399679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DB1F6-6031-418B-8588-F159EDBD893E}"/>
              </a:ext>
            </a:extLst>
          </p:cNvPr>
          <p:cNvSpPr txBox="1"/>
          <p:nvPr/>
        </p:nvSpPr>
        <p:spPr>
          <a:xfrm>
            <a:off x="132139" y="1158079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gười lao động bắt đầu nghỉ Tết Nguyên đán Canh tý từ ngày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ánh chưng. ý nghĩa bánh chưng. Chúc mừng năm mới. Tết Nguyên đán. 2020 |  TTVH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197025"/>
            <a:ext cx="30243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BÁNH CHƯNG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ết nam bộ kể chuyện 'Nguồn gốc và ý nghĩa bánh tét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5867400"/>
            <a:ext cx="30243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BÁNH TÉT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30190"/>
            <a:ext cx="5429692" cy="646331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71600" y="1671988"/>
            <a:ext cx="5256584" cy="1224136"/>
          </a:xfrm>
          <a:prstGeom prst="wedgeRoundRectCallout">
            <a:avLst>
              <a:gd name="adj1" fmla="val -62027"/>
              <a:gd name="adj2" fmla="val -55828"/>
              <a:gd name="adj3" fmla="val 16667"/>
            </a:avLst>
          </a:prstGeom>
          <a:solidFill>
            <a:srgbClr val="E9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đọc với giọng như thế nào?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187624" y="3645024"/>
            <a:ext cx="7128792" cy="1152128"/>
          </a:xfrm>
          <a:prstGeom prst="wedgeRoundRectCallout">
            <a:avLst>
              <a:gd name="adj1" fmla="val 63874"/>
              <a:gd name="adj2" fmla="val -45727"/>
              <a:gd name="adj3" fmla="val 16667"/>
            </a:avLst>
          </a:prstGeom>
          <a:solidFill>
            <a:srgbClr val="EAA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với giọng chậm rãi ở 4 dòng đầu, vui, rộn ràng ở những dòng thơ sau.</a:t>
            </a:r>
          </a:p>
        </p:txBody>
      </p:sp>
    </p:spTree>
    <p:extLst>
      <p:ext uri="{BB962C8B-B14F-4D97-AF65-F5344CB8AC3E}">
        <p14:creationId xmlns:p14="http://schemas.microsoft.com/office/powerpoint/2010/main" val="19231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246929"/>
            <a:ext cx="5076056" cy="638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Dải mây trắng đỏ dần trên đỉnh núi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Sương hồng lam ôm ấp nóc nhà gianh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Người các ấp tưng bừng ra chợ Tết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Họ vui vẻ kéo hàng trên cỏ biếc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Những thằng cu áo đỏ chạy lon xon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Vài cụ già chống gậy bước lom khom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Cô yếm thắm che môi cười lặng lẽ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Thằng em bé nép đầu bên yếm mẹ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Hai người thôn gánh lợn chạy đi đầu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Con bò vàng ngộ nghĩnh đuổi theo sau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Sương trắng rỏ đầu cành như giọt sữa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Tia nắng tía nháy hoài trong ruộng lúa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Núi uốn mình trong chiếc áo the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Đồi thoa son nằm dưới ánh bình minh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Người mua bán ra vào đầy cổng chợ.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ĐOÀN VĂN CỪ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711102" y="285515"/>
            <a:ext cx="648072" cy="1484784"/>
          </a:xfrm>
          <a:prstGeom prst="rightBrace">
            <a:avLst>
              <a:gd name="adj1" fmla="val 8333"/>
              <a:gd name="adj2" fmla="val 5186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372200" y="1792862"/>
            <a:ext cx="648072" cy="438410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606" y="512010"/>
            <a:ext cx="156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+mj-lt"/>
              </a:rPr>
              <a:t>Giọng đọc nhẹ nhàng, chậm rãi</a:t>
            </a:r>
            <a:endParaRPr lang="en-US" sz="20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9425" y="3427752"/>
            <a:ext cx="183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+mj-lt"/>
              </a:rPr>
              <a:t>Giọng đọc vui vẻ, rộn ràng</a:t>
            </a:r>
            <a:endParaRPr lang="en-US" sz="22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230190"/>
            <a:ext cx="3456395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1017610"/>
            <a:ext cx="5112568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Họ vui vẻ</a:t>
            </a:r>
            <a:r>
              <a:rPr lang="vi-VN" i="1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kéo hàng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trên cỏ biếc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Những thằng cu áo đỏ/ chạy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lon xon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Vài cụ già chống gậy/ bước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lom khom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Cô yếm thắm/ che môi cười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lặng lẽ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Thằng em bé/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nép đầu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bên yếm mẹ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Hai người thôn gánh lợn </a:t>
            </a:r>
            <a:r>
              <a:rPr lang="vi-VN" i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chạy đi đầu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Con bò vàng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ngộ nghĩnh</a:t>
            </a:r>
            <a:r>
              <a:rPr lang="vi-VN" b="1" i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đuổi theo sau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Sương trắng rỏ đầu cành </a:t>
            </a:r>
            <a:r>
              <a:rPr lang="vi-VN" i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như giọt sữa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229252"/>
            <a:ext cx="4161204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 HÌNH ẢNH CHỢ TẾT</a:t>
            </a:r>
            <a:endParaRPr lang="vi-VN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áng chạp, nhớ chợ Tết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075"/>
            <a:ext cx="4572000" cy="27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ợi ý những điểm ăn chơi Tết Nguyên đán 2020 tại Hà Nội - CHO THUÊ HỘI  TRƯỜNG, PHÒNG HỘI THẢO TẠI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795075"/>
            <a:ext cx="4429000" cy="27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ười lao động bắt đầu nghỉ Tết Nguyên đán Canh tý từ ngày nà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1656"/>
            <a:ext cx="4572000" cy="32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706253"/>
            <a:ext cx="4428999" cy="31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vi-VN" b="1">
                <a:solidFill>
                  <a:srgbClr val="00B050"/>
                </a:solidFill>
              </a:rPr>
              <a:t>DẶN DÒ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Về nhà học bài thơ Chợ Tết</a:t>
            </a:r>
          </a:p>
          <a:p>
            <a:pPr>
              <a:buFont typeface="Wingdings" pitchFamily="2" charset="2"/>
              <a:buChar char="Ø"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Chuẩn bị bài Tập đọc: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Hoa học 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5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928992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Tập đọc lớp 4: Chợ Tết tapdocchotetlop4 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86"/>
          <a:stretch/>
        </p:blipFill>
        <p:spPr bwMode="auto">
          <a:xfrm>
            <a:off x="2" y="2060849"/>
            <a:ext cx="914399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66507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Chợ Tết được chia thành mấy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Mỗi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từ đâu đến đâu?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1: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3: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“Tia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38016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- Dải mây trắng</a:t>
            </a:r>
          </a:p>
          <a:p>
            <a:r>
              <a:rPr lang="vi-VN" sz="3000" dirty="0">
                <a:latin typeface="+mj-lt"/>
              </a:rPr>
              <a:t>- Sương hồng lam</a:t>
            </a:r>
          </a:p>
          <a:p>
            <a:r>
              <a:rPr lang="vi-VN" sz="3000" dirty="0">
                <a:latin typeface="+mj-lt"/>
              </a:rPr>
              <a:t>- Nóc nhà gianh</a:t>
            </a:r>
          </a:p>
          <a:p>
            <a:r>
              <a:rPr lang="vi-VN" sz="3000" dirty="0">
                <a:latin typeface="+mj-lt"/>
              </a:rPr>
              <a:t>- Cô yếm thắm</a:t>
            </a:r>
          </a:p>
          <a:p>
            <a:r>
              <a:rPr lang="vi-VN" sz="3000" dirty="0">
                <a:latin typeface="+mj-lt"/>
              </a:rPr>
              <a:t>- Núi uốn mình</a:t>
            </a:r>
            <a:endParaRPr lang="vi-VN" sz="3000" u="sng" dirty="0">
              <a:latin typeface="+mj-lt"/>
            </a:endParaRPr>
          </a:p>
          <a:p>
            <a:endParaRPr lang="en-US" sz="3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185611"/>
            <a:ext cx="3384376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TỪ KHÓ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9912" y="2998615"/>
            <a:ext cx="5287207" cy="36503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2200" dirty="0">
                <a:latin typeface="+mj-lt"/>
              </a:rPr>
              <a:t>Bài thơ được viết theo thể 8 chữ, đọc với nhịp 3/5, nhưng các dòng thơ sau đọc với nhịp 5/3: 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2200" i="1" dirty="0">
                <a:latin typeface="+mj-lt"/>
              </a:rPr>
              <a:t>“Những thằng cu áo đỏ </a:t>
            </a:r>
            <a:r>
              <a:rPr lang="vi-VN" sz="2200" b="1" i="1" dirty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chạy lon xon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latin typeface="+mj-lt"/>
              </a:rPr>
              <a:t>Vài cụ già chống gậy </a:t>
            </a:r>
            <a:r>
              <a:rPr lang="vi-VN" sz="2200" b="1" i="1" dirty="0">
                <a:latin typeface="+mj-lt"/>
              </a:rPr>
              <a:t>/</a:t>
            </a:r>
            <a:r>
              <a:rPr lang="vi-VN" sz="2200" i="1" dirty="0">
                <a:latin typeface="+mj-lt"/>
              </a:rPr>
              <a:t> bước lom khom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latin typeface="+mj-lt"/>
              </a:rPr>
              <a:t>Hai người thôn gánh lợn </a:t>
            </a:r>
            <a:r>
              <a:rPr lang="vi-VN" sz="2200" b="1" i="1" dirty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chạy đi đầu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latin typeface="+mj-lt"/>
              </a:rPr>
              <a:t>Con bò vàng ngộ nghĩnh </a:t>
            </a:r>
            <a:r>
              <a:rPr lang="vi-VN" sz="2200" b="1" i="1" dirty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đuổi theo sau”</a:t>
            </a:r>
            <a:endParaRPr lang="en-US" sz="2200" dirty="0">
              <a:latin typeface="+mj-lt"/>
            </a:endParaRPr>
          </a:p>
          <a:p>
            <a:pPr marL="0" indent="0" algn="just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8425" y="2317573"/>
            <a:ext cx="3823057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436096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Dải mây trắng / đỏ dần trên đỉnh núi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Sương hồng lam / ôm ấp nóc nhà gianh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Trên con đường / viền trắng mép đồi xanh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Người các ấp / tưng bừng ra chợ Tết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Họ vui vẻ / kéo hàng trên cỏ biếc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Những thằng cu áo đỏ / chạy lon xon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Vài cụ già chống gậy / bước lom khom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 yếm thắm / che môi cười lặng lẽ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12545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CHỢ TẾT</a:t>
            </a:r>
          </a:p>
          <a:p>
            <a:pPr algn="ctr"/>
            <a:r>
              <a:rPr lang="vi-VN" sz="2400" dirty="0">
                <a:latin typeface="+mj-lt"/>
                <a:cs typeface="Arial" pitchFamily="34" charset="0"/>
              </a:rPr>
              <a:t>(Trích)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59C0AD-184A-414B-BB3D-9E3B44A98DC1}"/>
              </a:ext>
            </a:extLst>
          </p:cNvPr>
          <p:cNvSpPr txBox="1">
            <a:spLocks/>
          </p:cNvSpPr>
          <p:nvPr/>
        </p:nvSpPr>
        <p:spPr>
          <a:xfrm>
            <a:off x="3959424" y="3401616"/>
            <a:ext cx="518457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Thằng em bé / nép đầu bên yếm mẹ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Hai người thôn / gánh lợn chạy đi đầu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Con bò vàng / ngộ nghĩnh đuổi theo sau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Sương trắng rỏ đầu cành / như giọt sữa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Tia nắng tía / nháy hoài trong ruộng lúa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Núi uốn mình / trong chiếc áo the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Đồi thoa son / nằm dưới ánh bình minh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Người mua bán / ra vào đầy cổng chợ.</a:t>
            </a:r>
          </a:p>
        </p:txBody>
      </p:sp>
    </p:spTree>
    <p:extLst>
      <p:ext uri="{BB962C8B-B14F-4D97-AF65-F5344CB8AC3E}">
        <p14:creationId xmlns:p14="http://schemas.microsoft.com/office/powerpoint/2010/main" val="26559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484784"/>
            <a:ext cx="6246440" cy="305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Ấp</a:t>
            </a:r>
            <a:r>
              <a:rPr lang="vi-VN" sz="2500" dirty="0">
                <a:latin typeface="+mj-lt"/>
              </a:rPr>
              <a:t>: làng, xóm.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The</a:t>
            </a:r>
            <a:r>
              <a:rPr lang="vi-VN" sz="2500" dirty="0">
                <a:latin typeface="+mj-lt"/>
              </a:rPr>
              <a:t>: hàng tơ, nhỏ sợi, dệt thưa.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Đồi thoa son</a:t>
            </a:r>
            <a:r>
              <a:rPr lang="vi-VN" sz="2500" dirty="0">
                <a:latin typeface="+mj-lt"/>
              </a:rPr>
              <a:t>: đồi rực hồng lên khi nhận ánh nắng buổi sớm.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764704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30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754"/>
            <a:ext cx="5541452" cy="3194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9"/>
            <a:ext cx="3096344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Sương hồng lam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nhà tranh vách đ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3602"/>
            <a:ext cx="6876255" cy="35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436096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Dải mây trắng / đỏ dần trên đỉnh núi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Sương hồng lam / ôm ấp nóc nhà gianh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Trên con đường / viền trắng mép đồi xanh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Người các ấp / tưng bừng ra chợ Tết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Họ vui vẻ / kéo hàng trên cỏ biếc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Những thằng cu áo đỏ / chạy lon xon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Vài cụ già chống gậy / bước lom khom</a:t>
            </a: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 yếm thắm / che môi cười lặng lẽ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12545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CHỢ TẾT</a:t>
            </a:r>
          </a:p>
          <a:p>
            <a:pPr algn="ctr"/>
            <a:r>
              <a:rPr lang="vi-VN" sz="2400" dirty="0">
                <a:latin typeface="+mj-lt"/>
                <a:cs typeface="Arial" pitchFamily="34" charset="0"/>
              </a:rPr>
              <a:t>(Trích)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59C0AD-184A-414B-BB3D-9E3B44A98DC1}"/>
              </a:ext>
            </a:extLst>
          </p:cNvPr>
          <p:cNvSpPr txBox="1">
            <a:spLocks/>
          </p:cNvSpPr>
          <p:nvPr/>
        </p:nvSpPr>
        <p:spPr>
          <a:xfrm>
            <a:off x="3959424" y="3401616"/>
            <a:ext cx="518457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Thằng em bé / nép đầu bên yếm mẹ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Hai người thôn / gánh lợn chạy đi đầu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Con bò vàng / ngộ nghĩnh đuổi theo sau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Sương trắng rỏ đầu cành / như giọt sữa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Tia nắng tía / nháy hoài trong ruộng lúa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Núi uốn mình / trong chiếc áo the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Đồi thoa son / nằm dưới ánh bình minh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Người mua bán / ra vào đầy cổng chợ.</a:t>
            </a:r>
          </a:p>
        </p:txBody>
      </p:sp>
    </p:spTree>
    <p:extLst>
      <p:ext uri="{BB962C8B-B14F-4D97-AF65-F5344CB8AC3E}">
        <p14:creationId xmlns:p14="http://schemas.microsoft.com/office/powerpoint/2010/main" val="27288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1623</Words>
  <Application>Microsoft Office PowerPoint</Application>
  <PresentationFormat>On-screen Show (4:3)</PresentationFormat>
  <Paragraphs>150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QUÝ ĐÔN</dc:title>
  <dc:creator>AutoBVT</dc:creator>
  <cp:lastModifiedBy>ADMIN</cp:lastModifiedBy>
  <cp:revision>144</cp:revision>
  <dcterms:created xsi:type="dcterms:W3CDTF">2021-03-01T07:27:02Z</dcterms:created>
  <dcterms:modified xsi:type="dcterms:W3CDTF">2022-02-13T04:48:33Z</dcterms:modified>
</cp:coreProperties>
</file>