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3" r:id="rId2"/>
    <p:sldId id="275" r:id="rId3"/>
    <p:sldId id="276" r:id="rId4"/>
    <p:sldId id="277" r:id="rId5"/>
    <p:sldId id="278" r:id="rId6"/>
    <p:sldId id="279" r:id="rId7"/>
    <p:sldId id="260" r:id="rId8"/>
    <p:sldId id="280" r:id="rId9"/>
    <p:sldId id="262" r:id="rId10"/>
    <p:sldId id="281" r:id="rId11"/>
    <p:sldId id="270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006600"/>
    <a:srgbClr val="336600"/>
    <a:srgbClr val="003399"/>
    <a:srgbClr val="FF3300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4" autoAdjust="0"/>
    <p:restoredTop sz="94660"/>
  </p:normalViewPr>
  <p:slideViewPr>
    <p:cSldViewPr>
      <p:cViewPr varScale="1">
        <p:scale>
          <a:sx n="65" d="100"/>
          <a:sy n="65" d="100"/>
        </p:scale>
        <p:origin x="556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278C-BE6C-49DA-8A14-D49022865D74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55B42-68B7-41AC-9118-8E529DCF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3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53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4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4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6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8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23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8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99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55B42-68B7-41AC-9118-8E529DCFED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95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9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35-4CC7-4AD7-8B60-5660FA7A0D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49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615C-8EBF-4016-B167-345FB7CB1E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7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3E8-D02F-40BC-9E28-167F99E6E6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7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1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AAB-F9C3-4DF2-A01F-59332CB97F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81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26D-B32A-4A6A-BCD8-2CED4AB246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25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0FF2-A3EB-414B-902A-DD40EA8421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50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556-9FBD-4A7D-ABF4-134604609F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70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137-4259-430B-B8B3-1C435C404E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2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4A75-FC4E-4377-9FD3-F5ACEB49D8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58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A491-B834-4CA6-9493-9388796DEB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96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238D-70BC-41B0-9042-66A00AF71D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76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5" Type="http://schemas.openxmlformats.org/officeDocument/2006/relationships/image" Target="../media/image19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0CA841-5DB7-41E6-8E0C-FC2987077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F2278D-64E3-48F4-96B3-1730B4B8E5D3}"/>
              </a:ext>
            </a:extLst>
          </p:cNvPr>
          <p:cNvSpPr/>
          <p:nvPr/>
        </p:nvSpPr>
        <p:spPr>
          <a:xfrm>
            <a:off x="685800" y="1143000"/>
            <a:ext cx="1002050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图片 3">
            <a:extLst>
              <a:ext uri="{FF2B5EF4-FFF2-40B4-BE49-F238E27FC236}">
                <a16:creationId xmlns:a16="http://schemas.microsoft.com/office/drawing/2014/main" id="{0D5E7F1D-1853-5C46-8D25-10B6273D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40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2" name="图片 4">
            <a:extLst>
              <a:ext uri="{FF2B5EF4-FFF2-40B4-BE49-F238E27FC236}">
                <a16:creationId xmlns:a16="http://schemas.microsoft.com/office/drawing/2014/main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6">
            <a:extLst>
              <a:ext uri="{FF2B5EF4-FFF2-40B4-BE49-F238E27FC236}">
                <a16:creationId xmlns:a16="http://schemas.microsoft.com/office/drawing/2014/main" id="{96095443-6E35-CA4E-9B51-E287AEA1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554038"/>
            <a:ext cx="1243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813" y="145573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57200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450" y="5011738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493713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002088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5CE276C-2A26-624A-8882-D5E85A89D671}"/>
              </a:ext>
            </a:extLst>
          </p:cNvPr>
          <p:cNvSpPr/>
          <p:nvPr/>
        </p:nvSpPr>
        <p:spPr>
          <a:xfrm>
            <a:off x="1006475" y="1649413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0EBE02C-FA3D-D14F-B07A-4321EBE72C11}"/>
              </a:ext>
            </a:extLst>
          </p:cNvPr>
          <p:cNvSpPr/>
          <p:nvPr/>
        </p:nvSpPr>
        <p:spPr>
          <a:xfrm>
            <a:off x="10118725" y="1804988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CD50268-4D34-0E47-9E0B-09EAA02DF227}"/>
              </a:ext>
            </a:extLst>
          </p:cNvPr>
          <p:cNvSpPr/>
          <p:nvPr/>
        </p:nvSpPr>
        <p:spPr>
          <a:xfrm>
            <a:off x="965200" y="578167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9438"/>
            <a:ext cx="121920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图片 23">
            <a:extLst>
              <a:ext uri="{FF2B5EF4-FFF2-40B4-BE49-F238E27FC236}">
                <a16:creationId xmlns:a16="http://schemas.microsoft.com/office/drawing/2014/main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4362450"/>
            <a:ext cx="23145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0" name="图片 1">
            <a:extLst>
              <a:ext uri="{FF2B5EF4-FFF2-40B4-BE49-F238E27FC236}">
                <a16:creationId xmlns:a16="http://schemas.microsoft.com/office/drawing/2014/main" id="{303D9F3A-3F33-C441-90D2-2BFBC1C383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95" y="811464"/>
            <a:ext cx="8940299" cy="611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1EB99FA-81DA-3143-B82D-1EEF78A9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932" y="2653041"/>
            <a:ext cx="6607174" cy="277883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tập</a:t>
            </a:r>
            <a:endParaRPr lang="vi-VN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5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3CD52A4-5197-4E04-9C91-1D269966D73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4BA7D1-51F6-429A-A156-E61775ADF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14EC7DB-F402-42D0-B0F0-BD904B612286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412" name="Picture 4">
            <a:extLst>
              <a:ext uri="{FF2B5EF4-FFF2-40B4-BE49-F238E27FC236}">
                <a16:creationId xmlns:a16="http://schemas.microsoft.com/office/drawing/2014/main" id="{0419EA9D-4188-4F63-A518-9A41D181D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8151"/>
            <a:ext cx="8001000" cy="545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8695F67B-EECA-4958-ACBC-ABC26902C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6019800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solidFill>
                  <a:srgbClr val="FF3300"/>
                </a:solidFill>
              </a:rPr>
              <a:t>Sư tử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F6A36335-09B1-4A77-B2AC-1E60D7088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6019800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solidFill>
                  <a:srgbClr val="FF3300"/>
                </a:solidFill>
              </a:rPr>
              <a:t>Gà trống</a:t>
            </a: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198E685A-F587-481F-A8F4-B9411E07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8001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Rectangle 8">
            <a:extLst>
              <a:ext uri="{FF2B5EF4-FFF2-40B4-BE49-F238E27FC236}">
                <a16:creationId xmlns:a16="http://schemas.microsoft.com/office/drawing/2014/main" id="{3C0D9E13-83E7-4069-A0E5-C6B85F2A4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6000750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solidFill>
                  <a:srgbClr val="FF3300"/>
                </a:solidFill>
              </a:rPr>
              <a:t>Đại bàng</a:t>
            </a:r>
          </a:p>
        </p:txBody>
      </p:sp>
      <p:pic>
        <p:nvPicPr>
          <p:cNvPr id="17417" name="Picture 9">
            <a:extLst>
              <a:ext uri="{FF2B5EF4-FFF2-40B4-BE49-F238E27FC236}">
                <a16:creationId xmlns:a16="http://schemas.microsoft.com/office/drawing/2014/main" id="{6AB6ED82-1DDA-477C-8204-AC4CC20B6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8001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A4D88227-C3D3-4371-87CD-F6C014C38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8001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Rectangle 11">
            <a:extLst>
              <a:ext uri="{FF2B5EF4-FFF2-40B4-BE49-F238E27FC236}">
                <a16:creationId xmlns:a16="http://schemas.microsoft.com/office/drawing/2014/main" id="{FE27F262-DF2F-42A5-8F23-EB13A838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057900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solidFill>
                  <a:srgbClr val="FF3300"/>
                </a:solidFill>
              </a:rPr>
              <a:t>Chim công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3" grpId="1" animBg="1"/>
      <p:bldP spid="17414" grpId="0" animBg="1"/>
      <p:bldP spid="17414" grpId="1" animBg="1"/>
      <p:bldP spid="17416" grpId="0" animBg="1"/>
      <p:bldP spid="17416" grpId="1" animBg="1"/>
      <p:bldP spid="17416" grpId="2" animBg="1"/>
      <p:bldP spid="174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2366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1954765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2" y="140046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643431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63355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任意多边形: 形状 14">
            <a:extLst>
              <a:ext uri="{FF2B5EF4-FFF2-40B4-BE49-F238E27FC236}">
                <a16:creationId xmlns:a16="http://schemas.microsoft.com/office/drawing/2014/main" id="{7CD50268-4D34-0E47-9E0B-09EAA02DF227}"/>
              </a:ext>
            </a:extLst>
          </p:cNvPr>
          <p:cNvSpPr/>
          <p:nvPr/>
        </p:nvSpPr>
        <p:spPr>
          <a:xfrm>
            <a:off x="965200" y="525994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0" name="任意多边形: 形状 15">
            <a:extLst>
              <a:ext uri="{FF2B5EF4-FFF2-40B4-BE49-F238E27FC236}">
                <a16:creationId xmlns:a16="http://schemas.microsoft.com/office/drawing/2014/main" id="{2FE129D1-117F-4842-A7E7-AA7C6738C8F5}"/>
              </a:ext>
            </a:extLst>
          </p:cNvPr>
          <p:cNvSpPr/>
          <p:nvPr/>
        </p:nvSpPr>
        <p:spPr>
          <a:xfrm>
            <a:off x="11690350" y="307871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3000"/>
            <a:ext cx="12192000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131" y="5457531"/>
            <a:ext cx="1331912" cy="143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29D3F8D-623E-6F4F-B492-D51BC0082DC8}"/>
              </a:ext>
            </a:extLst>
          </p:cNvPr>
          <p:cNvSpPr/>
          <p:nvPr/>
        </p:nvSpPr>
        <p:spPr>
          <a:xfrm>
            <a:off x="457200" y="188913"/>
            <a:ext cx="11201400" cy="64563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037594DA-0BB0-5749-9BF0-33BEDEA7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" y="5514092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4D7A8977-1D11-F347-A300-C8932FE5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25108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10">
            <a:extLst>
              <a:ext uri="{FF2B5EF4-FFF2-40B4-BE49-F238E27FC236}">
                <a16:creationId xmlns:a16="http://schemas.microsoft.com/office/drawing/2014/main" id="{A37B5B43-4772-4B3B-92F9-F68081F21968}"/>
              </a:ext>
            </a:extLst>
          </p:cNvPr>
          <p:cNvGrpSpPr>
            <a:grpSpLocks/>
          </p:cNvGrpSpPr>
          <p:nvPr/>
        </p:nvGrpSpPr>
        <p:grpSpPr bwMode="auto">
          <a:xfrm>
            <a:off x="1751734" y="1289601"/>
            <a:ext cx="3295650" cy="1219200"/>
            <a:chOff x="1056" y="912"/>
            <a:chExt cx="2400" cy="826"/>
          </a:xfrm>
        </p:grpSpPr>
        <p:pic>
          <p:nvPicPr>
            <p:cNvPr id="68" name="Picture 5">
              <a:extLst>
                <a:ext uri="{FF2B5EF4-FFF2-40B4-BE49-F238E27FC236}">
                  <a16:creationId xmlns:a16="http://schemas.microsoft.com/office/drawing/2014/main" id="{73525FA8-81A6-475D-BBDC-9A56B0D5B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912"/>
              <a:ext cx="1136" cy="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ctangle 9">
              <a:extLst>
                <a:ext uri="{FF2B5EF4-FFF2-40B4-BE49-F238E27FC236}">
                  <a16:creationId xmlns:a16="http://schemas.microsoft.com/office/drawing/2014/main" id="{1ADA7AA8-096C-4551-8E86-3F932AC30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912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Sư tử</a:t>
              </a:r>
            </a:p>
          </p:txBody>
        </p:sp>
      </p:grpSp>
      <p:grpSp>
        <p:nvGrpSpPr>
          <p:cNvPr id="70" name="Group 14">
            <a:extLst>
              <a:ext uri="{FF2B5EF4-FFF2-40B4-BE49-F238E27FC236}">
                <a16:creationId xmlns:a16="http://schemas.microsoft.com/office/drawing/2014/main" id="{42B2D644-3F97-4C03-B82F-8ACCFC04C0CD}"/>
              </a:ext>
            </a:extLst>
          </p:cNvPr>
          <p:cNvGrpSpPr>
            <a:grpSpLocks/>
          </p:cNvGrpSpPr>
          <p:nvPr/>
        </p:nvGrpSpPr>
        <p:grpSpPr bwMode="auto">
          <a:xfrm>
            <a:off x="1751734" y="2565951"/>
            <a:ext cx="3276600" cy="1181100"/>
            <a:chOff x="432" y="1488"/>
            <a:chExt cx="2400" cy="816"/>
          </a:xfrm>
        </p:grpSpPr>
        <p:pic>
          <p:nvPicPr>
            <p:cNvPr id="71" name="Picture 8">
              <a:extLst>
                <a:ext uri="{FF2B5EF4-FFF2-40B4-BE49-F238E27FC236}">
                  <a16:creationId xmlns:a16="http://schemas.microsoft.com/office/drawing/2014/main" id="{C70AC091-EAFA-4E45-9D52-51F4D1775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88"/>
              <a:ext cx="1144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Rectangle 13">
              <a:extLst>
                <a:ext uri="{FF2B5EF4-FFF2-40B4-BE49-F238E27FC236}">
                  <a16:creationId xmlns:a16="http://schemas.microsoft.com/office/drawing/2014/main" id="{8D7F4E35-9D54-41A5-AC87-C062AF6B9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488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Gà trống</a:t>
              </a:r>
            </a:p>
          </p:txBody>
        </p:sp>
      </p:grpSp>
      <p:grpSp>
        <p:nvGrpSpPr>
          <p:cNvPr id="73" name="Group 19">
            <a:extLst>
              <a:ext uri="{FF2B5EF4-FFF2-40B4-BE49-F238E27FC236}">
                <a16:creationId xmlns:a16="http://schemas.microsoft.com/office/drawing/2014/main" id="{76C00707-956D-46D9-9E7D-0A84D209B74E}"/>
              </a:ext>
            </a:extLst>
          </p:cNvPr>
          <p:cNvGrpSpPr>
            <a:grpSpLocks/>
          </p:cNvGrpSpPr>
          <p:nvPr/>
        </p:nvGrpSpPr>
        <p:grpSpPr bwMode="auto">
          <a:xfrm>
            <a:off x="1751734" y="3823251"/>
            <a:ext cx="3295650" cy="1219200"/>
            <a:chOff x="384" y="2448"/>
            <a:chExt cx="2400" cy="816"/>
          </a:xfrm>
        </p:grpSpPr>
        <p:pic>
          <p:nvPicPr>
            <p:cNvPr id="74" name="Picture 7">
              <a:extLst>
                <a:ext uri="{FF2B5EF4-FFF2-40B4-BE49-F238E27FC236}">
                  <a16:creationId xmlns:a16="http://schemas.microsoft.com/office/drawing/2014/main" id="{8D467EBB-C2DC-480B-8010-D7B0DB60B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48"/>
              <a:ext cx="1136" cy="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17">
              <a:extLst>
                <a:ext uri="{FF2B5EF4-FFF2-40B4-BE49-F238E27FC236}">
                  <a16:creationId xmlns:a16="http://schemas.microsoft.com/office/drawing/2014/main" id="{90F6FBC6-E4B9-46DD-B1D8-B4A093EB7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48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 bàng</a:t>
              </a:r>
            </a:p>
          </p:txBody>
        </p:sp>
      </p:grpSp>
      <p:grpSp>
        <p:nvGrpSpPr>
          <p:cNvPr id="76" name="Group 20">
            <a:extLst>
              <a:ext uri="{FF2B5EF4-FFF2-40B4-BE49-F238E27FC236}">
                <a16:creationId xmlns:a16="http://schemas.microsoft.com/office/drawing/2014/main" id="{F9A65407-569B-4013-AA1D-AA32012CB1FE}"/>
              </a:ext>
            </a:extLst>
          </p:cNvPr>
          <p:cNvGrpSpPr>
            <a:grpSpLocks/>
          </p:cNvGrpSpPr>
          <p:nvPr/>
        </p:nvGrpSpPr>
        <p:grpSpPr bwMode="auto">
          <a:xfrm>
            <a:off x="1732684" y="5099601"/>
            <a:ext cx="3314700" cy="1295400"/>
            <a:chOff x="408" y="3264"/>
            <a:chExt cx="2424" cy="834"/>
          </a:xfrm>
        </p:grpSpPr>
        <p:pic>
          <p:nvPicPr>
            <p:cNvPr id="77" name="Picture 6">
              <a:extLst>
                <a:ext uri="{FF2B5EF4-FFF2-40B4-BE49-F238E27FC236}">
                  <a16:creationId xmlns:a16="http://schemas.microsoft.com/office/drawing/2014/main" id="{1ED5E6E5-A1EC-45AB-AB87-A4B08A9B9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3264"/>
              <a:ext cx="1136" cy="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Rectangle 18">
              <a:extLst>
                <a:ext uri="{FF2B5EF4-FFF2-40B4-BE49-F238E27FC236}">
                  <a16:creationId xmlns:a16="http://schemas.microsoft.com/office/drawing/2014/main" id="{0FDB5B7B-6D2C-4D35-BA32-A2E0FC017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264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Chim công</a:t>
              </a:r>
            </a:p>
          </p:txBody>
        </p:sp>
      </p:grpSp>
      <p:sp>
        <p:nvSpPr>
          <p:cNvPr id="79" name="Rectangle 23">
            <a:extLst>
              <a:ext uri="{FF2B5EF4-FFF2-40B4-BE49-F238E27FC236}">
                <a16:creationId xmlns:a16="http://schemas.microsoft.com/office/drawing/2014/main" id="{EDCEA820-4E3E-4BB3-861E-74281D644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384" y="1289602"/>
            <a:ext cx="4572000" cy="12049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là nghệ sĩ múa tài ba</a:t>
            </a:r>
          </a:p>
        </p:txBody>
      </p:sp>
      <p:sp>
        <p:nvSpPr>
          <p:cNvPr id="80" name="Rectangle 24">
            <a:extLst>
              <a:ext uri="{FF2B5EF4-FFF2-40B4-BE49-F238E27FC236}">
                <a16:creationId xmlns:a16="http://schemas.microsoft.com/office/drawing/2014/main" id="{7394F9D7-F09C-4829-8460-BA8D7B2E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384" y="2585002"/>
            <a:ext cx="4572000" cy="12049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là dũng sĩ của rừng xanh</a:t>
            </a:r>
          </a:p>
        </p:txBody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92643109-4BE0-4517-8E14-79C803939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9334" y="3861352"/>
            <a:ext cx="4572000" cy="12049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là chúa sơn lâm</a:t>
            </a:r>
          </a:p>
        </p:txBody>
      </p:sp>
      <p:sp>
        <p:nvSpPr>
          <p:cNvPr id="82" name="Rectangle 26">
            <a:extLst>
              <a:ext uri="{FF2B5EF4-FFF2-40B4-BE49-F238E27FC236}">
                <a16:creationId xmlns:a16="http://schemas.microsoft.com/office/drawing/2014/main" id="{FA9DBAD9-06C4-46C2-B139-C95EAE0D4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284" y="5132939"/>
            <a:ext cx="4572000" cy="1204912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là sứ giả của bình minh</a:t>
            </a:r>
          </a:p>
        </p:txBody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9B46EB3-53B2-4355-874E-8F286990D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534" y="70401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29">
            <a:extLst>
              <a:ext uri="{FF2B5EF4-FFF2-40B4-BE49-F238E27FC236}">
                <a16:creationId xmlns:a16="http://schemas.microsoft.com/office/drawing/2014/main" id="{5D5B985C-6530-4063-AA7F-B5E3389F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284" y="775251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5" name="Rectangle 30">
            <a:extLst>
              <a:ext uri="{FF2B5EF4-FFF2-40B4-BE49-F238E27FC236}">
                <a16:creationId xmlns:a16="http://schemas.microsoft.com/office/drawing/2014/main" id="{680B7C56-47C7-4D6F-8F7B-316F5CDE6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634" y="794301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141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4.79167E-6 -0.5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1.85185E-6 L -0.00105 0.566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0105 -0.191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5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4.81481E-6 L -4.79167E-6 0.2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1.85185E-6 L -0.00105 0.37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4.79167E-6 0.383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4">
            <a:extLst>
              <a:ext uri="{FF2B5EF4-FFF2-40B4-BE49-F238E27FC236}">
                <a16:creationId xmlns:a16="http://schemas.microsoft.com/office/drawing/2014/main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2366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1954765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2" y="140046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643431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63355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CD50268-4D34-0E47-9E0B-09EAA02DF227}"/>
              </a:ext>
            </a:extLst>
          </p:cNvPr>
          <p:cNvSpPr/>
          <p:nvPr/>
        </p:nvSpPr>
        <p:spPr>
          <a:xfrm>
            <a:off x="965200" y="525994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FE129D1-117F-4842-A7E7-AA7C6738C8F5}"/>
              </a:ext>
            </a:extLst>
          </p:cNvPr>
          <p:cNvSpPr/>
          <p:nvPr/>
        </p:nvSpPr>
        <p:spPr>
          <a:xfrm>
            <a:off x="11690350" y="307871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3000"/>
            <a:ext cx="12192000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图片 23">
            <a:extLst>
              <a:ext uri="{FF2B5EF4-FFF2-40B4-BE49-F238E27FC236}">
                <a16:creationId xmlns:a16="http://schemas.microsoft.com/office/drawing/2014/main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131" y="5457531"/>
            <a:ext cx="1331912" cy="143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29D3F8D-623E-6F4F-B492-D51BC0082DC8}"/>
              </a:ext>
            </a:extLst>
          </p:cNvPr>
          <p:cNvSpPr/>
          <p:nvPr/>
        </p:nvSpPr>
        <p:spPr>
          <a:xfrm>
            <a:off x="457200" y="188913"/>
            <a:ext cx="11201400" cy="64563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2" name="图片 11">
            <a:extLst>
              <a:ext uri="{FF2B5EF4-FFF2-40B4-BE49-F238E27FC236}">
                <a16:creationId xmlns:a16="http://schemas.microsoft.com/office/drawing/2014/main" id="{037594DA-0BB0-5749-9BF0-33BEDEA7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" y="5514092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8">
            <a:extLst>
              <a:ext uri="{FF2B5EF4-FFF2-40B4-BE49-F238E27FC236}">
                <a16:creationId xmlns:a16="http://schemas.microsoft.com/office/drawing/2014/main" id="{4D7A8977-1D11-F347-A300-C8932FE5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25108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46179C23-381B-453F-924A-A0AFCB69B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88" y="1017998"/>
            <a:ext cx="9361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51AF644-A84B-4881-91F4-0B126FD1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772" y="1740633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2D48BBEB-C475-49D2-90B3-5C5AB6C0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234" y="2600672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E99C8EB-A1E2-4B01-8B18-365DA48DC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234" y="3409894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818021A-9C7D-46B2-A847-687F9621E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223486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79878B2-3047-B54A-913D-F254330ABF42}"/>
              </a:ext>
            </a:extLst>
          </p:cNvPr>
          <p:cNvSpPr/>
          <p:nvPr/>
        </p:nvSpPr>
        <p:spPr>
          <a:xfrm>
            <a:off x="825501" y="685800"/>
            <a:ext cx="9893453" cy="4908898"/>
          </a:xfrm>
          <a:prstGeom prst="roundRect">
            <a:avLst/>
          </a:prstGeom>
          <a:noFill/>
          <a:ln w="63500">
            <a:solidFill>
              <a:srgbClr val="4FCDF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x-none" sz="4200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2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4">
            <a:extLst>
              <a:ext uri="{FF2B5EF4-FFF2-40B4-BE49-F238E27FC236}">
                <a16:creationId xmlns:a16="http://schemas.microsoft.com/office/drawing/2014/main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2366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1954765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2" y="140046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643431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63355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CD50268-4D34-0E47-9E0B-09EAA02DF227}"/>
              </a:ext>
            </a:extLst>
          </p:cNvPr>
          <p:cNvSpPr/>
          <p:nvPr/>
        </p:nvSpPr>
        <p:spPr>
          <a:xfrm>
            <a:off x="965200" y="525994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FE129D1-117F-4842-A7E7-AA7C6738C8F5}"/>
              </a:ext>
            </a:extLst>
          </p:cNvPr>
          <p:cNvSpPr/>
          <p:nvPr/>
        </p:nvSpPr>
        <p:spPr>
          <a:xfrm>
            <a:off x="11690350" y="307871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3000"/>
            <a:ext cx="12192000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图片 23">
            <a:extLst>
              <a:ext uri="{FF2B5EF4-FFF2-40B4-BE49-F238E27FC236}">
                <a16:creationId xmlns:a16="http://schemas.microsoft.com/office/drawing/2014/main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131" y="5457531"/>
            <a:ext cx="1331912" cy="143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29D3F8D-623E-6F4F-B492-D51BC0082DC8}"/>
              </a:ext>
            </a:extLst>
          </p:cNvPr>
          <p:cNvSpPr/>
          <p:nvPr/>
        </p:nvSpPr>
        <p:spPr>
          <a:xfrm>
            <a:off x="457200" y="188913"/>
            <a:ext cx="11201400" cy="64563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2" name="图片 11">
            <a:extLst>
              <a:ext uri="{FF2B5EF4-FFF2-40B4-BE49-F238E27FC236}">
                <a16:creationId xmlns:a16="http://schemas.microsoft.com/office/drawing/2014/main" id="{037594DA-0BB0-5749-9BF0-33BEDEA7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" y="5514092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8">
            <a:extLst>
              <a:ext uri="{FF2B5EF4-FFF2-40B4-BE49-F238E27FC236}">
                <a16:creationId xmlns:a16="http://schemas.microsoft.com/office/drawing/2014/main" id="{4D7A8977-1D11-F347-A300-C8932FE5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25108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FCD0051F-9612-4AF5-A36D-97E532A03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190" y="962188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F280A6B-4A7B-45F0-B95A-026B0D776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33" y="2250942"/>
            <a:ext cx="9099448" cy="67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F256DD58-EBB1-4BB3-8DA9-E1BA2F2AC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32" y="2964105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c) Trần Đăng Khoa là nhà thơ.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58B2FAC5-FBB9-4A57-9AD5-C09B9133A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33" y="4038929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FF2A0314-BDE8-48FB-8EFA-903434749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05" y="4632653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168288D6-2298-41D1-B2CE-B82108B4B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30" y="1627967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    Hải Phòng là một thành phố lớn.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273C600E-D3E4-49AD-BAEC-2C515D917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664" y="3522458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79878B2-3047-B54A-913D-F254330ABF42}"/>
              </a:ext>
            </a:extLst>
          </p:cNvPr>
          <p:cNvSpPr/>
          <p:nvPr/>
        </p:nvSpPr>
        <p:spPr>
          <a:xfrm>
            <a:off x="691009" y="627164"/>
            <a:ext cx="9959975" cy="5226051"/>
          </a:xfrm>
          <a:prstGeom prst="roundRect">
            <a:avLst/>
          </a:prstGeom>
          <a:noFill/>
          <a:ln w="63500">
            <a:solidFill>
              <a:srgbClr val="4FCDF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x-none" sz="4200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8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12" y="-453928"/>
            <a:ext cx="12749724" cy="7171720"/>
          </a:xfrm>
          <a:prstGeom prst="rect">
            <a:avLst/>
          </a:prstGeom>
        </p:spPr>
      </p:pic>
      <p:sp>
        <p:nvSpPr>
          <p:cNvPr id="10" name="Pentagon 9">
            <a:hlinkClick r:id="" action="ppaction://noaction"/>
          </p:cNvPr>
          <p:cNvSpPr/>
          <p:nvPr/>
        </p:nvSpPr>
        <p:spPr>
          <a:xfrm flipH="1">
            <a:off x="8528304" y="61142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E56C9F-8E99-004C-8AEB-5ACC21713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006" y="1890798"/>
            <a:ext cx="5444121" cy="1538202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Dặn</a:t>
            </a:r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dò</a:t>
            </a:r>
            <a:endParaRPr lang="vi-VN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图片 3">
            <a:extLst>
              <a:ext uri="{FF2B5EF4-FFF2-40B4-BE49-F238E27FC236}">
                <a16:creationId xmlns:a16="http://schemas.microsoft.com/office/drawing/2014/main" id="{0D5E7F1D-1853-5C46-8D25-10B6273D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40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2" name="图片 4">
            <a:extLst>
              <a:ext uri="{FF2B5EF4-FFF2-40B4-BE49-F238E27FC236}">
                <a16:creationId xmlns:a16="http://schemas.microsoft.com/office/drawing/2014/main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6">
            <a:extLst>
              <a:ext uri="{FF2B5EF4-FFF2-40B4-BE49-F238E27FC236}">
                <a16:creationId xmlns:a16="http://schemas.microsoft.com/office/drawing/2014/main" id="{96095443-6E35-CA4E-9B51-E287AEA1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554038"/>
            <a:ext cx="1243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813" y="145573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57200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450" y="5011738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493713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002088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5CE276C-2A26-624A-8882-D5E85A89D671}"/>
              </a:ext>
            </a:extLst>
          </p:cNvPr>
          <p:cNvSpPr/>
          <p:nvPr/>
        </p:nvSpPr>
        <p:spPr>
          <a:xfrm>
            <a:off x="1006475" y="1649413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0EBE02C-FA3D-D14F-B07A-4321EBE72C11}"/>
              </a:ext>
            </a:extLst>
          </p:cNvPr>
          <p:cNvSpPr/>
          <p:nvPr/>
        </p:nvSpPr>
        <p:spPr>
          <a:xfrm>
            <a:off x="10118725" y="1804988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CD50268-4D34-0E47-9E0B-09EAA02DF227}"/>
              </a:ext>
            </a:extLst>
          </p:cNvPr>
          <p:cNvSpPr/>
          <p:nvPr/>
        </p:nvSpPr>
        <p:spPr>
          <a:xfrm>
            <a:off x="965200" y="578167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9438"/>
            <a:ext cx="121920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图片 23">
            <a:extLst>
              <a:ext uri="{FF2B5EF4-FFF2-40B4-BE49-F238E27FC236}">
                <a16:creationId xmlns:a16="http://schemas.microsoft.com/office/drawing/2014/main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4362450"/>
            <a:ext cx="23145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0" name="图片 1">
            <a:extLst>
              <a:ext uri="{FF2B5EF4-FFF2-40B4-BE49-F238E27FC236}">
                <a16:creationId xmlns:a16="http://schemas.microsoft.com/office/drawing/2014/main" id="{303D9F3A-3F33-C441-90D2-2BFBC1C383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499771"/>
            <a:ext cx="8940299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1EB99FA-81DA-3143-B82D-1EEF78A9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932" y="2232905"/>
            <a:ext cx="6607174" cy="1538202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  <a:endParaRPr lang="vi-VN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4">
            <a:extLst>
              <a:ext uri="{FF2B5EF4-FFF2-40B4-BE49-F238E27FC236}">
                <a16:creationId xmlns:a16="http://schemas.microsoft.com/office/drawing/2014/main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6">
            <a:extLst>
              <a:ext uri="{FF2B5EF4-FFF2-40B4-BE49-F238E27FC236}">
                <a16:creationId xmlns:a16="http://schemas.microsoft.com/office/drawing/2014/main" id="{96095443-6E35-CA4E-9B51-E287AEA1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554038"/>
            <a:ext cx="1243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2" y="150206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57200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5314951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493713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002088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5CE276C-2A26-624A-8882-D5E85A89D671}"/>
              </a:ext>
            </a:extLst>
          </p:cNvPr>
          <p:cNvSpPr/>
          <p:nvPr/>
        </p:nvSpPr>
        <p:spPr>
          <a:xfrm>
            <a:off x="1006475" y="1649413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0EBE02C-FA3D-D14F-B07A-4321EBE72C11}"/>
              </a:ext>
            </a:extLst>
          </p:cNvPr>
          <p:cNvSpPr/>
          <p:nvPr/>
        </p:nvSpPr>
        <p:spPr>
          <a:xfrm>
            <a:off x="10118725" y="1804988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CD50268-4D34-0E47-9E0B-09EAA02DF227}"/>
              </a:ext>
            </a:extLst>
          </p:cNvPr>
          <p:cNvSpPr/>
          <p:nvPr/>
        </p:nvSpPr>
        <p:spPr>
          <a:xfrm>
            <a:off x="965200" y="578167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9438"/>
            <a:ext cx="121920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图片 23">
            <a:extLst>
              <a:ext uri="{FF2B5EF4-FFF2-40B4-BE49-F238E27FC236}">
                <a16:creationId xmlns:a16="http://schemas.microsoft.com/office/drawing/2014/main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4362450"/>
            <a:ext cx="23145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FE39E016-220F-8D42-B3C5-8D09E22A7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321" y="1668755"/>
            <a:ext cx="9787467" cy="17081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kumimoji="0" lang="en-US" alt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kern="0" dirty="0" err="1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800" kern="0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altLang="en-US" sz="4800" kern="0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1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kumimoji="0" lang="en-US" altLang="en-US" sz="4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và</a:t>
            </a:r>
            <a:r>
              <a:rPr kumimoji="0" lang="en-US" altLang="en-US" sz="4800" b="0" i="0" u="none" strike="noStrike" kern="0" cap="none" spc="0" normalizeH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0" cap="none" spc="0" normalizeH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4800" b="0" i="0" u="none" strike="noStrike" kern="0" cap="none" spc="0" normalizeH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0" cap="none" spc="0" normalizeH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800" kern="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kern="0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altLang="en-US" sz="4800" kern="0" dirty="0" err="1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800" kern="0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kern="0" dirty="0" err="1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4800" kern="0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câu đó.</a:t>
            </a:r>
            <a:endParaRPr kumimoji="0" lang="en-US" altLang="en-US" sz="4800" b="0" i="0" u="none" strike="noStrike" kern="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0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4">
            <a:extLst>
              <a:ext uri="{FF2B5EF4-FFF2-40B4-BE49-F238E27FC236}">
                <a16:creationId xmlns:a16="http://schemas.microsoft.com/office/drawing/2014/main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2" y="150206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57200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5314951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493713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7" y="223044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CD50268-4D34-0E47-9E0B-09EAA02DF227}"/>
              </a:ext>
            </a:extLst>
          </p:cNvPr>
          <p:cNvSpPr/>
          <p:nvPr/>
        </p:nvSpPr>
        <p:spPr>
          <a:xfrm>
            <a:off x="965200" y="578167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id="{0CB69F3E-738A-FD4E-A15D-031EAD6473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5537200"/>
            <a:ext cx="759142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5">
            <a:extLst>
              <a:ext uri="{FF2B5EF4-FFF2-40B4-BE49-F238E27FC236}">
                <a16:creationId xmlns:a16="http://schemas.microsoft.com/office/drawing/2014/main" id="{3C060B21-4F7F-F941-990B-DD6FDE2144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940300"/>
            <a:ext cx="19954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7">
            <a:extLst>
              <a:ext uri="{FF2B5EF4-FFF2-40B4-BE49-F238E27FC236}">
                <a16:creationId xmlns:a16="http://schemas.microsoft.com/office/drawing/2014/main" id="{F752E9C6-3018-C240-AAF7-8729017D4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61" y="2068514"/>
            <a:ext cx="11599333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x-none" sz="44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x-none" sz="44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4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x-none" sz="44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4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x-none" sz="44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altLang="x-none" sz="44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x-none" sz="44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altLang="x-none" sz="44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x-none" sz="44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x-none" sz="44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x-none" sz="44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4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x-none" sz="44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4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x-none" sz="44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4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x-none" sz="44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/>
            </a:r>
            <a:br>
              <a:rPr lang="en-US" altLang="x-none" sz="4400" b="1" dirty="0">
                <a:latin typeface="HP001 5 hàng" panose="020B0603050302020204" pitchFamily="34" charset="0"/>
                <a:cs typeface="Times New Roman" panose="02020603050405020304" pitchFamily="18" charset="0"/>
              </a:rPr>
            </a:br>
            <a:r>
              <a:rPr lang="en-US" altLang="x-none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x-none" sz="48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ngữ</a:t>
            </a:r>
            <a:r>
              <a:rPr lang="en-US" altLang="x-none" sz="48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x-none" sz="48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x-none" sz="48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kể</a:t>
            </a:r>
            <a:r>
              <a:rPr lang="en-US" altLang="x-none" sz="4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Ai </a:t>
            </a:r>
            <a:r>
              <a:rPr lang="en-US" altLang="x-none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x-none" sz="48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altLang="x-none" sz="4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21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图片 3">
            <a:extLst>
              <a:ext uri="{FF2B5EF4-FFF2-40B4-BE49-F238E27FC236}">
                <a16:creationId xmlns:a16="http://schemas.microsoft.com/office/drawing/2014/main" id="{0D5E7F1D-1853-5C46-8D25-10B6273D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40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2" name="图片 4">
            <a:extLst>
              <a:ext uri="{FF2B5EF4-FFF2-40B4-BE49-F238E27FC236}">
                <a16:creationId xmlns:a16="http://schemas.microsoft.com/office/drawing/2014/main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6">
            <a:extLst>
              <a:ext uri="{FF2B5EF4-FFF2-40B4-BE49-F238E27FC236}">
                <a16:creationId xmlns:a16="http://schemas.microsoft.com/office/drawing/2014/main" id="{96095443-6E35-CA4E-9B51-E287AEA1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554038"/>
            <a:ext cx="1243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813" y="145573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57200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450" y="5011738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493713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002088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5CE276C-2A26-624A-8882-D5E85A89D671}"/>
              </a:ext>
            </a:extLst>
          </p:cNvPr>
          <p:cNvSpPr/>
          <p:nvPr/>
        </p:nvSpPr>
        <p:spPr>
          <a:xfrm>
            <a:off x="1006475" y="1649413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0EBE02C-FA3D-D14F-B07A-4321EBE72C11}"/>
              </a:ext>
            </a:extLst>
          </p:cNvPr>
          <p:cNvSpPr/>
          <p:nvPr/>
        </p:nvSpPr>
        <p:spPr>
          <a:xfrm>
            <a:off x="10118725" y="1804988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CD50268-4D34-0E47-9E0B-09EAA02DF227}"/>
              </a:ext>
            </a:extLst>
          </p:cNvPr>
          <p:cNvSpPr/>
          <p:nvPr/>
        </p:nvSpPr>
        <p:spPr>
          <a:xfrm>
            <a:off x="965200" y="578167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9438"/>
            <a:ext cx="121920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图片 23">
            <a:extLst>
              <a:ext uri="{FF2B5EF4-FFF2-40B4-BE49-F238E27FC236}">
                <a16:creationId xmlns:a16="http://schemas.microsoft.com/office/drawing/2014/main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4362450"/>
            <a:ext cx="23145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0" name="图片 1">
            <a:extLst>
              <a:ext uri="{FF2B5EF4-FFF2-40B4-BE49-F238E27FC236}">
                <a16:creationId xmlns:a16="http://schemas.microsoft.com/office/drawing/2014/main" id="{303D9F3A-3F33-C441-90D2-2BFBC1C383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95" y="811464"/>
            <a:ext cx="8940299" cy="611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1EB99FA-81DA-3143-B82D-1EEF78A9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932" y="2653041"/>
            <a:ext cx="6607174" cy="277883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phá</a:t>
            </a:r>
            <a:endParaRPr lang="vi-VN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6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4">
            <a:extLst>
              <a:ext uri="{FF2B5EF4-FFF2-40B4-BE49-F238E27FC236}">
                <a16:creationId xmlns:a16="http://schemas.microsoft.com/office/drawing/2014/main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6">
            <a:extLst>
              <a:ext uri="{FF2B5EF4-FFF2-40B4-BE49-F238E27FC236}">
                <a16:creationId xmlns:a16="http://schemas.microsoft.com/office/drawing/2014/main" id="{96095443-6E35-CA4E-9B51-E287AEA1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18" y="25108"/>
            <a:ext cx="1243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2" y="150206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25108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793" y="2332505"/>
            <a:ext cx="581978" cy="94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" y="5519737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5CE276C-2A26-624A-8882-D5E85A89D671}"/>
              </a:ext>
            </a:extLst>
          </p:cNvPr>
          <p:cNvSpPr/>
          <p:nvPr/>
        </p:nvSpPr>
        <p:spPr>
          <a:xfrm>
            <a:off x="1006475" y="1649413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6" name="图片 23">
            <a:extLst>
              <a:ext uri="{FF2B5EF4-FFF2-40B4-BE49-F238E27FC236}">
                <a16:creationId xmlns:a16="http://schemas.microsoft.com/office/drawing/2014/main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042" y="4958942"/>
            <a:ext cx="1778001" cy="178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9AC0DAEC-C0CB-442C-A6AE-8EC773EFE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0392" y="91001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195C195-E8F0-4554-B552-E57A57B32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1469821"/>
            <a:ext cx="6477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BDE8D82-2465-45DF-AB53-D0FA008C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794" y="1976809"/>
            <a:ext cx="89154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endParaRPr lang="en-US" altLang="en-US" sz="2800" b="0" dirty="0"/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1800" dirty="0"/>
              <a:t>NGUYỄN THỊ NGỌC TÚ</a:t>
            </a:r>
            <a:endParaRPr lang="en-US" altLang="en-US" sz="2800" b="0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57EDCAE4-392E-408B-8057-6E11A7A4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829" y="3900862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altLang="en-US" sz="2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5A31B97E-5D8D-4455-B27E-DDAF5C013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854" y="4762873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05824030-BEA6-45DF-834B-8FE2E7D4B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129" y="1809039"/>
            <a:ext cx="891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79878B2-3047-B54A-913D-F254330ABF42}"/>
              </a:ext>
            </a:extLst>
          </p:cNvPr>
          <p:cNvSpPr/>
          <p:nvPr/>
        </p:nvSpPr>
        <p:spPr>
          <a:xfrm>
            <a:off x="756038" y="823349"/>
            <a:ext cx="9893453" cy="4908898"/>
          </a:xfrm>
          <a:prstGeom prst="roundRect">
            <a:avLst/>
          </a:prstGeom>
          <a:noFill/>
          <a:ln w="63500">
            <a:solidFill>
              <a:srgbClr val="4FCDF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x-none" sz="4200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9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1" grpId="0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FC4DF19-81B8-4D05-BB90-E2391C04DF1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9B325CA-F7E4-4B42-A60C-90E5CBF89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6CBDCF8-96FC-42B2-AB3C-1406CC57620E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51" name="Rectangle 7">
            <a:extLst>
              <a:ext uri="{FF2B5EF4-FFF2-40B4-BE49-F238E27FC236}">
                <a16:creationId xmlns:a16="http://schemas.microsoft.com/office/drawing/2014/main" id="{D3826DF3-0CD7-4BB9-921B-47E1E32E4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FF7DE8E0-5B02-4116-854A-BE938EAC3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58115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76C1B601-C286-48C9-99CF-C580B9D51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2062163"/>
            <a:ext cx="6477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1. </a:t>
            </a:r>
            <a:r>
              <a:rPr lang="en-US" altLang="en-US" sz="2800" b="0" i="1"/>
              <a:t>Đọc các câu sau:</a:t>
            </a:r>
            <a:endParaRPr lang="en-US" altLang="en-US" sz="2800" b="0"/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C7C53294-C7F1-4946-A3B4-7BB2379C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9364"/>
            <a:ext cx="89154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Một chị phụ nữ nhìn tôi mỉm cười, hỏi:</a:t>
            </a:r>
          </a:p>
          <a:p>
            <a:pPr>
              <a:buFontTx/>
              <a:buNone/>
            </a:pPr>
            <a:endParaRPr lang="en-US" altLang="en-US" sz="2800" b="0"/>
          </a:p>
          <a:p>
            <a:pPr>
              <a:buFontTx/>
              <a:buNone/>
            </a:pPr>
            <a:r>
              <a:rPr lang="en-US" altLang="en-US" sz="2800" b="0"/>
              <a:t>- Em là cháu bác Tự. Em về làng nghỉ hè.</a:t>
            </a:r>
          </a:p>
          <a:p>
            <a:pPr algn="r">
              <a:buFontTx/>
              <a:buNone/>
            </a:pPr>
            <a:r>
              <a:rPr lang="en-US" altLang="en-US" sz="1800"/>
              <a:t>NGUYỄN THỊ NGỌC TÚ</a:t>
            </a:r>
            <a:endParaRPr lang="en-US" altLang="en-US" sz="2800" b="0"/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D009863C-4FE4-4E9A-B2AC-A38B880B4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4600"/>
            <a:ext cx="891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2800" b="0"/>
          </a:p>
          <a:p>
            <a:pPr>
              <a:buFontTx/>
              <a:buNone/>
            </a:pPr>
            <a:r>
              <a:rPr lang="en-US" altLang="en-US" sz="2800" b="0"/>
              <a:t>- Em là con nhà ai mà đến giúp chị chạy muối thế này?</a:t>
            </a: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C73EEFE4-2CE4-487C-B5DF-F6D525F67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281488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3. </a:t>
            </a:r>
            <a:r>
              <a:rPr lang="en-US" altLang="en-US" sz="2800" b="0" i="1"/>
              <a:t>Xác định vị ngữ trong câu vừa tìm được.</a:t>
            </a:r>
            <a:endParaRPr lang="en-US" altLang="en-US" sz="2800" b="0"/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1FE0C997-E22B-467F-A2EC-ED3AC5C9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67263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Để x</a:t>
            </a:r>
            <a:r>
              <a:rPr lang="en-US" altLang="en-US" sz="2800" b="0" i="1"/>
              <a:t>ác định được vị ngữ trong câu ta phải làm gì?</a:t>
            </a:r>
            <a:endParaRPr lang="en-US" altLang="en-US" sz="2800" b="0"/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2EB5BD93-B4BB-437C-BE26-6E7D5E1CE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429250"/>
            <a:ext cx="1143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003399"/>
                </a:solidFill>
              </a:rPr>
              <a:t>Em</a:t>
            </a:r>
          </a:p>
        </p:txBody>
      </p:sp>
      <p:sp>
        <p:nvSpPr>
          <p:cNvPr id="6159" name="Line 15">
            <a:extLst>
              <a:ext uri="{FF2B5EF4-FFF2-40B4-BE49-F238E27FC236}">
                <a16:creationId xmlns:a16="http://schemas.microsoft.com/office/drawing/2014/main" id="{3F226A61-0E46-4CE6-8C04-9E8486E554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1063" y="5486400"/>
            <a:ext cx="76200" cy="4762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1" name="Line 17">
            <a:extLst>
              <a:ext uri="{FF2B5EF4-FFF2-40B4-BE49-F238E27FC236}">
                <a16:creationId xmlns:a16="http://schemas.microsoft.com/office/drawing/2014/main" id="{8ED82D90-8A65-4CDD-9C65-26BA3BF67D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9626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2" name="Line 18">
            <a:extLst>
              <a:ext uri="{FF2B5EF4-FFF2-40B4-BE49-F238E27FC236}">
                <a16:creationId xmlns:a16="http://schemas.microsoft.com/office/drawing/2014/main" id="{F6370CE9-9FB0-4B36-B114-B79FB3EE7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4888" y="594836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3" name="Line 19">
            <a:extLst>
              <a:ext uri="{FF2B5EF4-FFF2-40B4-BE49-F238E27FC236}">
                <a16:creationId xmlns:a16="http://schemas.microsoft.com/office/drawing/2014/main" id="{B06F6EDE-2EE0-4964-B41D-B7D3198380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413" y="600075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4" name="Rectangle 20">
            <a:extLst>
              <a:ext uri="{FF2B5EF4-FFF2-40B4-BE49-F238E27FC236}">
                <a16:creationId xmlns:a16="http://schemas.microsoft.com/office/drawing/2014/main" id="{07D25893-DF3F-4AAC-984E-06CBB5A92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5424488"/>
            <a:ext cx="3429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003399"/>
                </a:solidFill>
              </a:rPr>
              <a:t>là cháu bác Tự.</a:t>
            </a:r>
          </a:p>
        </p:txBody>
      </p:sp>
      <p:sp>
        <p:nvSpPr>
          <p:cNvPr id="6165" name="Rectangle 21">
            <a:extLst>
              <a:ext uri="{FF2B5EF4-FFF2-40B4-BE49-F238E27FC236}">
                <a16:creationId xmlns:a16="http://schemas.microsoft.com/office/drawing/2014/main" id="{9C9EDE5F-6441-447A-B258-2E41E014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4233863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2800" b="0"/>
              <a:t>Trong câu Em là cháu bác Tự, bộ phận nào trả lời </a:t>
            </a:r>
          </a:p>
          <a:p>
            <a:pPr algn="just"/>
            <a:r>
              <a:rPr lang="en-US" altLang="en-US" sz="2800" b="0"/>
              <a:t>cho câu hỏi là gì?</a:t>
            </a:r>
          </a:p>
        </p:txBody>
      </p:sp>
      <p:sp>
        <p:nvSpPr>
          <p:cNvPr id="6166" name="Rectangle 22">
            <a:extLst>
              <a:ext uri="{FF2B5EF4-FFF2-40B4-BE49-F238E27FC236}">
                <a16:creationId xmlns:a16="http://schemas.microsoft.com/office/drawing/2014/main" id="{538EC71D-AB6D-4C38-94F1-4E5D1B164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4224338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/>
              <a:t>Bộ phận đó gọi là gì?</a:t>
            </a:r>
          </a:p>
        </p:txBody>
      </p:sp>
      <p:sp>
        <p:nvSpPr>
          <p:cNvPr id="6167" name="Rectangle 23">
            <a:extLst>
              <a:ext uri="{FF2B5EF4-FFF2-40B4-BE49-F238E27FC236}">
                <a16:creationId xmlns:a16="http://schemas.microsoft.com/office/drawing/2014/main" id="{471BA2F1-1A5E-4893-8D71-F0DD40EAE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291013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/>
              <a:t>Vị ngữ được nối với chủ ngữ bằng từ gì?</a:t>
            </a:r>
          </a:p>
        </p:txBody>
      </p:sp>
      <p:sp>
        <p:nvSpPr>
          <p:cNvPr id="6168" name="Rectangle 24">
            <a:extLst>
              <a:ext uri="{FF2B5EF4-FFF2-40B4-BE49-F238E27FC236}">
                <a16:creationId xmlns:a16="http://schemas.microsoft.com/office/drawing/2014/main" id="{92644ED0-1E41-42CE-BB69-2BFA68CF0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4429125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/>
              <a:t>4. Những từ ngữ nào có thể làm vị ngữ </a:t>
            </a:r>
          </a:p>
          <a:p>
            <a:pPr algn="just"/>
            <a:r>
              <a:rPr lang="en-US" altLang="en-US" sz="3200" b="0"/>
              <a:t>trong câu kể </a:t>
            </a:r>
            <a:r>
              <a:rPr lang="en-US" altLang="en-US" sz="3200" b="0" i="1"/>
              <a:t>Ai là gì?</a:t>
            </a:r>
            <a:endParaRPr lang="en-US" altLang="en-US" sz="3200" b="0"/>
          </a:p>
        </p:txBody>
      </p:sp>
      <p:sp>
        <p:nvSpPr>
          <p:cNvPr id="6170" name="Rectangle 26">
            <a:extLst>
              <a:ext uri="{FF2B5EF4-FFF2-40B4-BE49-F238E27FC236}">
                <a16:creationId xmlns:a16="http://schemas.microsoft.com/office/drawing/2014/main" id="{8BD325F9-7652-43D6-BA24-DB20C6CED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98646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VN</a:t>
            </a:r>
          </a:p>
        </p:txBody>
      </p:sp>
      <p:sp>
        <p:nvSpPr>
          <p:cNvPr id="6171" name="Rectangle 27">
            <a:extLst>
              <a:ext uri="{FF2B5EF4-FFF2-40B4-BE49-F238E27FC236}">
                <a16:creationId xmlns:a16="http://schemas.microsoft.com/office/drawing/2014/main" id="{59FAF379-E816-4346-B0FB-25FC3E745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4102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>
                <a:solidFill>
                  <a:srgbClr val="FF3300"/>
                </a:solidFill>
              </a:rPr>
              <a:t>là</a:t>
            </a:r>
          </a:p>
        </p:txBody>
      </p:sp>
      <p:sp>
        <p:nvSpPr>
          <p:cNvPr id="6172" name="AutoShape 28">
            <a:extLst>
              <a:ext uri="{FF2B5EF4-FFF2-40B4-BE49-F238E27FC236}">
                <a16:creationId xmlns:a16="http://schemas.microsoft.com/office/drawing/2014/main" id="{EE43CDBB-2881-4762-8ADA-A0D213773A52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219825" y="4381500"/>
            <a:ext cx="228600" cy="2209800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3" name="AutoShape 29">
            <a:extLst>
              <a:ext uri="{FF2B5EF4-FFF2-40B4-BE49-F238E27FC236}">
                <a16:creationId xmlns:a16="http://schemas.microsoft.com/office/drawing/2014/main" id="{6BFB73A6-97CB-41E3-93CD-7AB23196A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888" y="4457700"/>
            <a:ext cx="2819400" cy="685800"/>
          </a:xfrm>
          <a:prstGeom prst="wedgeRoundRectCallout">
            <a:avLst>
              <a:gd name="adj1" fmla="val -46282"/>
              <a:gd name="adj2" fmla="val 81481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0">
                <a:solidFill>
                  <a:schemeClr val="bg1"/>
                </a:solidFill>
              </a:rPr>
              <a:t>Cụm danh từ</a:t>
            </a:r>
          </a:p>
        </p:txBody>
      </p:sp>
      <p:sp>
        <p:nvSpPr>
          <p:cNvPr id="6174" name="Rectangle 30">
            <a:extLst>
              <a:ext uri="{FF2B5EF4-FFF2-40B4-BE49-F238E27FC236}">
                <a16:creationId xmlns:a16="http://schemas.microsoft.com/office/drawing/2014/main" id="{F8AA9265-392F-4664-851B-CA912B636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6" grpId="1"/>
      <p:bldP spid="6157" grpId="0"/>
      <p:bldP spid="6157" grpId="1"/>
      <p:bldP spid="6157" grpId="2"/>
      <p:bldP spid="6158" grpId="0"/>
      <p:bldP spid="6164" grpId="0"/>
      <p:bldP spid="6164" grpId="1"/>
      <p:bldP spid="6165" grpId="0"/>
      <p:bldP spid="6165" grpId="1"/>
      <p:bldP spid="6166" grpId="0"/>
      <p:bldP spid="6166" grpId="1"/>
      <p:bldP spid="6167" grpId="0"/>
      <p:bldP spid="6167" grpId="1"/>
      <p:bldP spid="6168" grpId="0"/>
      <p:bldP spid="6168" grpId="1"/>
      <p:bldP spid="6170" grpId="0"/>
      <p:bldP spid="6171" grpId="0"/>
      <p:bldP spid="61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4">
            <a:extLst>
              <a:ext uri="{FF2B5EF4-FFF2-40B4-BE49-F238E27FC236}">
                <a16:creationId xmlns:a16="http://schemas.microsoft.com/office/drawing/2014/main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6">
            <a:extLst>
              <a:ext uri="{FF2B5EF4-FFF2-40B4-BE49-F238E27FC236}">
                <a16:creationId xmlns:a16="http://schemas.microsoft.com/office/drawing/2014/main" id="{96095443-6E35-CA4E-9B51-E287AEA1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18" y="25108"/>
            <a:ext cx="1243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2" y="150206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25108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5314951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63355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5" y="4075907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15CE276C-2A26-624A-8882-D5E85A89D671}"/>
              </a:ext>
            </a:extLst>
          </p:cNvPr>
          <p:cNvSpPr/>
          <p:nvPr/>
        </p:nvSpPr>
        <p:spPr>
          <a:xfrm>
            <a:off x="1006475" y="1649413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5678590"/>
            <a:ext cx="121920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79878B2-3047-B54A-913D-F254330ABF42}"/>
              </a:ext>
            </a:extLst>
          </p:cNvPr>
          <p:cNvSpPr/>
          <p:nvPr/>
        </p:nvSpPr>
        <p:spPr>
          <a:xfrm>
            <a:off x="776699" y="708859"/>
            <a:ext cx="9959975" cy="5226051"/>
          </a:xfrm>
          <a:prstGeom prst="roundRect">
            <a:avLst/>
          </a:prstGeom>
          <a:ln w="63500">
            <a:solidFill>
              <a:srgbClr val="4FCDF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x-none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3">
            <a:extLst>
              <a:ext uri="{FF2B5EF4-FFF2-40B4-BE49-F238E27FC236}">
                <a16:creationId xmlns:a16="http://schemas.microsoft.com/office/drawing/2014/main" id="{11B0A962-9EE1-BF4E-9196-B18502D18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042" y="4495800"/>
            <a:ext cx="1778001" cy="231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AF40F219-26CB-4A15-B3CF-C2EB036EE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2438"/>
            <a:ext cx="9829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368CA4A-FBC6-4482-A146-C8F4D3991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2528888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C2A7E33D-BB8D-4319-AA4B-6B3A94B4A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28888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Kim Chi.</a:t>
            </a: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1BEF99A0-9661-4287-A30B-8A3550390B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2488" y="2600325"/>
            <a:ext cx="76200" cy="533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073D8350-40C7-4EA5-BD16-EA95E23D6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311943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C05BD7FB-3B02-499D-84D9-E2A0FED18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318135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0F4E08F5-6D65-44E6-8364-927A6FA0C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146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E3478A0B-D0E6-46AF-A934-00BFBA88746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757863" y="1938338"/>
            <a:ext cx="190500" cy="1409700"/>
          </a:xfrm>
          <a:prstGeom prst="rightBrace">
            <a:avLst>
              <a:gd name="adj1" fmla="val 6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15">
            <a:extLst>
              <a:ext uri="{FF2B5EF4-FFF2-40B4-BE49-F238E27FC236}">
                <a16:creationId xmlns:a16="http://schemas.microsoft.com/office/drawing/2014/main" id="{95AC0E91-C315-4E5E-BF6B-745650B7F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1676400"/>
            <a:ext cx="2286000" cy="685800"/>
          </a:xfrm>
          <a:prstGeom prst="wedgeRoundRectCallout">
            <a:avLst>
              <a:gd name="adj1" fmla="val -48611"/>
              <a:gd name="adj2" fmla="val 76852"/>
              <a:gd name="adj3" fmla="val 16667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8949A45-93EC-4864-A027-BD659C22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4476750"/>
            <a:ext cx="1143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b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7">
            <a:extLst>
              <a:ext uri="{FF2B5EF4-FFF2-40B4-BE49-F238E27FC236}">
                <a16:creationId xmlns:a16="http://schemas.microsoft.com/office/drawing/2014/main" id="{2115DC90-2275-4F14-9ADB-3EA8253705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2975" y="4533900"/>
            <a:ext cx="76200" cy="4762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8">
            <a:extLst>
              <a:ext uri="{FF2B5EF4-FFF2-40B4-BE49-F238E27FC236}">
                <a16:creationId xmlns:a16="http://schemas.microsoft.com/office/drawing/2014/main" id="{5DB10A74-7068-46B4-9604-EF776E0C5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0513" y="50101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19">
            <a:extLst>
              <a:ext uri="{FF2B5EF4-FFF2-40B4-BE49-F238E27FC236}">
                <a16:creationId xmlns:a16="http://schemas.microsoft.com/office/drawing/2014/main" id="{30A48D86-0711-4F85-8317-53156E20D0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99586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38FA2990-DAC1-431B-87FF-BA1331812D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6325" y="504825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28649C06-9EDE-4197-BFAC-380879652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4471988"/>
            <a:ext cx="3429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49CDCA11-60C3-4001-BFA5-6C2283552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5029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7AD032E7-FCC1-4903-A322-67066A53E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516" y="4191000"/>
            <a:ext cx="1106847" cy="112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3200" b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AutoShape 24">
            <a:extLst>
              <a:ext uri="{FF2B5EF4-FFF2-40B4-BE49-F238E27FC236}">
                <a16:creationId xmlns:a16="http://schemas.microsoft.com/office/drawing/2014/main" id="{D51BDBB7-336D-45EE-ADC8-FCC3DFC91DFA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281738" y="3429000"/>
            <a:ext cx="228600" cy="2209800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25">
            <a:extLst>
              <a:ext uri="{FF2B5EF4-FFF2-40B4-BE49-F238E27FC236}">
                <a16:creationId xmlns:a16="http://schemas.microsoft.com/office/drawing/2014/main" id="{A9C4912F-DAB9-416A-8D61-2BEE5B64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05200"/>
            <a:ext cx="2819400" cy="685800"/>
          </a:xfrm>
          <a:prstGeom prst="wedgeRoundRectCallout">
            <a:avLst>
              <a:gd name="adj1" fmla="val -46282"/>
              <a:gd name="adj2" fmla="val 81481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 danh từ</a:t>
            </a: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05AE0130-8BF9-45A3-BF3A-968EB0B1E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3181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38" name="Line 31">
            <a:extLst>
              <a:ext uri="{FF2B5EF4-FFF2-40B4-BE49-F238E27FC236}">
                <a16:creationId xmlns:a16="http://schemas.microsoft.com/office/drawing/2014/main" id="{96AACD6C-52FA-4E8D-803F-C0ABD8A89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124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18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  <p:bldP spid="27" grpId="0"/>
      <p:bldP spid="32" grpId="0"/>
      <p:bldP spid="33" grpId="0"/>
      <p:bldP spid="34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0ED3558-35D4-474D-95F1-6964CBEC8E0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73DB6F-2C41-4C68-8533-3F4858A84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9D2025D-A3FD-4E03-AFAF-DC7DFA45D476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198" name="Rectangle 6">
            <a:extLst>
              <a:ext uri="{FF2B5EF4-FFF2-40B4-BE49-F238E27FC236}">
                <a16:creationId xmlns:a16="http://schemas.microsoft.com/office/drawing/2014/main" id="{C5D1FA4A-A577-45E9-A4BF-2C4984D4A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>
                <a:solidFill>
                  <a:srgbClr val="FF3300"/>
                </a:solidFill>
              </a:rPr>
              <a:t>Vị ngữ trong câu kể </a:t>
            </a:r>
            <a:r>
              <a:rPr lang="en-US" altLang="en-US" sz="3600" b="0" i="1">
                <a:solidFill>
                  <a:srgbClr val="FF3300"/>
                </a:solidFill>
              </a:rPr>
              <a:t>Ai là gì?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ADA075DF-E48A-455F-B73A-1901AC65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>
                <a:solidFill>
                  <a:schemeClr val="tx2"/>
                </a:solidFill>
              </a:rPr>
              <a:t>Luyện từ và câu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78CE0791-98FE-4B41-AE63-B0ED231A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81275"/>
            <a:ext cx="8686800" cy="2895600"/>
          </a:xfrm>
          <a:prstGeom prst="rect">
            <a:avLst/>
          </a:prstGeom>
          <a:solidFill>
            <a:srgbClr val="FFCC66">
              <a:alpha val="6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53F0A460-A03A-48A3-B9E8-D4CEC5F1A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405063"/>
            <a:ext cx="5715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 dirty="0" err="1"/>
              <a:t>Trong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câu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kể</a:t>
            </a:r>
            <a:r>
              <a:rPr lang="en-US" altLang="en-US" sz="3200" b="0" dirty="0"/>
              <a:t> </a:t>
            </a:r>
            <a:r>
              <a:rPr lang="en-US" altLang="en-US" sz="3200" b="0" i="1" dirty="0"/>
              <a:t>Ai </a:t>
            </a:r>
            <a:r>
              <a:rPr lang="en-US" altLang="en-US" sz="3200" b="0" i="1" dirty="0" err="1"/>
              <a:t>là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gì</a:t>
            </a:r>
            <a:r>
              <a:rPr lang="en-US" altLang="en-US" sz="3200" b="0" i="1" dirty="0"/>
              <a:t>?</a:t>
            </a:r>
            <a:endParaRPr lang="en-US" altLang="en-US" sz="3200" b="0" dirty="0"/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B184E636-F0EC-414B-B5D2-BCAC1ADE5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2967038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/>
              <a:t>- Vị ngữ được nối với chủ ngữ bằng từ gì?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A9A310E0-57F5-4F80-A3CF-3547E2B80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812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II- Ghi nhớ</a:t>
            </a:r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id="{5629613C-512E-4418-AB8E-1B7FBA9B6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9718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>
                <a:solidFill>
                  <a:srgbClr val="FF0000"/>
                </a:solidFill>
              </a:rPr>
              <a:t>- Vị ngữ được nối với chủ ngữ bằng từ </a:t>
            </a:r>
            <a:r>
              <a:rPr lang="en-US" altLang="en-US" sz="3200">
                <a:solidFill>
                  <a:srgbClr val="FF0000"/>
                </a:solidFill>
              </a:rPr>
              <a:t>là</a:t>
            </a:r>
            <a:r>
              <a:rPr lang="en-US" altLang="en-US" sz="3200" b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id="{B5C334E6-45A5-4A1E-9CDA-673BE3C3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814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/>
              <a:t>- Vị ngữ thường do từ ngữ nào tạo thành?</a:t>
            </a: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id="{944146F5-CDB2-40D6-AFF3-8796D5EB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3824288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buFontTx/>
              <a:buChar char="-"/>
            </a:pP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Vị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ngữ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thường</a:t>
            </a:r>
            <a:r>
              <a:rPr lang="en-US" altLang="en-US" sz="3200" b="0" dirty="0">
                <a:solidFill>
                  <a:srgbClr val="FF0000"/>
                </a:solidFill>
              </a:rPr>
              <a:t> do </a:t>
            </a:r>
            <a:r>
              <a:rPr lang="en-US" altLang="en-US" sz="3200" b="0" dirty="0" err="1">
                <a:solidFill>
                  <a:srgbClr val="FF0000"/>
                </a:solidFill>
              </a:rPr>
              <a:t>danh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từ</a:t>
            </a:r>
            <a:r>
              <a:rPr lang="en-US" altLang="en-US" sz="3200" b="0" dirty="0">
                <a:solidFill>
                  <a:srgbClr val="FF0000"/>
                </a:solidFill>
              </a:rPr>
              <a:t> (</a:t>
            </a:r>
            <a:r>
              <a:rPr lang="en-US" altLang="en-US" sz="3200" b="0" dirty="0" err="1">
                <a:solidFill>
                  <a:srgbClr val="FF0000"/>
                </a:solidFill>
              </a:rPr>
              <a:t>hoặc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cụm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altLang="en-US" sz="3200" b="0" dirty="0" err="1">
                <a:solidFill>
                  <a:srgbClr val="FF0000"/>
                </a:solidFill>
              </a:rPr>
              <a:t>danh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từ</a:t>
            </a:r>
            <a:r>
              <a:rPr lang="en-US" altLang="en-US" sz="3200" b="0" dirty="0">
                <a:solidFill>
                  <a:srgbClr val="FF0000"/>
                </a:solidFill>
              </a:rPr>
              <a:t>) </a:t>
            </a:r>
            <a:r>
              <a:rPr lang="en-US" altLang="en-US" sz="3200" b="0" dirty="0" err="1">
                <a:solidFill>
                  <a:srgbClr val="FF0000"/>
                </a:solidFill>
              </a:rPr>
              <a:t>tạo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thành</a:t>
            </a:r>
            <a:r>
              <a:rPr lang="en-US" altLang="en-US" sz="3200" b="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3" grpId="1"/>
      <p:bldP spid="8204" grpId="0"/>
      <p:bldP spid="8206" grpId="0"/>
      <p:bldP spid="8207" grpId="0"/>
      <p:bldP spid="8207" grpId="1"/>
      <p:bldP spid="82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471</Words>
  <Application>Microsoft Office PowerPoint</Application>
  <PresentationFormat>Widescreen</PresentationFormat>
  <Paragraphs>100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等线</vt:lpstr>
      <vt:lpstr>HP001 5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243</cp:revision>
  <dcterms:created xsi:type="dcterms:W3CDTF">2011-02-15T05:04:47Z</dcterms:created>
  <dcterms:modified xsi:type="dcterms:W3CDTF">2022-02-26T06:25:20Z</dcterms:modified>
</cp:coreProperties>
</file>