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16" r:id="rId4"/>
    <p:sldMasterId id="2147483728" r:id="rId5"/>
    <p:sldMasterId id="2147483740" r:id="rId6"/>
    <p:sldMasterId id="2147483752" r:id="rId7"/>
    <p:sldMasterId id="2147483764" r:id="rId8"/>
    <p:sldMasterId id="2147483776" r:id="rId9"/>
    <p:sldMasterId id="2147483788" r:id="rId10"/>
    <p:sldMasterId id="2147483800" r:id="rId11"/>
    <p:sldMasterId id="2147483812" r:id="rId12"/>
  </p:sldMasterIdLst>
  <p:notesMasterIdLst>
    <p:notesMasterId r:id="rId32"/>
  </p:notesMasterIdLst>
  <p:sldIdLst>
    <p:sldId id="278" r:id="rId13"/>
    <p:sldId id="281" r:id="rId14"/>
    <p:sldId id="288" r:id="rId15"/>
    <p:sldId id="257" r:id="rId16"/>
    <p:sldId id="279" r:id="rId17"/>
    <p:sldId id="282" r:id="rId18"/>
    <p:sldId id="289" r:id="rId19"/>
    <p:sldId id="297" r:id="rId20"/>
    <p:sldId id="290" r:id="rId21"/>
    <p:sldId id="298" r:id="rId22"/>
    <p:sldId id="291" r:id="rId23"/>
    <p:sldId id="299" r:id="rId24"/>
    <p:sldId id="292" r:id="rId25"/>
    <p:sldId id="293" r:id="rId26"/>
    <p:sldId id="294" r:id="rId27"/>
    <p:sldId id="295" r:id="rId28"/>
    <p:sldId id="300" r:id="rId29"/>
    <p:sldId id="296" r:id="rId30"/>
    <p:sldId id="277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5D3"/>
    <a:srgbClr val="90A1B6"/>
    <a:srgbClr val="546079"/>
    <a:srgbClr val="AEB8C5"/>
    <a:srgbClr val="4F81BD"/>
    <a:srgbClr val="A8B5C6"/>
    <a:srgbClr val="E14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D435-4837-4710-B269-40F6BB5D0B0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8DD9-1652-438E-975B-E5B8CF0D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548DC-F923-4A27-A7E7-75E60AC60A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3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3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A7EF-A218-458D-9BE0-4F0C197D03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5FF7A-6DAC-4B3A-8A5A-642BEAFCB1C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34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EA1B-16FE-4B55-B7F5-34CE564213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6268F-F2F2-44E5-A192-B4E52E8D1B5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649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EFD4-4F3F-4167-9262-2BAD96F0A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7FE34-F08C-4AF2-B81C-4E9A5FA6C2A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30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FE0D-97EB-4ED4-B721-EC06F9C33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9ED62-30B2-4CD5-AE6C-F66EA6B39F6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04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A6FA-EC96-4530-A2ED-F5E1FC664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80879-C491-419B-A796-2EFACBE58E4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67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64DE-D65A-44FD-9F80-D188B16FD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BE3D5-B9B0-43A6-9BA0-318B039CB20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496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B004-98E8-4BC6-95E5-2B3ED76A07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B9C5D-30ED-43FD-A2B1-FE6DB73C99A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87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423C-D937-44A3-A59B-E798179F3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F7DF2-FA3D-4086-ACA1-FA3DD1BC9F7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88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CDFF-6426-4F2B-8D7A-6C908A58F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32A5F9-3275-43B5-8AEA-49604D6C79D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100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523-81C2-42FF-BECA-5812BAEABD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E77A88-443A-4358-ABD7-0099C8E511C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6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9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948B-0D08-45EF-8F21-252568493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D2D80-BA47-4206-8851-229DEF9568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9584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34D9C-8F93-42A9-BD07-C4F6B6C08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368E4-5CA0-43E9-A145-1A7D4A7AC8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932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691FC-1CC1-49F1-BF79-000E5641C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FE24F-7243-4AF1-89DB-E7241A50FC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113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66247-AB9E-4915-9774-8416E4611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D19DE-23AC-4119-BA3F-AF5AF9EED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0351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ACC5A-E909-435B-8988-EF85839FE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99708-C850-4F86-9735-1B01F9A932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5514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E805C-235A-4B42-83E2-E20262CF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D1909-6C14-45E1-A6E8-9399A81789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1478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7832-5AF8-499A-B079-3C993CFE9C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7A630-803F-44F3-B1A6-2FE8C7AE4C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0944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AD7D-374B-4831-BB49-0A85150158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FFAD2-A37D-4C30-A11E-C46E02063F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461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72E0-D2E2-4CB7-93D4-AAD3952DC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5C2B2-F387-468B-9EA3-34C6605D1C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7479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D7496-9B5E-47D6-9831-9A8F6C0CE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E5F14-9CBC-49B0-841B-1E58602D87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79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8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1B0B8-12A8-46C8-83DE-307C1DC42E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E75A5-F609-4D6B-AF0E-152C378DD3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987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948B-0D08-45EF-8F21-252568493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D2D80-BA47-4206-8851-229DEF9568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4761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34D9C-8F93-42A9-BD07-C4F6B6C08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368E4-5CA0-43E9-A145-1A7D4A7AC8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0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691FC-1CC1-49F1-BF79-000E5641C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FE24F-7243-4AF1-89DB-E7241A50FC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601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66247-AB9E-4915-9774-8416E4611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D19DE-23AC-4119-BA3F-AF5AF9EED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5129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ACC5A-E909-435B-8988-EF85839FE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99708-C850-4F86-9735-1B01F9A932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4616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E805C-235A-4B42-83E2-E20262CF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D1909-6C14-45E1-A6E8-9399A81789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9973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7832-5AF8-499A-B079-3C993CFE9C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7A630-803F-44F3-B1A6-2FE8C7AE4C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451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AD7D-374B-4831-BB49-0A85150158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FFAD2-A37D-4C30-A11E-C46E02063F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023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72E0-D2E2-4CB7-93D4-AAD3952DC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5C2B2-F387-468B-9EA3-34C6605D1C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251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77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D7496-9B5E-47D6-9831-9A8F6C0CE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E5F14-9CBC-49B0-841B-1E58602D87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465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1B0B8-12A8-46C8-83DE-307C1DC42E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E75A5-F609-4D6B-AF0E-152C378DD3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4332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948B-0D08-45EF-8F21-252568493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D2D80-BA47-4206-8851-229DEF9568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4871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34D9C-8F93-42A9-BD07-C4F6B6C08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368E4-5CA0-43E9-A145-1A7D4A7AC8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331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691FC-1CC1-49F1-BF79-000E5641C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FE24F-7243-4AF1-89DB-E7241A50FC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81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66247-AB9E-4915-9774-8416E4611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D19DE-23AC-4119-BA3F-AF5AF9EED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612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ACC5A-E909-435B-8988-EF85839FE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99708-C850-4F86-9735-1B01F9A932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7026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E805C-235A-4B42-83E2-E20262CF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D1909-6C14-45E1-A6E8-9399A81789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844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7832-5AF8-499A-B079-3C993CFE9C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7A630-803F-44F3-B1A6-2FE8C7AE4C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0648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AD7D-374B-4831-BB49-0A85150158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FFAD2-A37D-4C30-A11E-C46E02063F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263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72E0-D2E2-4CB7-93D4-AAD3952DC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5C2B2-F387-468B-9EA3-34C6605D1C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432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D7496-9B5E-47D6-9831-9A8F6C0CE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E5F14-9CBC-49B0-841B-1E58602D87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1332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1B0B8-12A8-46C8-83DE-307C1DC42E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E75A5-F609-4D6B-AF0E-152C378DD3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2517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948B-0D08-45EF-8F21-252568493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D2D80-BA47-4206-8851-229DEF9568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3522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34D9C-8F93-42A9-BD07-C4F6B6C08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368E4-5CA0-43E9-A145-1A7D4A7AC8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370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691FC-1CC1-49F1-BF79-000E5641C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FE24F-7243-4AF1-89DB-E7241A50FC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7204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66247-AB9E-4915-9774-8416E4611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D19DE-23AC-4119-BA3F-AF5AF9EED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0011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ACC5A-E909-435B-8988-EF85839FE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99708-C850-4F86-9735-1B01F9A932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3257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E805C-235A-4B42-83E2-E20262CF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D1909-6C14-45E1-A6E8-9399A81789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273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7832-5AF8-499A-B079-3C993CFE9C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7A630-803F-44F3-B1A6-2FE8C7AE4C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88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25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AD7D-374B-4831-BB49-0A85150158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FFAD2-A37D-4C30-A11E-C46E02063F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663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72E0-D2E2-4CB7-93D4-AAD3952DC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5C2B2-F387-468B-9EA3-34C6605D1C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0466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D7496-9B5E-47D6-9831-9A8F6C0CE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E5F14-9CBC-49B0-841B-1E58602D87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0913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1B0B8-12A8-46C8-83DE-307C1DC42E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E75A5-F609-4D6B-AF0E-152C378DD3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7130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2948B-0D08-45EF-8F21-252568493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D2D80-BA47-4206-8851-229DEF9568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8256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34D9C-8F93-42A9-BD07-C4F6B6C08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368E4-5CA0-43E9-A145-1A7D4A7AC8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5604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691FC-1CC1-49F1-BF79-000E5641C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FE24F-7243-4AF1-89DB-E7241A50FC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7471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66247-AB9E-4915-9774-8416E4611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D19DE-23AC-4119-BA3F-AF5AF9EED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5585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ACC5A-E909-435B-8988-EF85839FE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99708-C850-4F86-9735-1B01F9A932B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659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E805C-235A-4B42-83E2-E20262CF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D1909-6C14-45E1-A6E8-9399A81789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146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88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77832-5AF8-499A-B079-3C993CFE9C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7A630-803F-44F3-B1A6-2FE8C7AE4C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3748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EAD7D-374B-4831-BB49-0A85150158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FFAD2-A37D-4C30-A11E-C46E02063F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0906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872E0-D2E2-4CB7-93D4-AAD3952DC0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5C2B2-F387-468B-9EA3-34C6605D1C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7523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D7496-9B5E-47D6-9831-9A8F6C0CE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E5F14-9CBC-49B0-841B-1E58602D87E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426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1B0B8-12A8-46C8-83DE-307C1DC42E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E75A5-F609-4D6B-AF0E-152C378DD3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955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5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3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54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8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44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0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8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82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4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09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0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4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77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9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4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2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9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3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67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506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4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3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1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6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140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42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219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7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1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989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577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2243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82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9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40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807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301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4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9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230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910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4753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9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F986-E66C-4830-8635-FA991B5E26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B88ABA-A67D-4194-9371-A6938F01FCDD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2954374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BD8C-E47A-44F7-B34C-84BC36D711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F7BCB-973D-4666-A823-115935BD0A68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43510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A033-A539-49BA-A068-89F1E2B71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8A0CF0-8070-423C-9CAD-C4455D844D82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424323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A5E6-6CDD-4408-AC77-4625B156AB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6E007E-914B-457A-9302-3ECEBC850BD5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99435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0173-A8E1-4C8C-9DA9-5DFA6B8952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FBD23-DD9D-4E70-ACA6-8397276D374C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4054009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F48-82E2-440E-A859-CC2BDC68C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BEF19-9783-45E9-B381-CE0AC273AC6A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774689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C8F22-E9B6-4BAF-9CA1-0A4935669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C2977-A4D5-4611-98F9-EE579D67352A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84336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D795-1BE5-4797-B755-68F83CD43C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57621-49DB-4B87-9067-A9CFE73AB84B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328492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E7BE-6602-499F-BFDB-C09E0421A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9B12E0-AF05-4E15-BFEA-D5967C5BC4BA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2631612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EC29-DC7C-434C-9034-8DA2652B0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EF06D2-E2C6-4A16-9CA7-880FDEB90356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090966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7097-08E3-40CB-95BC-237F9C533A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777714-9A24-4560-9D8F-D0C840E973EC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273252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343F-4DB3-452D-BE97-C31E86D94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1D887-6E4C-4A74-A8FF-C0A06A48BC6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61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A7EF-A218-458D-9BE0-4F0C197D03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5FF7A-6DAC-4B3A-8A5A-642BEAFCB1C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EA1B-16FE-4B55-B7F5-34CE564213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6268F-F2F2-44E5-A192-B4E52E8D1B5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4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6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EFD4-4F3F-4167-9262-2BAD96F0A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7FE34-F08C-4AF2-B81C-4E9A5FA6C2A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9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FE0D-97EB-4ED4-B721-EC06F9C33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9ED62-30B2-4CD5-AE6C-F66EA6B39F6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6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A6FA-EC96-4530-A2ED-F5E1FC664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80879-C491-419B-A796-2EFACBE58E4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78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64DE-D65A-44FD-9F80-D188B16FD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BE3D5-B9B0-43A6-9BA0-318B039CB20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2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B004-98E8-4BC6-95E5-2B3ED76A07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B9C5D-30ED-43FD-A2B1-FE6DB73C99A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6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423C-D937-44A3-A59B-E798179F3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F7DF2-FA3D-4086-ACA1-FA3DD1BC9F7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97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CDFF-6426-4F2B-8D7A-6C908A58F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32A5F9-3275-43B5-8AEA-49604D6C79D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89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523-81C2-42FF-BECA-5812BAEABD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E77A88-443A-4358-ABD7-0099C8E511C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796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343F-4DB3-452D-BE97-C31E86D94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1D887-6E4C-4A74-A8FF-C0A06A48BC6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8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A7EF-A218-458D-9BE0-4F0C197D03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5FF7A-6DAC-4B3A-8A5A-642BEAFCB1C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2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09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EA1B-16FE-4B55-B7F5-34CE564213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6268F-F2F2-44E5-A192-B4E52E8D1B5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3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EFD4-4F3F-4167-9262-2BAD96F0A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7FE34-F08C-4AF2-B81C-4E9A5FA6C2A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97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FE0D-97EB-4ED4-B721-EC06F9C33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9ED62-30B2-4CD5-AE6C-F66EA6B39F64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0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A6FA-EC96-4530-A2ED-F5E1FC664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80879-C491-419B-A796-2EFACBE58E4B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106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64DE-D65A-44FD-9F80-D188B16FD1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BE3D5-B9B0-43A6-9BA0-318B039CB20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36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B004-98E8-4BC6-95E5-2B3ED76A07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1B9C5D-30ED-43FD-A2B1-FE6DB73C99A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2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423C-D937-44A3-A59B-E798179F3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F7DF2-FA3D-4086-ACA1-FA3DD1BC9F7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5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CDFF-6426-4F2B-8D7A-6C908A58F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32A5F9-3275-43B5-8AEA-49604D6C79DE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15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523-81C2-42FF-BECA-5812BAEABD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E77A88-443A-4358-ABD7-0099C8E511C3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11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343F-4DB3-452D-BE97-C31E86D94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1D887-6E4C-4A74-A8FF-C0A06A48BC6D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A0AA-BA73-49F0-8C75-61AE2B6B0EA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BCFC-1F32-4148-88D8-C84F01EA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7F606-700A-4917-BD44-164EA0B64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4FD9F-34E9-4EE8-8F39-94238577030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5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7F606-700A-4917-BD44-164EA0B64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4FD9F-34E9-4EE8-8F39-94238577030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7F606-700A-4917-BD44-164EA0B64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4FD9F-34E9-4EE8-8F39-94238577030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F6D4-35B5-49A4-97BE-5281A25121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D834-DB7D-4E32-951A-B5034C70A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1DC08-9C78-4E11-A5F3-9E915B2D0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94341-D2DC-4910-8AD5-8FDED30E83DA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22186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53E66-2528-43A9-9878-37B0AC901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B5C68-AF8A-4F9D-97D7-F54BDEE86BC9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53E66-2528-43A9-9878-37B0AC901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B5C68-AF8A-4F9D-97D7-F54BDEE86BC9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53E66-2528-43A9-9878-37B0AC901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B5C68-AF8A-4F9D-97D7-F54BDEE86BC9}" type="slidenum">
              <a:rPr lang="en-US" altLang="vi-V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7F606-700A-4917-BD44-164EA0B64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4FD9F-34E9-4EE8-8F39-94238577030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7F606-700A-4917-BD44-164EA0B648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4FD9F-34E9-4EE8-8F39-94238577030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236" y="2548708"/>
            <a:ext cx="11107528" cy="3293292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CHÀO MỪNG CÁC CON ĐẾN VỚI TIẾT HỌC </a:t>
            </a:r>
          </a:p>
          <a:p>
            <a:pPr algn="ctr"/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MÔN TOÁN – LỚP 4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5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7815" y="29174"/>
            <a:ext cx="6846277" cy="1045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 em đạt được mục tiêu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9618" y="1300843"/>
            <a:ext cx="7432764" cy="1737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Củng cố một số hiểu biết ban đầu về phân số: đọc, viết phân số;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9618" y="4580090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3.Bước đầu biết so sánh độ dài của một đoạn thẳng bằng mấy phần độ dài của đoạn thẳng khác.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9618" y="3228128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2.Củng cố quan hệ giữa phép chia số tự nhiên và phân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6523" y="1110918"/>
            <a:ext cx="797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15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en-US" altLang="vi-VN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43075" y="952500"/>
            <a:ext cx="8686800" cy="990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Calibri"/>
              </a:rPr>
              <a:t>Bài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3: </a:t>
            </a:r>
            <a:r>
              <a:rPr lang="en-US" sz="3200" b="1" dirty="0" err="1" smtClean="0">
                <a:solidFill>
                  <a:prstClr val="white"/>
                </a:solidFill>
                <a:latin typeface="Calibri"/>
              </a:rPr>
              <a:t>Viết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tự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nhiên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dưới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dạng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mẫu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1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749425" y="2308225"/>
            <a:ext cx="7620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8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602162" y="2360613"/>
            <a:ext cx="1066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B050"/>
                </a:solidFill>
                <a:latin typeface="Calibri"/>
              </a:rPr>
              <a:t>14</a:t>
            </a:r>
            <a:endParaRPr lang="vi-VN" sz="5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696200" y="2389188"/>
            <a:ext cx="9906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70C0"/>
                </a:solidFill>
                <a:latin typeface="Calibri"/>
              </a:rPr>
              <a:t>32</a:t>
            </a:r>
            <a:endParaRPr lang="vi-VN" sz="5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681163" y="4051300"/>
            <a:ext cx="838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Calibri"/>
              </a:rPr>
              <a:t>0</a:t>
            </a:r>
            <a:endParaRPr lang="vi-VN" sz="5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83137" y="4140994"/>
            <a:ext cx="838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latin typeface="Calibri"/>
              </a:rPr>
              <a:t>1</a:t>
            </a:r>
            <a:endParaRPr lang="vi-VN" sz="5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459831" y="2156619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>
                <a:solidFill>
                  <a:prstClr val="black"/>
                </a:solidFill>
              </a:rPr>
              <a:t>=</a:t>
            </a:r>
            <a:endParaRPr lang="vi-VN" altLang="vi-VN" b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743575" y="2185988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>
                <a:solidFill>
                  <a:prstClr val="black"/>
                </a:solidFill>
              </a:rPr>
              <a:t>=</a:t>
            </a:r>
            <a:endParaRPr lang="vi-VN" altLang="vi-VN" b="1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778499" y="3975894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>
                <a:solidFill>
                  <a:prstClr val="black"/>
                </a:solidFill>
              </a:rPr>
              <a:t>=</a:t>
            </a:r>
            <a:endParaRPr lang="vi-VN" altLang="vi-VN" b="1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465387" y="3876278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 dirty="0">
                <a:solidFill>
                  <a:prstClr val="black"/>
                </a:solidFill>
              </a:rPr>
              <a:t>=</a:t>
            </a:r>
            <a:endParaRPr lang="vi-VN" altLang="vi-VN" b="1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8678862" y="2195513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6000" b="1">
                <a:solidFill>
                  <a:prstClr val="black"/>
                </a:solidFill>
              </a:rPr>
              <a:t>=</a:t>
            </a:r>
            <a:endParaRPr lang="vi-VN" altLang="vi-VN" b="1">
              <a:solidFill>
                <a:prstClr val="black"/>
              </a:solidFill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001962" y="1893888"/>
            <a:ext cx="990600" cy="1600200"/>
            <a:chOff x="1524000" y="2286000"/>
            <a:chExt cx="990600" cy="1600200"/>
          </a:xfrm>
        </p:grpSpPr>
        <p:sp>
          <p:nvSpPr>
            <p:cNvPr id="58" name="Rounded Rectangle 57"/>
            <p:cNvSpPr/>
            <p:nvPr/>
          </p:nvSpPr>
          <p:spPr>
            <a:xfrm>
              <a:off x="1524000" y="2286000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Calibri"/>
                </a:rPr>
                <a:t>8</a:t>
              </a:r>
              <a:endParaRPr lang="vi-VN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600200" y="3200400"/>
              <a:ext cx="9144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33CC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600200" y="3124200"/>
              <a:ext cx="91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6324600" y="3644106"/>
            <a:ext cx="990600" cy="1600200"/>
            <a:chOff x="6553200" y="3886200"/>
            <a:chExt cx="990600" cy="1600200"/>
          </a:xfrm>
        </p:grpSpPr>
        <p:sp>
          <p:nvSpPr>
            <p:cNvPr id="55" name="Rounded Rectangle 54"/>
            <p:cNvSpPr/>
            <p:nvPr/>
          </p:nvSpPr>
          <p:spPr>
            <a:xfrm>
              <a:off x="6553200" y="3886200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7030A0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629400" y="4800600"/>
              <a:ext cx="9144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33CC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553200" y="4724400"/>
              <a:ext cx="91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040062" y="3594100"/>
            <a:ext cx="990600" cy="1600200"/>
            <a:chOff x="2819400" y="4038600"/>
            <a:chExt cx="990600" cy="1600200"/>
          </a:xfrm>
        </p:grpSpPr>
        <p:sp>
          <p:nvSpPr>
            <p:cNvPr id="56" name="Rounded Rectangle 55"/>
            <p:cNvSpPr/>
            <p:nvPr/>
          </p:nvSpPr>
          <p:spPr>
            <a:xfrm>
              <a:off x="2819400" y="4038600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C00000"/>
                  </a:solidFill>
                  <a:latin typeface="Calibri"/>
                </a:rPr>
                <a:t>0</a:t>
              </a:r>
              <a:endParaRPr lang="vi-VN" sz="54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95600" y="4953000"/>
              <a:ext cx="9144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33CC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819400" y="4876800"/>
              <a:ext cx="91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9232106" y="1920875"/>
            <a:ext cx="1006475" cy="1687512"/>
            <a:chOff x="7848600" y="2046288"/>
            <a:chExt cx="1006475" cy="1687512"/>
          </a:xfrm>
        </p:grpSpPr>
        <p:sp>
          <p:nvSpPr>
            <p:cNvPr id="34" name="Rounded Rectangle 33"/>
            <p:cNvSpPr/>
            <p:nvPr/>
          </p:nvSpPr>
          <p:spPr>
            <a:xfrm>
              <a:off x="7864475" y="2046288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0070C0"/>
                  </a:solidFill>
                  <a:latin typeface="Calibri"/>
                </a:rPr>
                <a:t>32</a:t>
              </a:r>
              <a:endParaRPr lang="vi-VN" sz="54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848600" y="3048000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33CC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848600" y="2895600"/>
              <a:ext cx="914400" cy="15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286500" y="1924050"/>
            <a:ext cx="990600" cy="1676400"/>
            <a:chOff x="4953000" y="2133600"/>
            <a:chExt cx="990600" cy="1676400"/>
          </a:xfrm>
        </p:grpSpPr>
        <p:sp>
          <p:nvSpPr>
            <p:cNvPr id="57" name="Rounded Rectangle 56"/>
            <p:cNvSpPr/>
            <p:nvPr/>
          </p:nvSpPr>
          <p:spPr>
            <a:xfrm>
              <a:off x="4953000" y="2133600"/>
              <a:ext cx="9906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00B050"/>
                  </a:solidFill>
                  <a:latin typeface="Calibri"/>
                </a:rPr>
                <a:t>14</a:t>
              </a:r>
              <a:endParaRPr lang="vi-VN" sz="54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029200" y="3124200"/>
              <a:ext cx="9144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33CC"/>
                  </a:solidFill>
                  <a:latin typeface="Calibri"/>
                </a:rPr>
                <a:t>1</a:t>
              </a:r>
              <a:endParaRPr lang="vi-VN" sz="5400" b="1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029200" y="2971800"/>
              <a:ext cx="914400" cy="15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952624" y="5268912"/>
            <a:ext cx="679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Mọi số tự nhiên đều có thể viết dưới dạng phân số như thế nào?</a:t>
            </a:r>
            <a:endParaRPr lang="vi-VN" sz="2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52624" y="5356224"/>
            <a:ext cx="8105776" cy="933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Mọi số tự nhiên đều có thể viết dưới dạng phân số có  tử số là số tự nhiên đó và mẫu số là 1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88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33" grpId="0" animBg="1"/>
      <p:bldP spid="64" grpId="0"/>
      <p:bldP spid="65" grpId="0"/>
      <p:bldP spid="66" grpId="0"/>
      <p:bldP spid="67" grpId="0"/>
      <p:bldP spid="68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7815" y="29174"/>
            <a:ext cx="6846277" cy="1045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 em đạt được mục tiêu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9618" y="1300843"/>
            <a:ext cx="7432764" cy="1737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Củng cố một số hiểu biết ban đầu về phân số: đọc, viết phân số;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9618" y="4580090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3.Bước đầu biết so sánh độ dài của một đoạn thẳng bằng mấy phần độ dài của đoạn thẳng khác.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9618" y="3228128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2.Củng cố quan hệ giữa phép chia số tự nhiên và phân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39384" y="2838118"/>
            <a:ext cx="797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en-US" altLang="vi-VN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05000" y="1008063"/>
            <a:ext cx="45466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Calibri"/>
              </a:rPr>
              <a:t>Bài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4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: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662613" y="2057401"/>
            <a:ext cx="1143000" cy="1179513"/>
            <a:chOff x="457200" y="2514600"/>
            <a:chExt cx="914400" cy="1179731"/>
          </a:xfrm>
        </p:grpSpPr>
        <p:sp>
          <p:nvSpPr>
            <p:cNvPr id="7203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1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7204" name="TextBox 28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2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6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826125" y="3125788"/>
            <a:ext cx="1447800" cy="1179512"/>
            <a:chOff x="457200" y="2514600"/>
            <a:chExt cx="914400" cy="1179798"/>
          </a:xfrm>
        </p:grpSpPr>
        <p:sp>
          <p:nvSpPr>
            <p:cNvPr id="7199" name="TextBox 3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B050"/>
                  </a:solidFill>
                </a:rPr>
                <a:t>6</a:t>
              </a:r>
              <a:endParaRPr lang="vi-VN" altLang="en-US" sz="3600" b="1">
                <a:solidFill>
                  <a:srgbClr val="00B050"/>
                </a:solidFill>
              </a:endParaRPr>
            </a:p>
          </p:txBody>
        </p:sp>
        <p:sp>
          <p:nvSpPr>
            <p:cNvPr id="7200" name="TextBox 37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B050"/>
                  </a:solidFill>
                </a:rPr>
                <a:t>6</a:t>
              </a:r>
              <a:endParaRPr lang="vi-VN" altLang="en-US" sz="3600" b="1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57200" y="3124348"/>
              <a:ext cx="3810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2" name="TextBox 3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2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911850" y="4171951"/>
            <a:ext cx="1295400" cy="1179513"/>
            <a:chOff x="457200" y="2514600"/>
            <a:chExt cx="914400" cy="1179731"/>
          </a:xfrm>
        </p:grpSpPr>
        <p:sp>
          <p:nvSpPr>
            <p:cNvPr id="7195" name="TextBox 41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70C0"/>
                  </a:solidFill>
                </a:rPr>
                <a:t>6</a:t>
              </a:r>
              <a:endParaRPr lang="vi-VN" altLang="en-US" sz="3600" b="1">
                <a:solidFill>
                  <a:srgbClr val="0070C0"/>
                </a:solidFill>
              </a:endParaRPr>
            </a:p>
          </p:txBody>
        </p:sp>
        <p:sp>
          <p:nvSpPr>
            <p:cNvPr id="7196" name="TextBox 42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70C0"/>
                  </a:solidFill>
                </a:rPr>
                <a:t>5</a:t>
              </a:r>
              <a:endParaRPr lang="vi-VN" altLang="en-US" sz="3600" b="1">
                <a:solidFill>
                  <a:srgbClr val="0070C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8" name="TextBox 44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70C0"/>
                  </a:solidFill>
                </a:rPr>
                <a:t> </a:t>
              </a:r>
              <a:endParaRPr lang="vi-VN" altLang="en-US" sz="3200" b="1">
                <a:solidFill>
                  <a:srgbClr val="0070C0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905000" y="2286000"/>
            <a:ext cx="34290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Calibri"/>
              </a:rPr>
              <a:t>a.Bé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1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5000" y="3276600"/>
            <a:ext cx="3581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B050"/>
                </a:solidFill>
                <a:latin typeface="Calibri"/>
              </a:rPr>
              <a:t>b.Bằng</a:t>
            </a:r>
            <a:r>
              <a:rPr lang="en-US" sz="3200" b="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1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905001" y="4305300"/>
            <a:ext cx="3757613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Calibri"/>
              </a:rPr>
              <a:t>c.Lớn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1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343650" y="2076485"/>
            <a:ext cx="1143000" cy="1179512"/>
            <a:chOff x="457200" y="2514600"/>
            <a:chExt cx="914400" cy="1179731"/>
          </a:xfrm>
        </p:grpSpPr>
        <p:sp>
          <p:nvSpPr>
            <p:cNvPr id="7191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1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7192" name="TextBox 28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4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57200" y="3124313"/>
              <a:ext cx="381000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4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558595" y="3139753"/>
            <a:ext cx="1575753" cy="1180701"/>
            <a:chOff x="376387" y="2596847"/>
            <a:chExt cx="995213" cy="1180986"/>
          </a:xfrm>
        </p:grpSpPr>
        <p:sp>
          <p:nvSpPr>
            <p:cNvPr id="7187" name="TextBox 36"/>
            <p:cNvSpPr txBox="1">
              <a:spLocks noChangeArrowheads="1"/>
            </p:cNvSpPr>
            <p:nvPr/>
          </p:nvSpPr>
          <p:spPr bwMode="auto">
            <a:xfrm>
              <a:off x="410077" y="2596847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B050"/>
                  </a:solidFill>
                </a:rPr>
                <a:t>3</a:t>
              </a:r>
              <a:endParaRPr lang="vi-VN" alt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7188" name="TextBox 37"/>
            <p:cNvSpPr txBox="1">
              <a:spLocks noChangeArrowheads="1"/>
            </p:cNvSpPr>
            <p:nvPr/>
          </p:nvSpPr>
          <p:spPr bwMode="auto">
            <a:xfrm>
              <a:off x="410077" y="3131435"/>
              <a:ext cx="457200" cy="6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B050"/>
                  </a:solidFill>
                </a:rPr>
                <a:t>3</a:t>
              </a:r>
              <a:endParaRPr lang="vi-VN" altLang="en-US" sz="3600" b="1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76387" y="3189320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0" name="TextBox 3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2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6736556" y="4198121"/>
            <a:ext cx="1295400" cy="1179513"/>
            <a:chOff x="457200" y="2514600"/>
            <a:chExt cx="914400" cy="1179731"/>
          </a:xfrm>
        </p:grpSpPr>
        <p:sp>
          <p:nvSpPr>
            <p:cNvPr id="7183" name="TextBox 41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70C0"/>
                  </a:solidFill>
                </a:rPr>
                <a:t>8</a:t>
              </a:r>
              <a:endParaRPr lang="vi-VN" altLang="en-US" sz="3600" b="1">
                <a:solidFill>
                  <a:srgbClr val="0070C0"/>
                </a:solidFill>
              </a:endParaRPr>
            </a:p>
          </p:txBody>
        </p:sp>
        <p:sp>
          <p:nvSpPr>
            <p:cNvPr id="7184" name="TextBox 42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70C0"/>
                  </a:solidFill>
                </a:rPr>
                <a:t>3</a:t>
              </a:r>
              <a:endParaRPr lang="vi-VN" altLang="en-US" sz="3600" b="1">
                <a:solidFill>
                  <a:srgbClr val="0070C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6" name="TextBox 44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70C0"/>
                  </a:solidFill>
                </a:rPr>
                <a:t> </a:t>
              </a:r>
              <a:endParaRPr lang="vi-VN" altLang="en-US" sz="3200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66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33675" y="304800"/>
            <a:ext cx="7172325" cy="161045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Calibri"/>
              </a:rPr>
              <a:t>Bài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5.Mỗi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thẳng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dưới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thành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độ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dài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nhau.Viết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chỗ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chấm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8198" name="Group 101"/>
          <p:cNvGrpSpPr>
            <a:grpSpLocks/>
          </p:cNvGrpSpPr>
          <p:nvPr/>
        </p:nvGrpSpPr>
        <p:grpSpPr bwMode="auto">
          <a:xfrm>
            <a:off x="2590800" y="2146250"/>
            <a:ext cx="2292804" cy="1005322"/>
            <a:chOff x="4724400" y="2169738"/>
            <a:chExt cx="2306638" cy="100954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5105400" y="3058690"/>
              <a:ext cx="54927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rot="16200000">
              <a:off x="4991946" y="3053135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rot="16200000">
              <a:off x="5545984" y="3053137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5672138" y="3058690"/>
              <a:ext cx="54768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6246813" y="3058690"/>
              <a:ext cx="54768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rot="16200000">
              <a:off x="6688984" y="3064243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16200000">
              <a:off x="6112721" y="3062656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>
              <a:off x="4724400" y="2209765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/>
                </a:rPr>
                <a:t>A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491843" y="2186524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/>
                </a:rPr>
                <a:t>I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6573838" y="2169738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2140404" y="3458668"/>
            <a:ext cx="2438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AI =         CD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2140404" y="4457520"/>
            <a:ext cx="2438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PD =         CD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814" y="338131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6695" y="3801568"/>
            <a:ext cx="201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7484" y="3763792"/>
            <a:ext cx="41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656" y="4349635"/>
            <a:ext cx="50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58262" y="4800420"/>
            <a:ext cx="228600" cy="7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9609" y="4746478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4307" y="2162966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3447" y="2363021"/>
            <a:ext cx="433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 ý: Viết AI =         AB là cách viết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ngắn gọn của: Độ dài đoạn thẳng AI bằng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 dài đoạn thẳng AB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4199" y="21937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464199" y="2540777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4199" y="26227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00948" y="2747638"/>
            <a:ext cx="32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15499" y="314999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2" name="Elbow Connector 31"/>
          <p:cNvCxnSpPr/>
          <p:nvPr/>
        </p:nvCxnSpPr>
        <p:spPr>
          <a:xfrm>
            <a:off x="9763471" y="3137312"/>
            <a:ext cx="197011" cy="31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33675" y="304800"/>
            <a:ext cx="3733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5a. 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8198" name="Group 101"/>
          <p:cNvGrpSpPr>
            <a:grpSpLocks/>
          </p:cNvGrpSpPr>
          <p:nvPr/>
        </p:nvGrpSpPr>
        <p:grpSpPr bwMode="auto">
          <a:xfrm>
            <a:off x="3886200" y="1371601"/>
            <a:ext cx="2971800" cy="1046163"/>
            <a:chOff x="4724400" y="2133600"/>
            <a:chExt cx="2971800" cy="1045685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5105400" y="3058690"/>
              <a:ext cx="54927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rot="16200000">
              <a:off x="4991946" y="3053135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rot="16200000">
              <a:off x="5545984" y="3053135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5672138" y="3058690"/>
              <a:ext cx="54768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6821488" y="3058690"/>
              <a:ext cx="54768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6246813" y="3058690"/>
              <a:ext cx="54768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16200000">
              <a:off x="7274771" y="3064243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rot="16200000">
              <a:off x="6688984" y="3064243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16200000">
              <a:off x="6112721" y="3062656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>
              <a:off x="4724400" y="2209765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/>
                </a:rPr>
                <a:t>C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553200" y="2133600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Calibri"/>
                </a:rPr>
                <a:t>P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239000" y="2133600"/>
              <a:ext cx="457200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Calibri"/>
                </a:rPr>
                <a:t>D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1905000" y="2971800"/>
            <a:ext cx="2438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CP =         CD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848600" y="2819400"/>
            <a:ext cx="1143000" cy="1060450"/>
            <a:chOff x="457200" y="2514600"/>
            <a:chExt cx="914400" cy="1367275"/>
          </a:xfrm>
        </p:grpSpPr>
        <p:sp>
          <p:nvSpPr>
            <p:cNvPr id="8207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83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3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8208" name="TextBox 28"/>
            <p:cNvSpPr txBox="1">
              <a:spLocks noChangeArrowheads="1"/>
            </p:cNvSpPr>
            <p:nvPr/>
          </p:nvSpPr>
          <p:spPr bwMode="auto">
            <a:xfrm>
              <a:off x="457200" y="3047999"/>
              <a:ext cx="457200" cy="83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4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57200" y="3190050"/>
              <a:ext cx="381000" cy="20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83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  <p:sp>
        <p:nvSpPr>
          <p:cNvPr id="125" name="Rounded Rectangle 124"/>
          <p:cNvSpPr/>
          <p:nvPr/>
        </p:nvSpPr>
        <p:spPr>
          <a:xfrm>
            <a:off x="1905000" y="4343400"/>
            <a:ext cx="2438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Calibri"/>
              </a:rPr>
              <a:t>PD =         CD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620000" y="4191000"/>
            <a:ext cx="1143000" cy="1060450"/>
            <a:chOff x="457200" y="2514600"/>
            <a:chExt cx="914400" cy="1367275"/>
          </a:xfrm>
        </p:grpSpPr>
        <p:sp>
          <p:nvSpPr>
            <p:cNvPr id="8203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83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1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8204" name="TextBox 28"/>
            <p:cNvSpPr txBox="1">
              <a:spLocks noChangeArrowheads="1"/>
            </p:cNvSpPr>
            <p:nvPr/>
          </p:nvSpPr>
          <p:spPr bwMode="auto">
            <a:xfrm>
              <a:off x="457200" y="3047999"/>
              <a:ext cx="457200" cy="83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4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457200" y="3204379"/>
              <a:ext cx="381000" cy="20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83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80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2336E-6 L -0.52917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1587E-6 L -0.49584 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Bell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 descr="Bell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13013" y="679450"/>
            <a:ext cx="3733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Calibri"/>
              </a:rPr>
              <a:t>5b. 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9222" name="Group 63"/>
          <p:cNvGrpSpPr>
            <a:grpSpLocks/>
          </p:cNvGrpSpPr>
          <p:nvPr/>
        </p:nvGrpSpPr>
        <p:grpSpPr bwMode="auto">
          <a:xfrm>
            <a:off x="3235326" y="1608138"/>
            <a:ext cx="3457575" cy="1046162"/>
            <a:chOff x="4685801" y="4419600"/>
            <a:chExt cx="3457161" cy="1045685"/>
          </a:xfrm>
        </p:grpSpPr>
        <p:cxnSp>
          <p:nvCxnSpPr>
            <p:cNvPr id="92" name="Straight Connector 91"/>
            <p:cNvCxnSpPr/>
            <p:nvPr/>
          </p:nvCxnSpPr>
          <p:spPr bwMode="auto">
            <a:xfrm rot="16200000">
              <a:off x="7769189" y="5348657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5028660" y="5344690"/>
              <a:ext cx="549209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rot="16200000">
              <a:off x="4915206" y="5339136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rot="16200000">
              <a:off x="5469178" y="5339136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5595330" y="5344690"/>
              <a:ext cx="54762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6744542" y="5344690"/>
              <a:ext cx="549209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6169936" y="5344690"/>
              <a:ext cx="54762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16200000">
              <a:off x="7199345" y="5350243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rot="16200000">
              <a:off x="6612041" y="5350243"/>
              <a:ext cx="228496" cy="15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rot="16200000">
              <a:off x="6035847" y="5348657"/>
              <a:ext cx="22849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ounded Rectangle 112"/>
            <p:cNvSpPr/>
            <p:nvPr/>
          </p:nvSpPr>
          <p:spPr>
            <a:xfrm>
              <a:off x="4685801" y="4452922"/>
              <a:ext cx="617464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Calibri"/>
                </a:rPr>
                <a:t>M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942950" y="4419600"/>
              <a:ext cx="457145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Calibri"/>
                </a:rPr>
                <a:t>O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685817" y="4419600"/>
              <a:ext cx="457145" cy="6854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Calibri"/>
                </a:rPr>
                <a:t>N</a:t>
              </a:r>
              <a:endParaRPr lang="vi-V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>
              <a:off x="7338196" y="5355798"/>
              <a:ext cx="54762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Rounded Rectangle 71"/>
          <p:cNvSpPr/>
          <p:nvPr/>
        </p:nvSpPr>
        <p:spPr>
          <a:xfrm>
            <a:off x="1905000" y="2971800"/>
            <a:ext cx="2971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Calibri"/>
              </a:rPr>
              <a:t>MO =         MN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981200" y="4724400"/>
            <a:ext cx="2819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Calibri"/>
              </a:rPr>
              <a:t>ON =         MN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848600" y="2830513"/>
            <a:ext cx="1143000" cy="1031544"/>
            <a:chOff x="457200" y="2514600"/>
            <a:chExt cx="914400" cy="1428366"/>
          </a:xfrm>
        </p:grpSpPr>
        <p:sp>
          <p:nvSpPr>
            <p:cNvPr id="9231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89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2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9232" name="TextBox 28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89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5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457200" y="3204832"/>
              <a:ext cx="381000" cy="21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TextBox 31"/>
            <p:cNvSpPr txBox="1">
              <a:spLocks noChangeArrowheads="1"/>
            </p:cNvSpPr>
            <p:nvPr/>
          </p:nvSpPr>
          <p:spPr bwMode="auto">
            <a:xfrm>
              <a:off x="762000" y="2743199"/>
              <a:ext cx="609600" cy="89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848600" y="4510088"/>
            <a:ext cx="1143000" cy="1033401"/>
            <a:chOff x="457200" y="2514600"/>
            <a:chExt cx="914400" cy="1424070"/>
          </a:xfrm>
        </p:grpSpPr>
        <p:sp>
          <p:nvSpPr>
            <p:cNvPr id="9227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89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3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9228" name="TextBox 28"/>
            <p:cNvSpPr txBox="1">
              <a:spLocks noChangeArrowheads="1"/>
            </p:cNvSpPr>
            <p:nvPr/>
          </p:nvSpPr>
          <p:spPr bwMode="auto">
            <a:xfrm>
              <a:off x="457200" y="3047999"/>
              <a:ext cx="457200" cy="89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FF0000"/>
                  </a:solidFill>
                </a:rPr>
                <a:t>5</a:t>
              </a:r>
              <a:endParaRPr lang="vi-VN" altLang="en-US" sz="3600" b="1">
                <a:solidFill>
                  <a:srgbClr val="FF0000"/>
                </a:solidFill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457200" y="3205895"/>
              <a:ext cx="381000" cy="21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TextBox 31"/>
            <p:cNvSpPr txBox="1">
              <a:spLocks noChangeArrowheads="1"/>
            </p:cNvSpPr>
            <p:nvPr/>
          </p:nvSpPr>
          <p:spPr bwMode="auto">
            <a:xfrm>
              <a:off x="762000" y="2743201"/>
              <a:ext cx="609600" cy="89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3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940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2336E-6 L -0.52917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858E-6 L -0.52917 0.011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7815" y="29174"/>
            <a:ext cx="6846277" cy="1045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 em đạt được mục tiêu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9618" y="1300843"/>
            <a:ext cx="7432764" cy="1737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Củng cố một số hiểu biết ban đầu về phân số: đọc, viết phân số;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9618" y="4580090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3.Bước đầu biết so sánh độ dài của một đoạn thẳng bằng mấy phần độ dài của đoạn thẳng khác.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9618" y="3228128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2.Củng cố quan hệ giữa phép chia số tự nhiên và phân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4677" y="4158918"/>
            <a:ext cx="797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en-US" altLang="vi-VN" sz="11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681788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81000"/>
            <a:ext cx="3352800" cy="1219200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74069" y="2670173"/>
            <a:ext cx="8105776" cy="1778001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Mọi số tự nhiên đều có thể viết dưới dạng phân số có  tử số là số tự nhiên đó và mẫu số là 1</a:t>
            </a:r>
          </a:p>
        </p:txBody>
      </p:sp>
    </p:spTree>
    <p:extLst>
      <p:ext uri="{BB962C8B-B14F-4D97-AF65-F5344CB8AC3E}">
        <p14:creationId xmlns:p14="http://schemas.microsoft.com/office/powerpoint/2010/main" val="307245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kết thúc slide thuyết trình đẹp,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5322" r="3271" b="8014"/>
          <a:stretch/>
        </p:blipFill>
        <p:spPr>
          <a:xfrm>
            <a:off x="0" y="203199"/>
            <a:ext cx="12192000" cy="64008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89264" y="3592609"/>
            <a:ext cx="801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chăm ngoan, học giỏi, 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51408" y="1033644"/>
            <a:ext cx="12495931" cy="747904"/>
          </a:xfrm>
          <a:custGeom>
            <a:avLst/>
            <a:gdLst>
              <a:gd name="connsiteX0" fmla="*/ 117669 w 12495931"/>
              <a:gd name="connsiteY0" fmla="*/ 728895 h 747904"/>
              <a:gd name="connsiteX1" fmla="*/ 183930 w 12495931"/>
              <a:gd name="connsiteY1" fmla="*/ 675886 h 747904"/>
              <a:gd name="connsiteX2" fmla="*/ 1853704 w 12495931"/>
              <a:gd name="connsiteY2" fmla="*/ 145799 h 747904"/>
              <a:gd name="connsiteX3" fmla="*/ 2874121 w 12495931"/>
              <a:gd name="connsiteY3" fmla="*/ 543365 h 747904"/>
              <a:gd name="connsiteX4" fmla="*/ 4027060 w 12495931"/>
              <a:gd name="connsiteY4" fmla="*/ 172304 h 747904"/>
              <a:gd name="connsiteX5" fmla="*/ 5325773 w 12495931"/>
              <a:gd name="connsiteY5" fmla="*/ 291573 h 747904"/>
              <a:gd name="connsiteX6" fmla="*/ 5869112 w 12495931"/>
              <a:gd name="connsiteY6" fmla="*/ 583121 h 747904"/>
              <a:gd name="connsiteX7" fmla="*/ 6677495 w 12495931"/>
              <a:gd name="connsiteY7" fmla="*/ 26 h 747904"/>
              <a:gd name="connsiteX8" fmla="*/ 7618399 w 12495931"/>
              <a:gd name="connsiteY8" fmla="*/ 556617 h 747904"/>
              <a:gd name="connsiteX9" fmla="*/ 8347269 w 12495931"/>
              <a:gd name="connsiteY9" fmla="*/ 66286 h 747904"/>
              <a:gd name="connsiteX10" fmla="*/ 9354434 w 12495931"/>
              <a:gd name="connsiteY10" fmla="*/ 636130 h 747904"/>
              <a:gd name="connsiteX11" fmla="*/ 10136312 w 12495931"/>
              <a:gd name="connsiteY11" fmla="*/ 132547 h 747904"/>
              <a:gd name="connsiteX12" fmla="*/ 11090469 w 12495931"/>
              <a:gd name="connsiteY12" fmla="*/ 715643 h 747904"/>
              <a:gd name="connsiteX13" fmla="*/ 12296417 w 12495931"/>
              <a:gd name="connsiteY13" fmla="*/ 119295 h 747904"/>
              <a:gd name="connsiteX14" fmla="*/ 12481947 w 12495931"/>
              <a:gd name="connsiteY14" fmla="*/ 145799 h 7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95931" h="747904">
                <a:moveTo>
                  <a:pt x="117669" y="728895"/>
                </a:moveTo>
                <a:cubicBezTo>
                  <a:pt x="6130" y="750982"/>
                  <a:pt x="-105409" y="773069"/>
                  <a:pt x="183930" y="675886"/>
                </a:cubicBezTo>
                <a:cubicBezTo>
                  <a:pt x="473269" y="578703"/>
                  <a:pt x="1405339" y="167886"/>
                  <a:pt x="1853704" y="145799"/>
                </a:cubicBezTo>
                <a:cubicBezTo>
                  <a:pt x="2302069" y="123712"/>
                  <a:pt x="2511895" y="538948"/>
                  <a:pt x="2874121" y="543365"/>
                </a:cubicBezTo>
                <a:cubicBezTo>
                  <a:pt x="3236347" y="547782"/>
                  <a:pt x="3618451" y="214269"/>
                  <a:pt x="4027060" y="172304"/>
                </a:cubicBezTo>
                <a:cubicBezTo>
                  <a:pt x="4435669" y="130339"/>
                  <a:pt x="5018764" y="223103"/>
                  <a:pt x="5325773" y="291573"/>
                </a:cubicBezTo>
                <a:cubicBezTo>
                  <a:pt x="5632782" y="360043"/>
                  <a:pt x="5643825" y="631712"/>
                  <a:pt x="5869112" y="583121"/>
                </a:cubicBezTo>
                <a:cubicBezTo>
                  <a:pt x="6094399" y="534530"/>
                  <a:pt x="6385947" y="4443"/>
                  <a:pt x="6677495" y="26"/>
                </a:cubicBezTo>
                <a:cubicBezTo>
                  <a:pt x="6969043" y="-4391"/>
                  <a:pt x="7340103" y="545574"/>
                  <a:pt x="7618399" y="556617"/>
                </a:cubicBezTo>
                <a:cubicBezTo>
                  <a:pt x="7896695" y="567660"/>
                  <a:pt x="8057930" y="53034"/>
                  <a:pt x="8347269" y="66286"/>
                </a:cubicBezTo>
                <a:cubicBezTo>
                  <a:pt x="8636608" y="79538"/>
                  <a:pt x="9056260" y="625087"/>
                  <a:pt x="9354434" y="636130"/>
                </a:cubicBezTo>
                <a:cubicBezTo>
                  <a:pt x="9652608" y="647173"/>
                  <a:pt x="9846973" y="119295"/>
                  <a:pt x="10136312" y="132547"/>
                </a:cubicBezTo>
                <a:cubicBezTo>
                  <a:pt x="10425651" y="145799"/>
                  <a:pt x="10730452" y="717852"/>
                  <a:pt x="11090469" y="715643"/>
                </a:cubicBezTo>
                <a:cubicBezTo>
                  <a:pt x="11450486" y="713434"/>
                  <a:pt x="12064504" y="214269"/>
                  <a:pt x="12296417" y="119295"/>
                </a:cubicBezTo>
                <a:cubicBezTo>
                  <a:pt x="12528330" y="24321"/>
                  <a:pt x="12505138" y="85060"/>
                  <a:pt x="12481947" y="1457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85" y="-179621"/>
            <a:ext cx="2133600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2343" y="2875002"/>
            <a:ext cx="60273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113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3092" y="1"/>
            <a:ext cx="1847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2400" b="1" dirty="0">
              <a:ln/>
              <a:solidFill>
                <a:srgbClr val="0387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60960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95601" y="914400"/>
            <a:ext cx="1947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5072063" y="13716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52863" y="1495426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486400" y="1295401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53200" y="1066801"/>
            <a:ext cx="76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5072063" y="25908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553200" y="1600201"/>
            <a:ext cx="76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57400" y="2286001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486400" y="25908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486400" y="207168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248400" y="20574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248400" y="26050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934200" y="20574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934200" y="26050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2057400" y="3200401"/>
            <a:ext cx="533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248400" y="259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5486400" y="259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010400" y="25908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97" name="Rectangle 13"/>
          <p:cNvSpPr>
            <a:spLocks noChangeArrowheads="1"/>
          </p:cNvSpPr>
          <p:nvPr/>
        </p:nvSpPr>
        <p:spPr bwMode="auto">
          <a:xfrm>
            <a:off x="5943601" y="2362201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;</a:t>
            </a:r>
            <a:endParaRPr lang="en-US" altLang="vi-VN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098" name="Rectangle 15"/>
          <p:cNvSpPr>
            <a:spLocks noChangeArrowheads="1"/>
          </p:cNvSpPr>
          <p:nvPr/>
        </p:nvSpPr>
        <p:spPr bwMode="auto">
          <a:xfrm>
            <a:off x="6705601" y="2362201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;</a:t>
            </a:r>
            <a:endParaRPr lang="en-US" altLang="vi-VN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486400" y="34290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486400" y="304800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5410200" y="3429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334000" y="40386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5334000" y="46482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5334000" y="4495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571935" y="51816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593271" y="5695759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V="1">
            <a:off x="5605462" y="5638800"/>
            <a:ext cx="261937" cy="47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0187" y="107625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TRANG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903436" y="485076"/>
            <a:ext cx="3934592" cy="19657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424145" y="3366572"/>
            <a:ext cx="5177307" cy="3398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488855" y="3296256"/>
            <a:ext cx="3913500" cy="39135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4426" y="839014"/>
            <a:ext cx="27326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9259" y="2160336"/>
            <a:ext cx="54429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39869" y="29174"/>
            <a:ext cx="6174377" cy="1045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YÊU CẦU CẦN ĐẠT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9618" y="1300843"/>
            <a:ext cx="7432764" cy="1737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Củng cố một số hiểu biết ban đầu về phân số: đọc, viết phân số;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9618" y="4580090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3.Bước đầu biết so sánh độ dài của một đoạn thẳng bằng mấy phần độ dài của đoạn thẳng khác.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9618" y="3228128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2.Củng cố quan hệ giữa phép chia số tự nhiên và phân số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8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85" y="-179621"/>
            <a:ext cx="2133600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2343" y="2875002"/>
            <a:ext cx="60273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6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1676400" y="76200"/>
            <a:ext cx="8820150" cy="670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32304" y="1287484"/>
            <a:ext cx="5468112" cy="6556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đo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đại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lượng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079" name="Group 34"/>
          <p:cNvGrpSpPr>
            <a:grpSpLocks/>
          </p:cNvGrpSpPr>
          <p:nvPr/>
        </p:nvGrpSpPr>
        <p:grpSpPr bwMode="auto">
          <a:xfrm>
            <a:off x="2133600" y="2133601"/>
            <a:ext cx="1143000" cy="1179583"/>
            <a:chOff x="457200" y="2514600"/>
            <a:chExt cx="914400" cy="1179731"/>
          </a:xfrm>
        </p:grpSpPr>
        <p:sp>
          <p:nvSpPr>
            <p:cNvPr id="3100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</a:rPr>
                <a:t>1</a:t>
              </a:r>
              <a:endParaRPr lang="vi-VN" altLang="vi-VN" sz="3600" b="1">
                <a:solidFill>
                  <a:srgbClr val="FF0000"/>
                </a:solidFill>
              </a:endParaRPr>
            </a:p>
          </p:txBody>
        </p:sp>
        <p:sp>
          <p:nvSpPr>
            <p:cNvPr id="3101" name="TextBox 28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 dirty="0">
                  <a:solidFill>
                    <a:srgbClr val="FF0000"/>
                  </a:solidFill>
                </a:rPr>
                <a:t>2</a:t>
              </a:r>
              <a:endParaRPr lang="vi-VN" altLang="vi-VN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7200" y="3124276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3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64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</a:rPr>
                <a:t>kg</a:t>
              </a:r>
              <a:endParaRPr lang="vi-VN" altLang="vi-VN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080" name="Group 35"/>
          <p:cNvGrpSpPr>
            <a:grpSpLocks/>
          </p:cNvGrpSpPr>
          <p:nvPr/>
        </p:nvGrpSpPr>
        <p:grpSpPr bwMode="auto">
          <a:xfrm>
            <a:off x="2057400" y="3124201"/>
            <a:ext cx="914400" cy="1179513"/>
            <a:chOff x="457200" y="2514600"/>
            <a:chExt cx="914400" cy="1179731"/>
          </a:xfrm>
        </p:grpSpPr>
        <p:sp>
          <p:nvSpPr>
            <p:cNvPr id="3096" name="TextBox 3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B050"/>
                  </a:solidFill>
                </a:rPr>
                <a:t>5</a:t>
              </a:r>
              <a:endParaRPr lang="vi-VN" altLang="vi-VN" sz="3600" b="1">
                <a:solidFill>
                  <a:srgbClr val="00B050"/>
                </a:solidFill>
              </a:endParaRPr>
            </a:p>
          </p:txBody>
        </p:sp>
        <p:sp>
          <p:nvSpPr>
            <p:cNvPr id="3097" name="TextBox 37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B050"/>
                  </a:solidFill>
                </a:rPr>
                <a:t>8</a:t>
              </a:r>
              <a:endParaRPr lang="vi-VN" altLang="vi-VN" sz="3600" b="1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TextBox 3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B050"/>
                  </a:solidFill>
                </a:rPr>
                <a:t>m</a:t>
              </a:r>
              <a:endParaRPr lang="vi-VN" altLang="vi-VN" sz="32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3081" name="Group 40"/>
          <p:cNvGrpSpPr>
            <a:grpSpLocks/>
          </p:cNvGrpSpPr>
          <p:nvPr/>
        </p:nvGrpSpPr>
        <p:grpSpPr bwMode="auto">
          <a:xfrm>
            <a:off x="1981200" y="4114801"/>
            <a:ext cx="1295400" cy="1179513"/>
            <a:chOff x="457200" y="2514600"/>
            <a:chExt cx="914400" cy="1179731"/>
          </a:xfrm>
        </p:grpSpPr>
        <p:sp>
          <p:nvSpPr>
            <p:cNvPr id="3092" name="TextBox 41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70C0"/>
                  </a:solidFill>
                </a:rPr>
                <a:t>19</a:t>
              </a:r>
              <a:endParaRPr lang="vi-VN" altLang="vi-VN" sz="3600" b="1">
                <a:solidFill>
                  <a:srgbClr val="0070C0"/>
                </a:solidFill>
              </a:endParaRPr>
            </a:p>
          </p:txBody>
        </p:sp>
        <p:sp>
          <p:nvSpPr>
            <p:cNvPr id="3093" name="TextBox 42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70C0"/>
                  </a:solidFill>
                </a:rPr>
                <a:t>12</a:t>
              </a:r>
              <a:endParaRPr lang="vi-VN" altLang="vi-VN" sz="3600" b="1">
                <a:solidFill>
                  <a:srgbClr val="0070C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5" name="TextBox 44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70C0"/>
                  </a:solidFill>
                </a:rPr>
                <a:t> giờ</a:t>
              </a:r>
              <a:endParaRPr lang="vi-VN" altLang="vi-VN" sz="32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3082" name="Group 45"/>
          <p:cNvGrpSpPr>
            <a:grpSpLocks/>
          </p:cNvGrpSpPr>
          <p:nvPr/>
        </p:nvGrpSpPr>
        <p:grpSpPr bwMode="auto">
          <a:xfrm>
            <a:off x="1905000" y="5410201"/>
            <a:ext cx="1981200" cy="1179513"/>
            <a:chOff x="457200" y="2514600"/>
            <a:chExt cx="914400" cy="1179731"/>
          </a:xfrm>
        </p:grpSpPr>
        <p:sp>
          <p:nvSpPr>
            <p:cNvPr id="3088" name="TextBox 4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33CC"/>
                  </a:solidFill>
                </a:rPr>
                <a:t>6</a:t>
              </a:r>
              <a:endParaRPr lang="vi-VN" altLang="vi-VN" sz="3600" b="1">
                <a:solidFill>
                  <a:srgbClr val="FF33CC"/>
                </a:solidFill>
              </a:endParaRPr>
            </a:p>
          </p:txBody>
        </p:sp>
        <p:sp>
          <p:nvSpPr>
            <p:cNvPr id="3089" name="TextBox 47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33CC"/>
                  </a:solidFill>
                </a:rPr>
                <a:t>100</a:t>
              </a:r>
              <a:endParaRPr lang="vi-VN" altLang="vi-VN" sz="3600" b="1">
                <a:solidFill>
                  <a:srgbClr val="FF33CC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1" name="TextBox 4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70C0"/>
                  </a:solidFill>
                </a:rPr>
                <a:t> </a:t>
              </a:r>
              <a:r>
                <a:rPr lang="en-US" altLang="vi-VN" sz="3200" b="1">
                  <a:solidFill>
                    <a:srgbClr val="FF33CC"/>
                  </a:solidFill>
                </a:rPr>
                <a:t>m</a:t>
              </a:r>
              <a:endParaRPr lang="vi-VN" altLang="vi-VN" sz="3200" b="1">
                <a:solidFill>
                  <a:srgbClr val="FF33CC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3200400" y="2362200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ki-lô-gam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200400" y="3276600"/>
            <a:ext cx="5486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Năm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mét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200400" y="4267200"/>
            <a:ext cx="55626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Mười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mười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giờ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24200" y="5638800"/>
            <a:ext cx="55626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Sáu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trăm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mét</a:t>
            </a:r>
            <a:endParaRPr lang="vi-VN" sz="32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7815" y="29174"/>
            <a:ext cx="6846277" cy="1045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 em đạt được mục tiêu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9618" y="1300843"/>
            <a:ext cx="7432764" cy="17373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Củng cố một số hiểu biết ban đầu về phân số: đọc, viết phân số;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9618" y="4580090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3.Bước đầu biết so sánh độ dài của một đoạn thẳng bằng mấy phần độ dài của đoạn thẳng khác.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9618" y="3228128"/>
            <a:ext cx="7432764" cy="1245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2.Củng cố quan hệ giữa phép chia số tự nhiên và phân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6523" y="1110918"/>
            <a:ext cx="797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150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Bell-04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100013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974849" y="1058863"/>
            <a:ext cx="4590073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Calibri"/>
              </a:rPr>
              <a:t>Bài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2: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số</a:t>
            </a:r>
            <a:endParaRPr lang="vi-VN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924800" y="2057401"/>
            <a:ext cx="1143000" cy="1179513"/>
            <a:chOff x="457200" y="2514600"/>
            <a:chExt cx="914400" cy="1179731"/>
          </a:xfrm>
        </p:grpSpPr>
        <p:sp>
          <p:nvSpPr>
            <p:cNvPr id="4121" name="TextBox 2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</a:rPr>
                <a:t>1</a:t>
              </a:r>
              <a:endParaRPr lang="vi-VN" altLang="vi-VN" sz="3600" b="1">
                <a:solidFill>
                  <a:srgbClr val="FF0000"/>
                </a:solidFill>
              </a:endParaRPr>
            </a:p>
          </p:txBody>
        </p:sp>
        <p:sp>
          <p:nvSpPr>
            <p:cNvPr id="4122" name="TextBox 28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</a:rPr>
                <a:t>4</a:t>
              </a:r>
              <a:endParaRPr lang="vi-VN" altLang="vi-VN" sz="3600" b="1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4" name="TextBox 31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924800" y="2971800"/>
            <a:ext cx="1447800" cy="1179676"/>
            <a:chOff x="457200" y="2514600"/>
            <a:chExt cx="914400" cy="1179798"/>
          </a:xfrm>
        </p:grpSpPr>
        <p:sp>
          <p:nvSpPr>
            <p:cNvPr id="4117" name="TextBox 3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B050"/>
                  </a:solidFill>
                </a:rPr>
                <a:t>6</a:t>
              </a:r>
              <a:endParaRPr lang="vi-VN" altLang="vi-VN" sz="3600" b="1">
                <a:solidFill>
                  <a:srgbClr val="00B050"/>
                </a:solidFill>
              </a:endParaRPr>
            </a:p>
          </p:txBody>
        </p:sp>
        <p:sp>
          <p:nvSpPr>
            <p:cNvPr id="4118" name="TextBox 37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B050"/>
                  </a:solidFill>
                </a:rPr>
                <a:t>10</a:t>
              </a:r>
              <a:endParaRPr lang="vi-VN" altLang="vi-VN" sz="3600" b="1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57200" y="312426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0" name="TextBox 3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924800" y="4114801"/>
            <a:ext cx="1295400" cy="1179513"/>
            <a:chOff x="457200" y="2514600"/>
            <a:chExt cx="914400" cy="1179731"/>
          </a:xfrm>
        </p:grpSpPr>
        <p:sp>
          <p:nvSpPr>
            <p:cNvPr id="4113" name="TextBox 41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70C0"/>
                  </a:solidFill>
                </a:rPr>
                <a:t>18</a:t>
              </a:r>
              <a:endParaRPr lang="vi-VN" altLang="vi-VN" sz="3600" b="1">
                <a:solidFill>
                  <a:srgbClr val="0070C0"/>
                </a:solidFill>
              </a:endParaRPr>
            </a:p>
          </p:txBody>
        </p:sp>
        <p:sp>
          <p:nvSpPr>
            <p:cNvPr id="4114" name="TextBox 42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70C0"/>
                  </a:solidFill>
                </a:rPr>
                <a:t>85</a:t>
              </a:r>
              <a:endParaRPr lang="vi-VN" altLang="vi-VN" sz="3600" b="1">
                <a:solidFill>
                  <a:srgbClr val="0070C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6" name="TextBox 44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70C0"/>
                  </a:solidFill>
                </a:rPr>
                <a:t> </a:t>
              </a:r>
              <a:endParaRPr lang="vi-VN" altLang="vi-VN" sz="32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772400" y="5257801"/>
            <a:ext cx="1981200" cy="1179513"/>
            <a:chOff x="457200" y="2514600"/>
            <a:chExt cx="914400" cy="1179731"/>
          </a:xfrm>
        </p:grpSpPr>
        <p:sp>
          <p:nvSpPr>
            <p:cNvPr id="4109" name="TextBox 4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33CC"/>
                  </a:solidFill>
                </a:rPr>
                <a:t>72</a:t>
              </a:r>
              <a:endParaRPr lang="vi-VN" altLang="vi-VN" sz="3600" b="1">
                <a:solidFill>
                  <a:srgbClr val="FF33CC"/>
                </a:solidFill>
              </a:endParaRPr>
            </a:p>
          </p:txBody>
        </p:sp>
        <p:sp>
          <p:nvSpPr>
            <p:cNvPr id="4110" name="TextBox 47"/>
            <p:cNvSpPr txBox="1">
              <a:spLocks noChangeArrowheads="1"/>
            </p:cNvSpPr>
            <p:nvPr/>
          </p:nvSpPr>
          <p:spPr bwMode="auto">
            <a:xfrm>
              <a:off x="457200" y="3048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33CC"/>
                  </a:solidFill>
                </a:rPr>
                <a:t>100</a:t>
              </a:r>
              <a:endParaRPr lang="vi-VN" altLang="vi-VN" sz="3600" b="1">
                <a:solidFill>
                  <a:srgbClr val="FF33CC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57200" y="3124313"/>
              <a:ext cx="381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TextBox 4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3200" b="1">
                <a:solidFill>
                  <a:srgbClr val="FF33CC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905000" y="2286000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tư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5000" y="3276600"/>
            <a:ext cx="54864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Sáu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/>
              </a:rPr>
              <a:t>mười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905000" y="4343400"/>
            <a:ext cx="5791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Mười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tám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tám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mươi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lăm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905000" y="5638800"/>
            <a:ext cx="55626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Bảy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mươi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hai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phần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Calibri"/>
              </a:rPr>
              <a:t>trăm</a:t>
            </a:r>
            <a:endParaRPr lang="vi-VN" sz="32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184327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707</Words>
  <Application>Microsoft Office PowerPoint</Application>
  <PresentationFormat>Widescreen</PresentationFormat>
  <Paragraphs>175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UTM Cookies</vt:lpstr>
      <vt:lpstr>Wingdings 2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2021-12-05T07:31:53Z</dcterms:created>
  <dcterms:modified xsi:type="dcterms:W3CDTF">2022-01-21T15:26:33Z</dcterms:modified>
</cp:coreProperties>
</file>