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316" r:id="rId3"/>
    <p:sldId id="295" r:id="rId4"/>
    <p:sldId id="258" r:id="rId5"/>
    <p:sldId id="315" r:id="rId6"/>
    <p:sldId id="302" r:id="rId7"/>
    <p:sldId id="318" r:id="rId8"/>
    <p:sldId id="319" r:id="rId9"/>
    <p:sldId id="260" r:id="rId10"/>
    <p:sldId id="304" r:id="rId11"/>
    <p:sldId id="270" r:id="rId12"/>
    <p:sldId id="306" r:id="rId13"/>
    <p:sldId id="266" r:id="rId14"/>
    <p:sldId id="308" r:id="rId15"/>
    <p:sldId id="309" r:id="rId16"/>
    <p:sldId id="269" r:id="rId17"/>
    <p:sldId id="320" r:id="rId18"/>
    <p:sldId id="321" r:id="rId19"/>
    <p:sldId id="311" r:id="rId20"/>
    <p:sldId id="312" r:id="rId21"/>
    <p:sldId id="259" r:id="rId22"/>
    <p:sldId id="265" r:id="rId23"/>
  </p:sldIdLst>
  <p:sldSz cx="16778288" cy="9475788"/>
  <p:notesSz cx="6858000" cy="9144000"/>
  <p:custDataLst>
    <p:tags r:id="rId25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3300"/>
    <a:srgbClr val="FF0066"/>
    <a:srgbClr val="FFEB71"/>
    <a:srgbClr val="FFEFAB"/>
    <a:srgbClr val="FFD937"/>
    <a:srgbClr val="FFFF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84824" autoAdjust="0"/>
  </p:normalViewPr>
  <p:slideViewPr>
    <p:cSldViewPr showGuides="1">
      <p:cViewPr varScale="1">
        <p:scale>
          <a:sx n="41" d="100"/>
          <a:sy n="41" d="100"/>
        </p:scale>
        <p:origin x="858" y="30"/>
      </p:cViewPr>
      <p:guideLst>
        <p:guide orient="horz" pos="2985"/>
        <p:guide pos="5285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26246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8560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917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5993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38464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14798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openxmlformats.org/officeDocument/2006/relationships/image" Target="../media/image20.jp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image" Target="../media/image22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5" Type="http://schemas.microsoft.com/office/2007/relationships/media" Target="../media/media7.mp3"/><Relationship Id="rId10" Type="http://schemas.openxmlformats.org/officeDocument/2006/relationships/image" Target="../media/image19.png"/><Relationship Id="rId4" Type="http://schemas.openxmlformats.org/officeDocument/2006/relationships/audio" Target="../media/media6.mp3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7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microsoft.com/office/2007/relationships/media" Target="../media/media10.mp3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7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microsoft.com/office/2007/relationships/media" Target="../media/media14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wmf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g"/><Relationship Id="rId5" Type="http://schemas.openxmlformats.org/officeDocument/2006/relationships/audio" Target="../media/audio1.wav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20373">
            <a:off x="180232" y="2278196"/>
            <a:ext cx="15841760" cy="143951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52" y="1512888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28966" y="417513"/>
            <a:ext cx="11521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PHÒNG GIÁO DỤC VÀ ĐÀO TẠO QUẬN LONG BIÊN</a:t>
            </a:r>
          </a:p>
          <a:p>
            <a:pPr algn="ctr"/>
            <a:r>
              <a:rPr lang="en-US" sz="3600" b="1" dirty="0">
                <a:cs typeface="Arial" panose="020B0604020202020204" pitchFamily="34" charset="0"/>
              </a:rPr>
              <a:t>TRƯỜNG TIỂU HỌC PHÚC LỢI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95984" y="5385966"/>
            <a:ext cx="1847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800" dirty="0">
              <a:solidFill>
                <a:srgbClr val="FF0066"/>
              </a:solidFill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4288" y="5334763"/>
            <a:ext cx="1368152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1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Môn</a:t>
            </a:r>
            <a:r>
              <a:rPr lang="en-US" sz="1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 </a:t>
            </a:r>
            <a:r>
              <a:rPr lang="en-US" sz="1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Toán</a:t>
            </a:r>
            <a:r>
              <a:rPr lang="en-US" sz="1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 – </a:t>
            </a:r>
            <a:r>
              <a:rPr lang="en-US" sz="1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Lớp</a:t>
            </a:r>
            <a:r>
              <a:rPr lang="en-US" sz="1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 4</a:t>
            </a:r>
          </a:p>
        </p:txBody>
      </p:sp>
      <p:pic>
        <p:nvPicPr>
          <p:cNvPr id="10" name="图片 31759" descr="封面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84187" y="335068"/>
            <a:ext cx="3198813" cy="360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27880" y="7030074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9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0003E-6 -5.93064E-7 L 1.30003E-6 -0.07221 " pathEditMode="relative" rAng="0" ptsTypes="AA">
                                      <p:cBhvr>
                                        <p:cTn id="1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9"/>
                                    </p:animMotion>
                                    <p:animRot by="150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225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animRot by="21600000">
                                      <p:cBhvr>
                                        <p:cTn id="16" dur="578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2523686" y="179718"/>
            <a:ext cx="14108705" cy="9138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23" y="1426313"/>
            <a:ext cx="1372002" cy="26169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552568" y="1326064"/>
            <a:ext cx="2890241" cy="1797350"/>
            <a:chOff x="13320299" y="3493789"/>
            <a:chExt cx="2627912" cy="80517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320299" y="3493789"/>
              <a:ext cx="2627912" cy="80517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11115" y="5440795"/>
            <a:ext cx="3066061" cy="1797351"/>
            <a:chOff x="13240373" y="3493789"/>
            <a:chExt cx="2787771" cy="80517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240373" y="3493789"/>
              <a:ext cx="2787771" cy="80517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802365" y="3862088"/>
            <a:ext cx="2991110" cy="1797351"/>
            <a:chOff x="13158118" y="3510129"/>
            <a:chExt cx="2719625" cy="80517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0517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5617080" y="4104149"/>
            <a:ext cx="1531930" cy="2115523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9" name="Freeform 8"/>
          <p:cNvSpPr/>
          <p:nvPr/>
        </p:nvSpPr>
        <p:spPr>
          <a:xfrm>
            <a:off x="7185485" y="3082862"/>
            <a:ext cx="3173284" cy="911864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grpSp>
        <p:nvGrpSpPr>
          <p:cNvPr id="41" name="Nhóm 61"/>
          <p:cNvGrpSpPr/>
          <p:nvPr/>
        </p:nvGrpSpPr>
        <p:grpSpPr>
          <a:xfrm>
            <a:off x="42935" y="1922612"/>
            <a:ext cx="1649429" cy="7552413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129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 sz="4129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427" y="3564774"/>
            <a:ext cx="3164006" cy="5103238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" end="6035.9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74105" y="1950739"/>
            <a:ext cx="569432" cy="569432"/>
          </a:xfrm>
          <a:prstGeom prst="rect">
            <a:avLst/>
          </a:prstGeom>
        </p:spPr>
      </p:pic>
      <p:pic>
        <p:nvPicPr>
          <p:cNvPr id="3" name="HUG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8356" y="8364722"/>
            <a:ext cx="606579" cy="6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48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19571 -0.04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-2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4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648"/>
                            </p:stCondLst>
                            <p:childTnLst>
                              <p:par>
                                <p:cTn id="2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9284" y="-878730"/>
            <a:ext cx="4394200" cy="950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720" y="417414"/>
            <a:ext cx="1951037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48" y="6466086"/>
            <a:ext cx="3911625" cy="2596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">
            <a:extLst>
              <a:ext uri="{FF2B5EF4-FFF2-40B4-BE49-F238E27FC236}">
                <a16:creationId xmlns:a16="http://schemas.microsoft.com/office/drawing/2014/main" id="{68009AC9-8F4C-9F4C-B307-4715CE0E3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4916" y="1489944"/>
            <a:ext cx="99788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altLang="en-VN" sz="40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VN" sz="40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VN" sz="40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VN" sz="40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EFD68D7A-D7BC-AD4E-AE30-E49AA1F3A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394" y="3828841"/>
            <a:ext cx="7937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AH là đường cao của hình tam giác ABC</a:t>
            </a: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C1F840C1-0438-2343-9593-1CA91AE60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56" y="4925804"/>
            <a:ext cx="7937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AB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ACD1A9A-D5FA-FF4F-8714-368FF885FA00}"/>
              </a:ext>
            </a:extLst>
          </p:cNvPr>
          <p:cNvSpPr/>
          <p:nvPr/>
        </p:nvSpPr>
        <p:spPr>
          <a:xfrm>
            <a:off x="8468586" y="3827254"/>
            <a:ext cx="526831" cy="538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DC66018-E37C-F245-A158-821C76DDE42D}"/>
              </a:ext>
            </a:extLst>
          </p:cNvPr>
          <p:cNvSpPr/>
          <p:nvPr/>
        </p:nvSpPr>
        <p:spPr>
          <a:xfrm>
            <a:off x="8511450" y="4887704"/>
            <a:ext cx="526830" cy="546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6E59B56-3F6B-464D-91E9-83CD9CB67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8275" y="3844716"/>
            <a:ext cx="4866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AD45FF-12B5-814D-8BF1-269A5451C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5574" y="4925804"/>
            <a:ext cx="5416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4" name="Isosceles Triangle 6">
            <a:extLst>
              <a:ext uri="{FF2B5EF4-FFF2-40B4-BE49-F238E27FC236}">
                <a16:creationId xmlns:a16="http://schemas.microsoft.com/office/drawing/2014/main" id="{929DB6E0-A1F1-0541-8A96-A786D4049E5D}"/>
              </a:ext>
            </a:extLst>
          </p:cNvPr>
          <p:cNvSpPr/>
          <p:nvPr/>
        </p:nvSpPr>
        <p:spPr>
          <a:xfrm>
            <a:off x="11428270" y="3278616"/>
            <a:ext cx="4031089" cy="2575775"/>
          </a:xfrm>
          <a:prstGeom prst="triangle">
            <a:avLst>
              <a:gd name="adj" fmla="val 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2C4C05-87F3-904C-8FDD-1A283A1FB6D9}"/>
              </a:ext>
            </a:extLst>
          </p:cNvPr>
          <p:cNvCxnSpPr>
            <a:stCxn id="24" idx="0"/>
          </p:cNvCxnSpPr>
          <p:nvPr/>
        </p:nvCxnSpPr>
        <p:spPr>
          <a:xfrm>
            <a:off x="11428270" y="3278616"/>
            <a:ext cx="2047742" cy="25886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0FFB030-A946-DB43-BC91-608D960A223D}"/>
              </a:ext>
            </a:extLst>
          </p:cNvPr>
          <p:cNvSpPr txBox="1"/>
          <p:nvPr/>
        </p:nvSpPr>
        <p:spPr>
          <a:xfrm>
            <a:off x="11132056" y="2816951"/>
            <a:ext cx="97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D409B-D062-DB49-8362-5240F93C1B2F}"/>
              </a:ext>
            </a:extLst>
          </p:cNvPr>
          <p:cNvSpPr txBox="1"/>
          <p:nvPr/>
        </p:nvSpPr>
        <p:spPr>
          <a:xfrm>
            <a:off x="11125617" y="5854391"/>
            <a:ext cx="97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5AA308-E5D5-1F48-BAF9-8199D87D9618}"/>
              </a:ext>
            </a:extLst>
          </p:cNvPr>
          <p:cNvSpPr txBox="1"/>
          <p:nvPr/>
        </p:nvSpPr>
        <p:spPr>
          <a:xfrm>
            <a:off x="15266176" y="5854390"/>
            <a:ext cx="97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20AF68-A6A3-584C-A047-945CD8C15FEA}"/>
              </a:ext>
            </a:extLst>
          </p:cNvPr>
          <p:cNvSpPr txBox="1"/>
          <p:nvPr/>
        </p:nvSpPr>
        <p:spPr>
          <a:xfrm>
            <a:off x="13282829" y="5854390"/>
            <a:ext cx="97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B45F58-97D5-DC4A-8ED9-A085BDC71B97}"/>
              </a:ext>
            </a:extLst>
          </p:cNvPr>
          <p:cNvSpPr/>
          <p:nvPr/>
        </p:nvSpPr>
        <p:spPr>
          <a:xfrm>
            <a:off x="11428270" y="5604987"/>
            <a:ext cx="206062" cy="2446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2523686" y="179718"/>
            <a:ext cx="14108705" cy="9138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08" y="947822"/>
            <a:ext cx="1372002" cy="2616952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711115" y="5440795"/>
            <a:ext cx="3066061" cy="1797351"/>
            <a:chOff x="13240373" y="3493789"/>
            <a:chExt cx="2787771" cy="80517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240373" y="3493789"/>
              <a:ext cx="2787771" cy="80517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802365" y="3862088"/>
            <a:ext cx="2991110" cy="1797351"/>
            <a:chOff x="13158118" y="3510129"/>
            <a:chExt cx="2719625" cy="80517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0517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5617080" y="4104149"/>
            <a:ext cx="1531930" cy="2115523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9" name="Freeform 8"/>
          <p:cNvSpPr/>
          <p:nvPr/>
        </p:nvSpPr>
        <p:spPr>
          <a:xfrm>
            <a:off x="7185485" y="3082862"/>
            <a:ext cx="3173284" cy="911864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10" name="Freeform 9"/>
          <p:cNvSpPr/>
          <p:nvPr/>
        </p:nvSpPr>
        <p:spPr>
          <a:xfrm>
            <a:off x="10468194" y="3794115"/>
            <a:ext cx="1641353" cy="382983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grpSp>
        <p:nvGrpSpPr>
          <p:cNvPr id="41" name="Nhóm 61"/>
          <p:cNvGrpSpPr/>
          <p:nvPr/>
        </p:nvGrpSpPr>
        <p:grpSpPr>
          <a:xfrm>
            <a:off x="42935" y="1922612"/>
            <a:ext cx="1649429" cy="7552413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129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 sz="4129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427" y="3564774"/>
            <a:ext cx="3164006" cy="5103238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4976.9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74105" y="1950739"/>
            <a:ext cx="569432" cy="56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0768 0.0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43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7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963442" y="1712123"/>
            <a:ext cx="7132956" cy="107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53" dirty="0">
                <a:solidFill>
                  <a:srgbClr val="FF0000"/>
                </a:solidFill>
              </a:rPr>
              <a:t>B1.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Vẽ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đoạn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AB = 3cm.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972181" y="1827911"/>
            <a:ext cx="6173885" cy="425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853" dirty="0">
                <a:solidFill>
                  <a:srgbClr val="FF0000"/>
                </a:solidFill>
              </a:rPr>
              <a:t>B2. </a:t>
            </a:r>
            <a:r>
              <a:rPr lang="en-US" altLang="en-US" sz="3853" dirty="0" err="1">
                <a:solidFill>
                  <a:srgbClr val="0000FF"/>
                </a:solidFill>
              </a:rPr>
              <a:t>Vẽ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đường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vuông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góc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với</a:t>
            </a:r>
            <a:r>
              <a:rPr lang="en-US" altLang="en-US" sz="3853" dirty="0">
                <a:solidFill>
                  <a:srgbClr val="0000FF"/>
                </a:solidFill>
              </a:rPr>
              <a:t> AB </a:t>
            </a:r>
            <a:r>
              <a:rPr lang="en-US" altLang="en-US" sz="3853" dirty="0" err="1">
                <a:solidFill>
                  <a:srgbClr val="0000FF"/>
                </a:solidFill>
              </a:rPr>
              <a:t>tại</a:t>
            </a:r>
            <a:r>
              <a:rPr lang="en-US" altLang="en-US" sz="3853" dirty="0">
                <a:solidFill>
                  <a:srgbClr val="0000FF"/>
                </a:solidFill>
              </a:rPr>
              <a:t> A, </a:t>
            </a:r>
            <a:r>
              <a:rPr lang="en-US" altLang="en-US" sz="3853" dirty="0" err="1">
                <a:solidFill>
                  <a:srgbClr val="0000FF"/>
                </a:solidFill>
              </a:rPr>
              <a:t>trên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đường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đó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lấy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đoạn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AD = 3 cm. 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869501" y="4956361"/>
            <a:ext cx="6691654" cy="335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853" dirty="0">
                <a:solidFill>
                  <a:srgbClr val="FF0000"/>
                </a:solidFill>
              </a:rPr>
              <a:t>B3.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Vẽ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đường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vuông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góc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với</a:t>
            </a:r>
            <a:r>
              <a:rPr lang="en-US" altLang="en-US" sz="3853" dirty="0">
                <a:solidFill>
                  <a:srgbClr val="0000FF"/>
                </a:solidFill>
              </a:rPr>
              <a:t> BC </a:t>
            </a:r>
            <a:r>
              <a:rPr lang="en-US" altLang="en-US" sz="3853" dirty="0" err="1">
                <a:solidFill>
                  <a:srgbClr val="0000FF"/>
                </a:solidFill>
              </a:rPr>
              <a:t>tại</a:t>
            </a:r>
            <a:r>
              <a:rPr lang="en-US" altLang="en-US" sz="3853" dirty="0">
                <a:solidFill>
                  <a:srgbClr val="0000FF"/>
                </a:solidFill>
              </a:rPr>
              <a:t> B, </a:t>
            </a:r>
            <a:r>
              <a:rPr lang="en-US" altLang="en-US" sz="3853" dirty="0" err="1">
                <a:solidFill>
                  <a:srgbClr val="0000FF"/>
                </a:solidFill>
              </a:rPr>
              <a:t>trên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đường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đoạn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lấy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đoạn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 BC = 3 cm.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838915" y="7239345"/>
            <a:ext cx="13693529" cy="232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53" dirty="0">
                <a:solidFill>
                  <a:srgbClr val="FF0000"/>
                </a:solidFill>
              </a:rPr>
              <a:t>B4.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Nối</a:t>
            </a:r>
            <a:r>
              <a:rPr lang="en-US" altLang="en-US" sz="3853" dirty="0">
                <a:solidFill>
                  <a:srgbClr val="0000FF"/>
                </a:solidFill>
              </a:rPr>
              <a:t> C </a:t>
            </a:r>
            <a:r>
              <a:rPr lang="en-US" altLang="en-US" sz="3853" dirty="0" err="1">
                <a:solidFill>
                  <a:srgbClr val="0000FF"/>
                </a:solidFill>
              </a:rPr>
              <a:t>với</a:t>
            </a:r>
            <a:r>
              <a:rPr lang="en-US" altLang="en-US" sz="3853" dirty="0">
                <a:solidFill>
                  <a:srgbClr val="0000FF"/>
                </a:solidFill>
              </a:rPr>
              <a:t> D ta </a:t>
            </a:r>
            <a:r>
              <a:rPr lang="en-US" altLang="en-US" sz="3853" dirty="0" err="1">
                <a:solidFill>
                  <a:srgbClr val="0000FF"/>
                </a:solidFill>
              </a:rPr>
              <a:t>được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hình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vuông</a:t>
            </a:r>
            <a:r>
              <a:rPr lang="en-US" altLang="en-US" sz="3853" dirty="0">
                <a:solidFill>
                  <a:srgbClr val="0000FF"/>
                </a:solidFill>
              </a:rPr>
              <a:t> ABCD.</a:t>
            </a:r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E0A02667-183F-CC43-BDDE-E5FAE8038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8599" y="5891402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B</a:t>
            </a:r>
          </a:p>
        </p:txBody>
      </p:sp>
      <p:sp>
        <p:nvSpPr>
          <p:cNvPr id="15369" name="Rectangle 9">
            <a:extLst>
              <a:ext uri="{FF2B5EF4-FFF2-40B4-BE49-F238E27FC236}">
                <a16:creationId xmlns:a16="http://schemas.microsoft.com/office/drawing/2014/main" id="{6D5DAE5C-D95B-C045-8637-31870DB47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3128" y="5891402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A</a:t>
            </a:r>
          </a:p>
        </p:txBody>
      </p:sp>
      <p:sp>
        <p:nvSpPr>
          <p:cNvPr id="15370" name="Rectangle 10">
            <a:extLst>
              <a:ext uri="{FF2B5EF4-FFF2-40B4-BE49-F238E27FC236}">
                <a16:creationId xmlns:a16="http://schemas.microsoft.com/office/drawing/2014/main" id="{432D59FC-6B08-714E-A709-7BFFFB721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3464" y="1801693"/>
            <a:ext cx="1538010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C</a:t>
            </a:r>
          </a:p>
        </p:txBody>
      </p: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8477958E-47FD-414C-90B9-19A203774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9706" y="1801694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D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9547021" y="6029036"/>
            <a:ext cx="4166172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H="1" flipV="1">
            <a:off x="9542652" y="2955201"/>
            <a:ext cx="13108" cy="3145929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13713192" y="2850337"/>
            <a:ext cx="29712" cy="3145929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15377" name="AutoShape 17"/>
          <p:cNvSpPr>
            <a:spLocks noChangeArrowheads="1"/>
          </p:cNvSpPr>
          <p:nvPr/>
        </p:nvSpPr>
        <p:spPr bwMode="auto">
          <a:xfrm>
            <a:off x="9619116" y="3925196"/>
            <a:ext cx="2564806" cy="2066701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>
            <a:off x="9973032" y="4480103"/>
            <a:ext cx="1398191" cy="1162246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15379" name="Rectangle 19">
            <a:extLst>
              <a:ext uri="{FF2B5EF4-FFF2-40B4-BE49-F238E27FC236}">
                <a16:creationId xmlns:a16="http://schemas.microsoft.com/office/drawing/2014/main" id="{BA299BC3-2705-1341-9B2D-422B6EDE2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189" y="3746052"/>
            <a:ext cx="2237105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3cm</a:t>
            </a:r>
          </a:p>
        </p:txBody>
      </p:sp>
      <p:sp>
        <p:nvSpPr>
          <p:cNvPr id="15380" name="Rectangle 20">
            <a:extLst>
              <a:ext uri="{FF2B5EF4-FFF2-40B4-BE49-F238E27FC236}">
                <a16:creationId xmlns:a16="http://schemas.microsoft.com/office/drawing/2014/main" id="{6602E54B-21CF-0A46-A5ED-5D4E57A5C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1023" y="5996265"/>
            <a:ext cx="2237105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3 cm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7967406" y="2749605"/>
            <a:ext cx="1513979" cy="6711315"/>
            <a:chOff x="2607" y="1768"/>
            <a:chExt cx="240" cy="1928"/>
          </a:xfrm>
        </p:grpSpPr>
        <p:grpSp>
          <p:nvGrpSpPr>
            <p:cNvPr id="26660" name="Group 23"/>
            <p:cNvGrpSpPr>
              <a:grpSpLocks/>
            </p:cNvGrpSpPr>
            <p:nvPr/>
          </p:nvGrpSpPr>
          <p:grpSpPr bwMode="auto">
            <a:xfrm>
              <a:off x="2607" y="1768"/>
              <a:ext cx="240" cy="1928"/>
              <a:chOff x="2607" y="1768"/>
              <a:chExt cx="240" cy="1928"/>
            </a:xfrm>
          </p:grpSpPr>
          <p:pic>
            <p:nvPicPr>
              <p:cNvPr id="26662" name="Picture 24" descr="thuoc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819" y="2667"/>
                <a:ext cx="1928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63" name="Rectangle 25"/>
              <p:cNvSpPr>
                <a:spLocks noChangeArrowheads="1"/>
              </p:cNvSpPr>
              <p:nvPr/>
            </p:nvSpPr>
            <p:spPr bwMode="auto">
              <a:xfrm rot="5400000">
                <a:off x="1765" y="2610"/>
                <a:ext cx="191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77"/>
              </a:p>
            </p:txBody>
          </p:sp>
        </p:grpSp>
        <p:sp>
          <p:nvSpPr>
            <p:cNvPr id="26661" name="Rectangle 26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77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 rot="16200000">
            <a:off x="12995527" y="2256105"/>
            <a:ext cx="1295512" cy="8832633"/>
            <a:chOff x="2607" y="1354"/>
            <a:chExt cx="241" cy="2341"/>
          </a:xfrm>
        </p:grpSpPr>
        <p:grpSp>
          <p:nvGrpSpPr>
            <p:cNvPr id="26656" name="Group 28"/>
            <p:cNvGrpSpPr>
              <a:grpSpLocks/>
            </p:cNvGrpSpPr>
            <p:nvPr/>
          </p:nvGrpSpPr>
          <p:grpSpPr bwMode="auto">
            <a:xfrm>
              <a:off x="2607" y="1354"/>
              <a:ext cx="241" cy="2341"/>
              <a:chOff x="2607" y="1354"/>
              <a:chExt cx="241" cy="2341"/>
            </a:xfrm>
          </p:grpSpPr>
          <p:pic>
            <p:nvPicPr>
              <p:cNvPr id="26658" name="Picture 29" descr="thuoc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592" y="2440"/>
                <a:ext cx="2341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59" name="Rectangle 30"/>
              <p:cNvSpPr>
                <a:spLocks noChangeArrowheads="1"/>
              </p:cNvSpPr>
              <p:nvPr/>
            </p:nvSpPr>
            <p:spPr bwMode="auto">
              <a:xfrm rot="5400000">
                <a:off x="1600" y="2445"/>
                <a:ext cx="224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77"/>
              </a:p>
            </p:txBody>
          </p:sp>
        </p:grpSp>
        <p:sp>
          <p:nvSpPr>
            <p:cNvPr id="26657" name="Rectangle 31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77"/>
            </a:p>
          </p:txBody>
        </p:sp>
      </p:grpSp>
      <p:sp>
        <p:nvSpPr>
          <p:cNvPr id="15397" name="AutoShape 37"/>
          <p:cNvSpPr>
            <a:spLocks noChangeArrowheads="1"/>
          </p:cNvSpPr>
          <p:nvPr/>
        </p:nvSpPr>
        <p:spPr bwMode="auto">
          <a:xfrm rot="-5400000">
            <a:off x="11339545" y="3755884"/>
            <a:ext cx="2370371" cy="2237105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15398" name="AutoShape 38"/>
          <p:cNvSpPr>
            <a:spLocks noChangeArrowheads="1"/>
          </p:cNvSpPr>
          <p:nvPr/>
        </p:nvSpPr>
        <p:spPr bwMode="auto">
          <a:xfrm rot="-5400000">
            <a:off x="12016794" y="4564213"/>
            <a:ext cx="1291141" cy="1258372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grpSp>
        <p:nvGrpSpPr>
          <p:cNvPr id="6" name="Group 39"/>
          <p:cNvGrpSpPr>
            <a:grpSpLocks/>
          </p:cNvGrpSpPr>
          <p:nvPr/>
        </p:nvGrpSpPr>
        <p:grpSpPr bwMode="auto">
          <a:xfrm rot="10800000">
            <a:off x="13759648" y="-367686"/>
            <a:ext cx="1118553" cy="6711315"/>
            <a:chOff x="2607" y="1768"/>
            <a:chExt cx="240" cy="1928"/>
          </a:xfrm>
        </p:grpSpPr>
        <p:grpSp>
          <p:nvGrpSpPr>
            <p:cNvPr id="26652" name="Group 40"/>
            <p:cNvGrpSpPr>
              <a:grpSpLocks/>
            </p:cNvGrpSpPr>
            <p:nvPr/>
          </p:nvGrpSpPr>
          <p:grpSpPr bwMode="auto">
            <a:xfrm>
              <a:off x="2607" y="1768"/>
              <a:ext cx="240" cy="1928"/>
              <a:chOff x="2607" y="1768"/>
              <a:chExt cx="240" cy="1928"/>
            </a:xfrm>
          </p:grpSpPr>
          <p:pic>
            <p:nvPicPr>
              <p:cNvPr id="26654" name="Picture 41" descr="thuoc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819" y="2667"/>
                <a:ext cx="1928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55" name="Rectangle 42"/>
              <p:cNvSpPr>
                <a:spLocks noChangeArrowheads="1"/>
              </p:cNvSpPr>
              <p:nvPr/>
            </p:nvSpPr>
            <p:spPr bwMode="auto">
              <a:xfrm rot="5400000">
                <a:off x="1765" y="2610"/>
                <a:ext cx="191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77"/>
              </a:p>
            </p:txBody>
          </p:sp>
        </p:grpSp>
        <p:sp>
          <p:nvSpPr>
            <p:cNvPr id="26653" name="Rectangle 43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77"/>
            </a:p>
          </p:txBody>
        </p:sp>
      </p:grpSp>
      <p:sp>
        <p:nvSpPr>
          <p:cNvPr id="35" name="Oval 34"/>
          <p:cNvSpPr/>
          <p:nvPr/>
        </p:nvSpPr>
        <p:spPr>
          <a:xfrm>
            <a:off x="9453080" y="5930725"/>
            <a:ext cx="209729" cy="2097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129"/>
          </a:p>
        </p:txBody>
      </p:sp>
      <p:sp>
        <p:nvSpPr>
          <p:cNvPr id="36" name="Oval 35"/>
          <p:cNvSpPr/>
          <p:nvPr/>
        </p:nvSpPr>
        <p:spPr>
          <a:xfrm>
            <a:off x="13542788" y="5950388"/>
            <a:ext cx="209729" cy="2097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129"/>
          </a:p>
        </p:txBody>
      </p:sp>
      <p:sp>
        <p:nvSpPr>
          <p:cNvPr id="37" name="Oval 36"/>
          <p:cNvSpPr/>
          <p:nvPr/>
        </p:nvSpPr>
        <p:spPr>
          <a:xfrm>
            <a:off x="9413756" y="2850336"/>
            <a:ext cx="209729" cy="2097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129"/>
          </a:p>
        </p:txBody>
      </p:sp>
      <p:sp>
        <p:nvSpPr>
          <p:cNvPr id="38" name="Oval 37"/>
          <p:cNvSpPr/>
          <p:nvPr/>
        </p:nvSpPr>
        <p:spPr>
          <a:xfrm>
            <a:off x="13643283" y="2825553"/>
            <a:ext cx="194727" cy="1765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129"/>
          </a:p>
        </p:txBody>
      </p:sp>
      <p:sp>
        <p:nvSpPr>
          <p:cNvPr id="26650" name="Rectangle 3"/>
          <p:cNvSpPr>
            <a:spLocks noChangeArrowheads="1"/>
          </p:cNvSpPr>
          <p:nvPr/>
        </p:nvSpPr>
        <p:spPr bwMode="auto">
          <a:xfrm>
            <a:off x="2645640" y="491499"/>
            <a:ext cx="13946951" cy="15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3cm (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>
              <a:buNone/>
            </a:pP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(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AB)</a:t>
            </a:r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>
            <a:off x="9584161" y="2920286"/>
            <a:ext cx="4168356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</p:spTree>
    <p:extLst>
      <p:ext uri="{BB962C8B-B14F-4D97-AF65-F5344CB8AC3E}">
        <p14:creationId xmlns:p14="http://schemas.microsoft.com/office/powerpoint/2010/main" val="2431536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5" dur="8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6" dur="8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8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9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0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15365" grpId="0"/>
      <p:bldP spid="15366" grpId="0"/>
      <p:bldP spid="15367" grpId="0"/>
      <p:bldP spid="15368" grpId="0"/>
      <p:bldP spid="15369" grpId="0"/>
      <p:bldP spid="15370" grpId="0"/>
      <p:bldP spid="15371" grpId="0"/>
      <p:bldP spid="15377" grpId="0" animBg="1"/>
      <p:bldP spid="15377" grpId="1" animBg="1"/>
      <p:bldP spid="15378" grpId="0" animBg="1"/>
      <p:bldP spid="15378" grpId="1" animBg="1"/>
      <p:bldP spid="15379" grpId="0"/>
      <p:bldP spid="15380" grpId="0"/>
      <p:bldP spid="15397" grpId="0" animBg="1"/>
      <p:bldP spid="15397" grpId="1" animBg="1"/>
      <p:bldP spid="15398" grpId="0" animBg="1"/>
      <p:bldP spid="15398" grpId="1" animBg="1"/>
      <p:bldP spid="35" grpId="0" animBg="1"/>
      <p:bldP spid="36" grpId="0" animBg="1"/>
      <p:bldP spid="37" grpId="0" animBg="1"/>
      <p:bldP spid="38" grpId="0" animBg="1"/>
      <p:bldP spid="266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2523686" y="179718"/>
            <a:ext cx="14108705" cy="9138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4" y="1748552"/>
            <a:ext cx="1372002" cy="26169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552568" y="1326064"/>
            <a:ext cx="2890241" cy="1797350"/>
            <a:chOff x="13320299" y="3493789"/>
            <a:chExt cx="2627912" cy="80517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320299" y="3493789"/>
              <a:ext cx="2627912" cy="80517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11115" y="5440795"/>
            <a:ext cx="3066061" cy="1797351"/>
            <a:chOff x="13240373" y="3493789"/>
            <a:chExt cx="2787771" cy="80517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240373" y="3493789"/>
              <a:ext cx="2787771" cy="80517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802365" y="3862088"/>
            <a:ext cx="2991110" cy="1797351"/>
            <a:chOff x="13158118" y="3510129"/>
            <a:chExt cx="2719625" cy="80517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0517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5617080" y="4104149"/>
            <a:ext cx="1531930" cy="2115523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9" name="Freeform 8"/>
          <p:cNvSpPr/>
          <p:nvPr/>
        </p:nvSpPr>
        <p:spPr>
          <a:xfrm>
            <a:off x="7185485" y="3082862"/>
            <a:ext cx="3173284" cy="911864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10" name="Freeform 9"/>
          <p:cNvSpPr/>
          <p:nvPr/>
        </p:nvSpPr>
        <p:spPr>
          <a:xfrm>
            <a:off x="10468194" y="3794115"/>
            <a:ext cx="1641353" cy="382983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11" name="Freeform 10"/>
          <p:cNvSpPr/>
          <p:nvPr/>
        </p:nvSpPr>
        <p:spPr>
          <a:xfrm>
            <a:off x="12127785" y="3374659"/>
            <a:ext cx="656923" cy="693017"/>
          </a:xfrm>
          <a:custGeom>
            <a:avLst/>
            <a:gdLst>
              <a:gd name="connsiteX0" fmla="*/ 0 w 477355"/>
              <a:gd name="connsiteY0" fmla="*/ 503583 h 503583"/>
              <a:gd name="connsiteX1" fmla="*/ 26504 w 477355"/>
              <a:gd name="connsiteY1" fmla="*/ 424070 h 503583"/>
              <a:gd name="connsiteX2" fmla="*/ 132521 w 477355"/>
              <a:gd name="connsiteY2" fmla="*/ 331304 h 503583"/>
              <a:gd name="connsiteX3" fmla="*/ 159026 w 477355"/>
              <a:gd name="connsiteY3" fmla="*/ 291548 h 503583"/>
              <a:gd name="connsiteX4" fmla="*/ 225287 w 477355"/>
              <a:gd name="connsiteY4" fmla="*/ 278296 h 503583"/>
              <a:gd name="connsiteX5" fmla="*/ 265043 w 477355"/>
              <a:gd name="connsiteY5" fmla="*/ 265043 h 503583"/>
              <a:gd name="connsiteX6" fmla="*/ 344556 w 477355"/>
              <a:gd name="connsiteY6" fmla="*/ 212035 h 503583"/>
              <a:gd name="connsiteX7" fmla="*/ 357808 w 477355"/>
              <a:gd name="connsiteY7" fmla="*/ 172278 h 503583"/>
              <a:gd name="connsiteX8" fmla="*/ 437321 w 477355"/>
              <a:gd name="connsiteY8" fmla="*/ 145774 h 503583"/>
              <a:gd name="connsiteX9" fmla="*/ 450574 w 477355"/>
              <a:gd name="connsiteY9" fmla="*/ 66261 h 503583"/>
              <a:gd name="connsiteX10" fmla="*/ 477078 w 477355"/>
              <a:gd name="connsiteY10" fmla="*/ 0 h 50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55" h="503583">
                <a:moveTo>
                  <a:pt x="0" y="503583"/>
                </a:moveTo>
                <a:cubicBezTo>
                  <a:pt x="8835" y="477079"/>
                  <a:pt x="12936" y="448492"/>
                  <a:pt x="26504" y="424070"/>
                </a:cubicBezTo>
                <a:cubicBezTo>
                  <a:pt x="39903" y="399951"/>
                  <a:pt x="121591" y="342234"/>
                  <a:pt x="132521" y="331304"/>
                </a:cubicBezTo>
                <a:cubicBezTo>
                  <a:pt x="143783" y="320042"/>
                  <a:pt x="145197" y="299450"/>
                  <a:pt x="159026" y="291548"/>
                </a:cubicBezTo>
                <a:cubicBezTo>
                  <a:pt x="178583" y="280373"/>
                  <a:pt x="203435" y="283759"/>
                  <a:pt x="225287" y="278296"/>
                </a:cubicBezTo>
                <a:cubicBezTo>
                  <a:pt x="238839" y="274908"/>
                  <a:pt x="252832" y="271827"/>
                  <a:pt x="265043" y="265043"/>
                </a:cubicBezTo>
                <a:cubicBezTo>
                  <a:pt x="292888" y="249573"/>
                  <a:pt x="344556" y="212035"/>
                  <a:pt x="344556" y="212035"/>
                </a:cubicBezTo>
                <a:cubicBezTo>
                  <a:pt x="348973" y="198783"/>
                  <a:pt x="346441" y="180397"/>
                  <a:pt x="357808" y="172278"/>
                </a:cubicBezTo>
                <a:cubicBezTo>
                  <a:pt x="380542" y="156039"/>
                  <a:pt x="437321" y="145774"/>
                  <a:pt x="437321" y="145774"/>
                </a:cubicBezTo>
                <a:cubicBezTo>
                  <a:pt x="441739" y="119270"/>
                  <a:pt x="442077" y="91752"/>
                  <a:pt x="450574" y="66261"/>
                </a:cubicBezTo>
                <a:cubicBezTo>
                  <a:pt x="481979" y="-27952"/>
                  <a:pt x="477078" y="68560"/>
                  <a:pt x="477078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grpSp>
        <p:nvGrpSpPr>
          <p:cNvPr id="41" name="Nhóm 61"/>
          <p:cNvGrpSpPr/>
          <p:nvPr/>
        </p:nvGrpSpPr>
        <p:grpSpPr>
          <a:xfrm>
            <a:off x="42935" y="1922612"/>
            <a:ext cx="1649429" cy="7552413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129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 sz="4129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32" y="3862088"/>
            <a:ext cx="3482599" cy="5617098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2" end="4934.9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30792" y="2438305"/>
            <a:ext cx="569432" cy="569432"/>
          </a:xfrm>
          <a:prstGeom prst="rect">
            <a:avLst/>
          </a:prstGeom>
        </p:spPr>
      </p:pic>
      <p:pic>
        <p:nvPicPr>
          <p:cNvPr id="3" name="HUG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3732" y="8402701"/>
            <a:ext cx="606579" cy="606579"/>
          </a:xfrm>
          <a:prstGeom prst="rect">
            <a:avLst/>
          </a:prstGeom>
        </p:spPr>
      </p:pic>
      <p:pic>
        <p:nvPicPr>
          <p:cNvPr id="5" name="PHU THU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51816" y="9497552"/>
            <a:ext cx="561148" cy="561148"/>
          </a:xfrm>
          <a:prstGeom prst="rect">
            <a:avLst/>
          </a:prstGeom>
        </p:spPr>
      </p:pic>
      <p:pic>
        <p:nvPicPr>
          <p:cNvPr id="2050" name="Picture 2" descr="Tải Game Hugo Cho Java | giai tri gam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349" y="2734658"/>
            <a:ext cx="1418305" cy="10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4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1107 -0.08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41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838.87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001"/>
            <a:ext cx="16778288" cy="9437787"/>
          </a:xfrm>
          <a:prstGeom prst="rect">
            <a:avLst/>
          </a:prstGeom>
        </p:spPr>
      </p:pic>
      <p:pic>
        <p:nvPicPr>
          <p:cNvPr id="2" name="PHU THUY SIN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30104" y="8983568"/>
            <a:ext cx="473220" cy="4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727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1275849" y="2139228"/>
            <a:ext cx="7130772" cy="10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303" dirty="0" err="1">
                <a:solidFill>
                  <a:srgbClr val="FF0000"/>
                </a:solidFill>
              </a:rPr>
              <a:t>Bước</a:t>
            </a:r>
            <a:r>
              <a:rPr lang="en-US" altLang="en-US" sz="3303" dirty="0">
                <a:solidFill>
                  <a:srgbClr val="FF0000"/>
                </a:solidFill>
              </a:rPr>
              <a:t> 1: </a:t>
            </a:r>
            <a:r>
              <a:rPr lang="en-US" altLang="en-US" sz="3303" dirty="0" err="1"/>
              <a:t>Vẽ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đoạn</a:t>
            </a:r>
            <a:r>
              <a:rPr lang="en-US" altLang="en-US" sz="3303" dirty="0"/>
              <a:t> </a:t>
            </a:r>
            <a:r>
              <a:rPr lang="en-US" altLang="en-US" sz="3303" dirty="0" err="1"/>
              <a:t>thẳng</a:t>
            </a:r>
            <a:r>
              <a:rPr lang="en-US" altLang="en-US" sz="3303" dirty="0"/>
              <a:t> AB </a:t>
            </a:r>
            <a:r>
              <a:rPr lang="en-US" altLang="en-US" sz="3303" dirty="0" err="1"/>
              <a:t>dài</a:t>
            </a:r>
            <a:r>
              <a:rPr lang="en-US" altLang="en-US" sz="3303" dirty="0"/>
              <a:t> 6cm.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286255" y="2627501"/>
            <a:ext cx="6689468" cy="319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303" dirty="0" err="1">
                <a:solidFill>
                  <a:srgbClr val="FF0000"/>
                </a:solidFill>
              </a:rPr>
              <a:t>Bước</a:t>
            </a:r>
            <a:r>
              <a:rPr lang="en-US" altLang="en-US" sz="3303" dirty="0">
                <a:solidFill>
                  <a:srgbClr val="FF0000"/>
                </a:solidFill>
              </a:rPr>
              <a:t> 2: </a:t>
            </a:r>
            <a:r>
              <a:rPr lang="en-US" altLang="en-US" sz="3303" dirty="0" err="1">
                <a:solidFill>
                  <a:srgbClr val="0000FF"/>
                </a:solidFill>
              </a:rPr>
              <a:t>Vẽ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một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đường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thẳng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vuông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góc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với</a:t>
            </a:r>
            <a:r>
              <a:rPr lang="en-US" altLang="en-US" sz="3303" dirty="0">
                <a:solidFill>
                  <a:srgbClr val="0000FF"/>
                </a:solidFill>
              </a:rPr>
              <a:t> AB </a:t>
            </a:r>
            <a:r>
              <a:rPr lang="en-US" altLang="en-US" sz="3303" dirty="0" err="1">
                <a:solidFill>
                  <a:srgbClr val="0000FF"/>
                </a:solidFill>
              </a:rPr>
              <a:t>tại</a:t>
            </a:r>
            <a:r>
              <a:rPr lang="en-US" altLang="en-US" sz="3303" dirty="0">
                <a:solidFill>
                  <a:srgbClr val="0000FF"/>
                </a:solidFill>
              </a:rPr>
              <a:t> A, </a:t>
            </a:r>
            <a:r>
              <a:rPr lang="en-US" altLang="en-US" sz="3303" dirty="0" err="1">
                <a:solidFill>
                  <a:srgbClr val="0000FF"/>
                </a:solidFill>
              </a:rPr>
              <a:t>trên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đường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thẳng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đó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lấy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đoạn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thẳng</a:t>
            </a:r>
            <a:r>
              <a:rPr lang="en-US" altLang="en-US" sz="3303" dirty="0">
                <a:solidFill>
                  <a:srgbClr val="0000FF"/>
                </a:solidFill>
              </a:rPr>
              <a:t> AD = 4cm.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275850" y="4908297"/>
            <a:ext cx="6621744" cy="315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303" dirty="0" err="1">
                <a:solidFill>
                  <a:srgbClr val="FF0000"/>
                </a:solidFill>
              </a:rPr>
              <a:t>Bước</a:t>
            </a:r>
            <a:r>
              <a:rPr lang="en-US" altLang="en-US" sz="3303" dirty="0">
                <a:solidFill>
                  <a:srgbClr val="FF0000"/>
                </a:solidFill>
              </a:rPr>
              <a:t> 3: </a:t>
            </a:r>
            <a:r>
              <a:rPr lang="en-US" altLang="en-US" sz="3303" dirty="0" err="1"/>
              <a:t>Vẽ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đường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thẳng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vuông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góc</a:t>
            </a:r>
            <a:r>
              <a:rPr lang="en-US" altLang="en-US" sz="3303" dirty="0"/>
              <a:t> </a:t>
            </a:r>
            <a:r>
              <a:rPr lang="en-US" altLang="en-US" sz="3303" dirty="0" err="1"/>
              <a:t>với</a:t>
            </a:r>
            <a:r>
              <a:rPr lang="en-US" altLang="en-US" sz="3303" dirty="0"/>
              <a:t> BC </a:t>
            </a:r>
            <a:r>
              <a:rPr lang="en-US" altLang="en-US" sz="3303" dirty="0" err="1"/>
              <a:t>tại</a:t>
            </a:r>
            <a:r>
              <a:rPr lang="en-US" altLang="en-US" sz="3303" dirty="0"/>
              <a:t> B, </a:t>
            </a:r>
            <a:r>
              <a:rPr lang="en-US" altLang="en-US" sz="3303" dirty="0" err="1"/>
              <a:t>trên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đường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thẳng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đó</a:t>
            </a:r>
            <a:r>
              <a:rPr lang="en-US" altLang="en-US" sz="3303" dirty="0"/>
              <a:t> </a:t>
            </a:r>
            <a:r>
              <a:rPr lang="en-US" altLang="en-US" sz="3303" dirty="0" err="1"/>
              <a:t>lấy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đoạn</a:t>
            </a:r>
            <a:r>
              <a:rPr lang="en-US" altLang="en-US" sz="3303" dirty="0"/>
              <a:t> </a:t>
            </a:r>
            <a:r>
              <a:rPr lang="en-US" altLang="en-US" sz="3303" dirty="0" err="1"/>
              <a:t>thẳng</a:t>
            </a:r>
            <a:r>
              <a:rPr lang="en-US" altLang="en-US" sz="3303" dirty="0"/>
              <a:t> BC </a:t>
            </a:r>
            <a:r>
              <a:rPr lang="en-US" altLang="en-US" sz="3303" dirty="0" err="1"/>
              <a:t>dài</a:t>
            </a:r>
            <a:r>
              <a:rPr lang="en-US" altLang="en-US" sz="3303" dirty="0"/>
              <a:t> 4cm.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1275850" y="7260398"/>
            <a:ext cx="6621744" cy="187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303" dirty="0" err="1">
                <a:solidFill>
                  <a:srgbClr val="FF0000"/>
                </a:solidFill>
              </a:rPr>
              <a:t>Bước</a:t>
            </a:r>
            <a:r>
              <a:rPr lang="en-US" altLang="en-US" sz="3303" dirty="0">
                <a:solidFill>
                  <a:srgbClr val="FF0000"/>
                </a:solidFill>
              </a:rPr>
              <a:t> 4:</a:t>
            </a:r>
            <a:r>
              <a:rPr lang="en-US" altLang="en-US" sz="3303" dirty="0">
                <a:solidFill>
                  <a:srgbClr val="0000CC"/>
                </a:solidFill>
              </a:rPr>
              <a:t> </a:t>
            </a:r>
            <a:r>
              <a:rPr lang="en-US" altLang="en-US" sz="3303" dirty="0" err="1">
                <a:solidFill>
                  <a:srgbClr val="0000CC"/>
                </a:solidFill>
              </a:rPr>
              <a:t>Nối</a:t>
            </a:r>
            <a:r>
              <a:rPr lang="en-US" altLang="en-US" sz="3303" dirty="0">
                <a:solidFill>
                  <a:srgbClr val="0000CC"/>
                </a:solidFill>
              </a:rPr>
              <a:t> C </a:t>
            </a:r>
            <a:r>
              <a:rPr lang="en-US" altLang="en-US" sz="3303" dirty="0" err="1">
                <a:solidFill>
                  <a:srgbClr val="0000CC"/>
                </a:solidFill>
              </a:rPr>
              <a:t>với</a:t>
            </a:r>
            <a:r>
              <a:rPr lang="en-US" altLang="en-US" sz="3303" dirty="0">
                <a:solidFill>
                  <a:srgbClr val="0000CC"/>
                </a:solidFill>
              </a:rPr>
              <a:t> D ta </a:t>
            </a:r>
            <a:r>
              <a:rPr lang="en-US" altLang="en-US" sz="3303" dirty="0" err="1">
                <a:solidFill>
                  <a:srgbClr val="0000CC"/>
                </a:solidFill>
              </a:rPr>
              <a:t>được</a:t>
            </a:r>
            <a:r>
              <a:rPr lang="en-US" altLang="en-US" sz="3303" dirty="0">
                <a:solidFill>
                  <a:srgbClr val="0000CC"/>
                </a:solidFill>
              </a:rPr>
              <a:t> </a:t>
            </a:r>
            <a:r>
              <a:rPr lang="en-US" altLang="en-US" sz="3303" dirty="0" err="1">
                <a:solidFill>
                  <a:srgbClr val="0000CC"/>
                </a:solidFill>
              </a:rPr>
              <a:t>hình</a:t>
            </a:r>
            <a:r>
              <a:rPr lang="en-US" altLang="en-US" sz="3303" dirty="0">
                <a:solidFill>
                  <a:srgbClr val="0000CC"/>
                </a:solidFill>
              </a:rPr>
              <a:t> </a:t>
            </a:r>
            <a:r>
              <a:rPr lang="en-US" altLang="en-US" sz="3303" dirty="0" err="1">
                <a:solidFill>
                  <a:srgbClr val="0000CC"/>
                </a:solidFill>
              </a:rPr>
              <a:t>chữ</a:t>
            </a:r>
            <a:r>
              <a:rPr lang="en-US" altLang="en-US" sz="3303" dirty="0">
                <a:solidFill>
                  <a:srgbClr val="0000CC"/>
                </a:solidFill>
              </a:rPr>
              <a:t> </a:t>
            </a:r>
            <a:r>
              <a:rPr lang="en-US" altLang="en-US" sz="3303" dirty="0" err="1">
                <a:solidFill>
                  <a:srgbClr val="0000CC"/>
                </a:solidFill>
              </a:rPr>
              <a:t>nhật</a:t>
            </a:r>
            <a:r>
              <a:rPr lang="en-US" altLang="en-US" sz="3303" dirty="0">
                <a:solidFill>
                  <a:srgbClr val="0000CC"/>
                </a:solidFill>
              </a:rPr>
              <a:t> ABCD.</a:t>
            </a:r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5F5758E5-3DFA-884E-AFDF-87CE95289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5034" y="5900140"/>
            <a:ext cx="1538010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742" b="1" dirty="0">
                <a:solidFill>
                  <a:srgbClr val="0000CC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9ECDFE3D-7890-3341-810F-AC6330B61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2090" y="5935095"/>
            <a:ext cx="1538010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742" b="1" dirty="0">
                <a:solidFill>
                  <a:srgbClr val="0000CC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38923" name="Rectangle 11">
            <a:extLst>
              <a:ext uri="{FF2B5EF4-FFF2-40B4-BE49-F238E27FC236}">
                <a16:creationId xmlns:a16="http://schemas.microsoft.com/office/drawing/2014/main" id="{7C2D5FE9-E825-4347-95A0-73BDFECA4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2090" y="2328201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742" b="1" dirty="0">
                <a:solidFill>
                  <a:srgbClr val="0000CC"/>
                </a:solidFill>
                <a:latin typeface="VNI-Times" pitchFamily="2" charset="0"/>
              </a:rPr>
              <a:t>D</a:t>
            </a:r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10230824" y="6050883"/>
            <a:ext cx="5173305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10228639" y="3405244"/>
            <a:ext cx="2185" cy="2665301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38927" name="AutoShape 15"/>
          <p:cNvSpPr>
            <a:spLocks noChangeArrowheads="1"/>
          </p:cNvSpPr>
          <p:nvPr/>
        </p:nvSpPr>
        <p:spPr bwMode="auto">
          <a:xfrm>
            <a:off x="10276701" y="4960731"/>
            <a:ext cx="2097286" cy="1033351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10370644" y="5297171"/>
            <a:ext cx="1210309" cy="624816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38930" name="Rectangle 18">
            <a:extLst>
              <a:ext uri="{FF2B5EF4-FFF2-40B4-BE49-F238E27FC236}">
                <a16:creationId xmlns:a16="http://schemas.microsoft.com/office/drawing/2014/main" id="{E52C84C6-8AD9-3847-8574-8522D74B9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8653" y="6070545"/>
            <a:ext cx="2237105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6cm</a:t>
            </a:r>
          </a:p>
        </p:txBody>
      </p:sp>
      <p:sp>
        <p:nvSpPr>
          <p:cNvPr id="38933" name="AutoShape 21"/>
          <p:cNvSpPr>
            <a:spLocks noChangeArrowheads="1"/>
          </p:cNvSpPr>
          <p:nvPr/>
        </p:nvSpPr>
        <p:spPr bwMode="auto">
          <a:xfrm rot="-5400000">
            <a:off x="13757979" y="4398177"/>
            <a:ext cx="2237105" cy="1020243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38934" name="AutoShape 22"/>
          <p:cNvSpPr>
            <a:spLocks noChangeArrowheads="1"/>
          </p:cNvSpPr>
          <p:nvPr/>
        </p:nvSpPr>
        <p:spPr bwMode="auto">
          <a:xfrm rot="-5400000">
            <a:off x="14280115" y="4824188"/>
            <a:ext cx="1398191" cy="596416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7D4565E9-C492-614D-ABAC-E9C9E6EF1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3357" y="4145849"/>
            <a:ext cx="2237105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4cm</a:t>
            </a:r>
          </a:p>
        </p:txBody>
      </p:sp>
      <p:sp>
        <p:nvSpPr>
          <p:cNvPr id="2" name="Line 14"/>
          <p:cNvSpPr>
            <a:spLocks noChangeShapeType="1"/>
          </p:cNvSpPr>
          <p:nvPr/>
        </p:nvSpPr>
        <p:spPr bwMode="auto">
          <a:xfrm flipV="1">
            <a:off x="10230824" y="3446753"/>
            <a:ext cx="5173305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4" name="Line 14"/>
          <p:cNvSpPr>
            <a:spLocks noChangeShapeType="1"/>
          </p:cNvSpPr>
          <p:nvPr/>
        </p:nvSpPr>
        <p:spPr bwMode="auto">
          <a:xfrm>
            <a:off x="15404129" y="3446754"/>
            <a:ext cx="0" cy="2623791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4576DEF-3C7C-7F4D-942B-BCF3941E1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4943" y="2457096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742" b="1" dirty="0">
                <a:solidFill>
                  <a:srgbClr val="0000CC"/>
                </a:solidFill>
                <a:latin typeface="VNI-Times" pitchFamily="2" charset="0"/>
              </a:rPr>
              <a:t>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9B803C-7D74-2343-A2CB-49E701F081EE}"/>
              </a:ext>
            </a:extLst>
          </p:cNvPr>
          <p:cNvCxnSpPr/>
          <p:nvPr/>
        </p:nvCxnSpPr>
        <p:spPr>
          <a:xfrm flipH="1">
            <a:off x="8249326" y="2627262"/>
            <a:ext cx="24032" cy="6200340"/>
          </a:xfrm>
          <a:prstGeom prst="line">
            <a:avLst/>
          </a:prstGeom>
          <a:ln w="3810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2390905" y="736667"/>
            <a:ext cx="13273716" cy="15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a)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6cm,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= 4cm</a:t>
            </a:r>
            <a:endParaRPr lang="en-US" altLang="en-US" sz="385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1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38917" grpId="0"/>
      <p:bldP spid="38918" grpId="0"/>
      <p:bldP spid="38919" grpId="0"/>
      <p:bldP spid="38920" grpId="0"/>
      <p:bldP spid="38921" grpId="0"/>
      <p:bldP spid="38923" grpId="0"/>
      <p:bldP spid="38927" grpId="0" animBg="1"/>
      <p:bldP spid="38927" grpId="1" animBg="1"/>
      <p:bldP spid="38928" grpId="0" animBg="1"/>
      <p:bldP spid="38928" grpId="1" animBg="1"/>
      <p:bldP spid="38930" grpId="0"/>
      <p:bldP spid="38933" grpId="0" animBg="1"/>
      <p:bldP spid="38933" grpId="1" animBg="1"/>
      <p:bldP spid="38934" grpId="0" animBg="1"/>
      <p:bldP spid="38934" grpId="1" animBg="1"/>
      <p:bldP spid="25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>
            <a:extLst>
              <a:ext uri="{FF2B5EF4-FFF2-40B4-BE49-F238E27FC236}">
                <a16:creationId xmlns:a16="http://schemas.microsoft.com/office/drawing/2014/main" id="{094AA887-6CE2-1941-9D22-341654FEB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070" y="518588"/>
            <a:ext cx="1895165" cy="79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453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VN" sz="453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altLang="en-VN" sz="453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6F4FFC-0155-8C4B-89D4-20A76F492390}"/>
              </a:ext>
            </a:extLst>
          </p:cNvPr>
          <p:cNvCxnSpPr>
            <a:cxnSpLocks/>
          </p:cNvCxnSpPr>
          <p:nvPr/>
        </p:nvCxnSpPr>
        <p:spPr>
          <a:xfrm>
            <a:off x="9470799" y="6461138"/>
            <a:ext cx="4467479" cy="75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486" name="TextBox 13">
            <a:extLst>
              <a:ext uri="{FF2B5EF4-FFF2-40B4-BE49-F238E27FC236}">
                <a16:creationId xmlns:a16="http://schemas.microsoft.com/office/drawing/2014/main" id="{E5DC0C22-6BA9-6E4F-B8DC-5CB6533FB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1100" y="6068372"/>
            <a:ext cx="446233" cy="5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39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487" name="TextBox 14">
            <a:extLst>
              <a:ext uri="{FF2B5EF4-FFF2-40B4-BE49-F238E27FC236}">
                <a16:creationId xmlns:a16="http://schemas.microsoft.com/office/drawing/2014/main" id="{B33E63A8-BD6C-5543-9BD0-38372551F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7333" y="6072484"/>
            <a:ext cx="446235" cy="5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39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0FFBD5-82FB-8A4A-B61D-75391D20033E}"/>
              </a:ext>
            </a:extLst>
          </p:cNvPr>
          <p:cNvCxnSpPr/>
          <p:nvPr/>
        </p:nvCxnSpPr>
        <p:spPr>
          <a:xfrm>
            <a:off x="9448179" y="6432349"/>
            <a:ext cx="32902" cy="24841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850BDFC-80FC-E243-B2ED-89C009AF9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494" y="8568927"/>
            <a:ext cx="440065" cy="5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39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7BF54-3B8E-8E40-A78D-93525BC2CF65}"/>
              </a:ext>
            </a:extLst>
          </p:cNvPr>
          <p:cNvCxnSpPr/>
          <p:nvPr/>
        </p:nvCxnSpPr>
        <p:spPr>
          <a:xfrm>
            <a:off x="13931083" y="6428237"/>
            <a:ext cx="2056" cy="255607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1CB5A2-B8F2-A340-BC2C-4DE83B47D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1446" y="8605941"/>
            <a:ext cx="405107" cy="5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39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D03E99-8B1F-5644-BA7E-AAFA5B544FE9}"/>
              </a:ext>
            </a:extLst>
          </p:cNvPr>
          <p:cNvCxnSpPr/>
          <p:nvPr/>
        </p:nvCxnSpPr>
        <p:spPr>
          <a:xfrm flipV="1">
            <a:off x="5824842" y="2019363"/>
            <a:ext cx="16451" cy="41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75C3A4-E94E-4343-9042-1399086E6DEE}"/>
              </a:ext>
            </a:extLst>
          </p:cNvPr>
          <p:cNvCxnSpPr/>
          <p:nvPr/>
        </p:nvCxnSpPr>
        <p:spPr>
          <a:xfrm>
            <a:off x="9448180" y="8953468"/>
            <a:ext cx="4487016" cy="61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498" name="TextBox 3">
            <a:extLst>
              <a:ext uri="{FF2B5EF4-FFF2-40B4-BE49-F238E27FC236}">
                <a16:creationId xmlns:a16="http://schemas.microsoft.com/office/drawing/2014/main" id="{CBD778AF-2030-AA44-B114-209F2961A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070" y="583712"/>
            <a:ext cx="13043534" cy="20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b)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AD,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BC.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ta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endParaRPr lang="en-US" altLang="en-VN" sz="42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9" name="TextBox 10">
            <a:extLst>
              <a:ext uri="{FF2B5EF4-FFF2-40B4-BE49-F238E27FC236}">
                <a16:creationId xmlns:a16="http://schemas.microsoft.com/office/drawing/2014/main" id="{22D127C0-4169-214F-9A0F-C95BD2E4D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0684" y="5805463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00" name="TextBox 10">
            <a:extLst>
              <a:ext uri="{FF2B5EF4-FFF2-40B4-BE49-F238E27FC236}">
                <a16:creationId xmlns:a16="http://schemas.microsoft.com/office/drawing/2014/main" id="{4DF14A69-D571-6946-8287-3A320E303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7781" y="5789630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01" name="Text Box 21">
            <a:extLst>
              <a:ext uri="{FF2B5EF4-FFF2-40B4-BE49-F238E27FC236}">
                <a16:creationId xmlns:a16="http://schemas.microsoft.com/office/drawing/2014/main" id="{BAA3653E-C4E8-4D49-9264-F675D11B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4043" y="5846283"/>
            <a:ext cx="1213157" cy="69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VN" sz="3886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</a:p>
        </p:txBody>
      </p:sp>
      <p:sp>
        <p:nvSpPr>
          <p:cNvPr id="20502" name="TextBox 10">
            <a:extLst>
              <a:ext uri="{FF2B5EF4-FFF2-40B4-BE49-F238E27FC236}">
                <a16:creationId xmlns:a16="http://schemas.microsoft.com/office/drawing/2014/main" id="{CB0E8570-A05F-2A4E-9C08-7BDD97667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007" y="8311879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5182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03" name="Text Box 23">
            <a:extLst>
              <a:ext uri="{FF2B5EF4-FFF2-40B4-BE49-F238E27FC236}">
                <a16:creationId xmlns:a16="http://schemas.microsoft.com/office/drawing/2014/main" id="{5863F79A-40B2-0549-9562-0DAC1D3C1D9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499161" y="7332329"/>
            <a:ext cx="1235882" cy="69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VN" sz="3886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20504" name="TextBox 10">
            <a:extLst>
              <a:ext uri="{FF2B5EF4-FFF2-40B4-BE49-F238E27FC236}">
                <a16:creationId xmlns:a16="http://schemas.microsoft.com/office/drawing/2014/main" id="{27698116-68CE-394D-8BFE-D70EB7026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2176" y="8302963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08" name="TextBox 10">
            <a:extLst>
              <a:ext uri="{FF2B5EF4-FFF2-40B4-BE49-F238E27FC236}">
                <a16:creationId xmlns:a16="http://schemas.microsoft.com/office/drawing/2014/main" id="{95B944EF-DD6A-D44B-9AAF-DD8E4F1B4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9499" y="7049141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10" name="Text Box 30">
            <a:extLst>
              <a:ext uri="{FF2B5EF4-FFF2-40B4-BE49-F238E27FC236}">
                <a16:creationId xmlns:a16="http://schemas.microsoft.com/office/drawing/2014/main" id="{47AA36DC-FB69-374D-B9D0-8D082DF5E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601" y="7606542"/>
            <a:ext cx="713562" cy="69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VN" sz="3886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0511" name="TextBox 10">
            <a:extLst>
              <a:ext uri="{FF2B5EF4-FFF2-40B4-BE49-F238E27FC236}">
                <a16:creationId xmlns:a16="http://schemas.microsoft.com/office/drawing/2014/main" id="{769B29E6-E9B6-9441-AC05-25D12EC9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6106" y="7068456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12" name="Text Box 32">
            <a:extLst>
              <a:ext uri="{FF2B5EF4-FFF2-40B4-BE49-F238E27FC236}">
                <a16:creationId xmlns:a16="http://schemas.microsoft.com/office/drawing/2014/main" id="{54479A53-B70D-834C-B498-DD9139277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4067" y="7429694"/>
            <a:ext cx="713562" cy="69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VN" sz="3886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cxnSp>
        <p:nvCxnSpPr>
          <p:cNvPr id="4" name="Straight Connector 25">
            <a:extLst>
              <a:ext uri="{FF2B5EF4-FFF2-40B4-BE49-F238E27FC236}">
                <a16:creationId xmlns:a16="http://schemas.microsoft.com/office/drawing/2014/main" id="{B340155B-AAB9-7243-97AF-597561FC81EB}"/>
              </a:ext>
            </a:extLst>
          </p:cNvPr>
          <p:cNvCxnSpPr/>
          <p:nvPr/>
        </p:nvCxnSpPr>
        <p:spPr>
          <a:xfrm>
            <a:off x="9470799" y="7710227"/>
            <a:ext cx="4452057" cy="61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514" name="TextBox 3">
            <a:extLst>
              <a:ext uri="{FF2B5EF4-FFF2-40B4-BE49-F238E27FC236}">
                <a16:creationId xmlns:a16="http://schemas.microsoft.com/office/drawing/2014/main" id="{AE96029E-ACC5-7D44-B334-E839D775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336" y="3340955"/>
            <a:ext cx="7497552" cy="75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</a:p>
        </p:txBody>
      </p:sp>
      <p:sp>
        <p:nvSpPr>
          <p:cNvPr id="20515" name="TextBox 3">
            <a:extLst>
              <a:ext uri="{FF2B5EF4-FFF2-40B4-BE49-F238E27FC236}">
                <a16:creationId xmlns:a16="http://schemas.microsoft.com/office/drawing/2014/main" id="{9315E309-873B-444B-8E5A-C202C3597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997" y="4095644"/>
            <a:ext cx="11101571" cy="75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song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EAF652A3-8001-A144-8A33-54C96DFF6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188" y="3428189"/>
            <a:ext cx="12438333" cy="69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ABNM, MNCD.</a:t>
            </a: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F0D6861B-7C05-8848-AB27-EFD3280B3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680" y="4065666"/>
            <a:ext cx="12100000" cy="69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AB: MN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CD.</a:t>
            </a:r>
          </a:p>
        </p:txBody>
      </p:sp>
    </p:spTree>
    <p:extLst>
      <p:ext uri="{BB962C8B-B14F-4D97-AF65-F5344CB8AC3E}">
        <p14:creationId xmlns:p14="http://schemas.microsoft.com/office/powerpoint/2010/main" val="31125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20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8" grpId="0"/>
      <p:bldP spid="20510" grpId="0"/>
      <p:bldP spid="20511" grpId="0"/>
      <p:bldP spid="20512" grpId="0"/>
      <p:bldP spid="20514" grpId="0"/>
      <p:bldP spid="205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214.95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9001"/>
            <a:ext cx="16778288" cy="9437787"/>
          </a:xfrm>
          <a:prstGeom prst="rect">
            <a:avLst/>
          </a:prstGeom>
        </p:spPr>
      </p:pic>
      <p:pic>
        <p:nvPicPr>
          <p:cNvPr id="3" name="NGOC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4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94000" y="8842350"/>
            <a:ext cx="456407" cy="4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 fullScrn="1">
              <p:cMediaNode vol="22727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001"/>
            <a:ext cx="16778288" cy="9437787"/>
          </a:xfrm>
          <a:prstGeom prst="rect">
            <a:avLst/>
          </a:prstGeom>
        </p:spPr>
      </p:pic>
      <p:pic>
        <p:nvPicPr>
          <p:cNvPr id="2" name="HUG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86832" y="8554318"/>
            <a:ext cx="491456" cy="4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6"/>
        <p14:stopEvt time="2864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56" y="-950738"/>
            <a:ext cx="14761640" cy="97789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680" y="417414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888" y="6024705"/>
            <a:ext cx="7009776" cy="3441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96" y="6024705"/>
            <a:ext cx="4423212" cy="34644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624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001"/>
            <a:ext cx="16778288" cy="9437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VO HUG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9" end="9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78288" y="9001806"/>
            <a:ext cx="454982" cy="4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0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4" y="-1329456"/>
            <a:ext cx="15157896" cy="14111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467840" y="2649662"/>
            <a:ext cx="14344420" cy="1600200"/>
          </a:xfrm>
        </p:spPr>
        <p:txBody>
          <a:bodyPr/>
          <a:lstStyle/>
          <a:p>
            <a:pPr>
              <a:buFontTx/>
              <a:buNone/>
            </a:pPr>
            <a:r>
              <a:rPr lang="en-US" sz="4800" dirty="0" err="1">
                <a:solidFill>
                  <a:schemeClr val="bg1"/>
                </a:solidFill>
                <a:latin typeface="VNI-Cooper" pitchFamily="2" charset="0"/>
              </a:rPr>
              <a:t>Dặn</a:t>
            </a:r>
            <a:r>
              <a:rPr lang="en-US" sz="4800" dirty="0">
                <a:solidFill>
                  <a:schemeClr val="bg1"/>
                </a:solidFill>
                <a:latin typeface="VNI-Coope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Cooper" pitchFamily="2" charset="0"/>
              </a:rPr>
              <a:t>dò</a:t>
            </a:r>
            <a:br>
              <a:rPr lang="en-US" sz="4800" dirty="0">
                <a:solidFill>
                  <a:schemeClr val="bg1"/>
                </a:solidFill>
                <a:latin typeface="VNI-Cooper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-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Hoàn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thành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tập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.</a:t>
            </a:r>
            <a:br>
              <a:rPr lang="en-US" sz="4800" dirty="0">
                <a:solidFill>
                  <a:schemeClr val="bg1"/>
                </a:solidFill>
                <a:latin typeface="VNI-Times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-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Chuẩn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bị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sau</a:t>
            </a:r>
            <a:endParaRPr lang="en-US" sz="4800" dirty="0">
              <a:solidFill>
                <a:schemeClr val="bg1"/>
              </a:solidFill>
              <a:latin typeface="VNI-Cooper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456" y="69264"/>
            <a:ext cx="12102209" cy="120332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0448" y="6731529"/>
            <a:ext cx="5616624" cy="27576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64533"/>
          <p:cNvSpPr txBox="1"/>
          <p:nvPr/>
        </p:nvSpPr>
        <p:spPr>
          <a:xfrm>
            <a:off x="3636616" y="5746006"/>
            <a:ext cx="10103542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80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80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80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80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tốt</a:t>
            </a:r>
            <a:endParaRPr lang="zh-CN" altLang="en-US" sz="80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14340" descr="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082" y="6822938"/>
            <a:ext cx="3312368" cy="25943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6036" y="900179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73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73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473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854" y="-493899"/>
            <a:ext cx="18968516" cy="10009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4" descr="Anh tạo khẩu trang loại bỏ 100% nguy cơ mắc Covid-19 - VnExpress">
            <a:extLst>
              <a:ext uri="{FF2B5EF4-FFF2-40B4-BE49-F238E27FC236}">
                <a16:creationId xmlns:a16="http://schemas.microsoft.com/office/drawing/2014/main" id="{608BB432-D76E-F042-BCEE-E388A1E3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4700" y1="38667" x2="14700" y2="38667"/>
                        <a14:foregroundMark x1="18300" y1="34000" x2="18300" y2="34000"/>
                        <a14:foregroundMark x1="20100" y1="33333" x2="20100" y2="33333"/>
                        <a14:foregroundMark x1="22900" y1="32667" x2="22900" y2="32667"/>
                        <a14:foregroundMark x1="21200" y1="32333" x2="21200" y2="32333"/>
                        <a14:foregroundMark x1="16100" y1="36500" x2="16100" y2="36500"/>
                        <a14:foregroundMark x1="12400" y1="42833" x2="12400" y2="42833"/>
                        <a14:foregroundMark x1="11600" y1="47833" x2="11600" y2="47833"/>
                        <a14:foregroundMark x1="11600" y1="47833" x2="11600" y2="47833"/>
                        <a14:foregroundMark x1="11700" y1="50833" x2="11700" y2="50833"/>
                        <a14:foregroundMark x1="12700" y1="55833" x2="12700" y2="55833"/>
                        <a14:foregroundMark x1="15400" y1="63833" x2="15400" y2="63833"/>
                        <a14:foregroundMark x1="18700" y1="69500" x2="18700" y2="69500"/>
                        <a14:foregroundMark x1="20100" y1="70167" x2="20100" y2="70167"/>
                        <a14:foregroundMark x1="20100" y1="70167" x2="20100" y2="70167"/>
                        <a14:foregroundMark x1="16500" y1="63833" x2="16500" y2="63833"/>
                        <a14:foregroundMark x1="16500" y1="63833" x2="16500" y2="63833"/>
                        <a14:foregroundMark x1="16500" y1="63833" x2="16500" y2="63833"/>
                        <a14:foregroundMark x1="14000" y1="58000" x2="14000" y2="58000"/>
                        <a14:foregroundMark x1="12500" y1="53833" x2="12500" y2="53833"/>
                        <a14:foregroundMark x1="12500" y1="53833" x2="12500" y2="53833"/>
                        <a14:foregroundMark x1="12500" y1="53833" x2="12500" y2="53833"/>
                        <a14:foregroundMark x1="12400" y1="48000" x2="12400" y2="48000"/>
                        <a14:foregroundMark x1="12400" y1="48000" x2="12400" y2="48000"/>
                        <a14:foregroundMark x1="13200" y1="44167" x2="13200" y2="44167"/>
                        <a14:foregroundMark x1="13200" y1="44167" x2="13200" y2="44167"/>
                        <a14:foregroundMark x1="13600" y1="42500" x2="13600" y2="42500"/>
                        <a14:foregroundMark x1="13600" y1="42500" x2="13600" y2="42500"/>
                        <a14:foregroundMark x1="13600" y1="42500" x2="13600" y2="42500"/>
                        <a14:foregroundMark x1="13800" y1="40667" x2="13800" y2="40667"/>
                        <a14:foregroundMark x1="17900" y1="35000" x2="17900" y2="35000"/>
                        <a14:foregroundMark x1="14000" y1="61167" x2="14000" y2="61167"/>
                        <a14:foregroundMark x1="14300" y1="59000" x2="14300" y2="59000"/>
                        <a14:foregroundMark x1="13200" y1="56167" x2="13200" y2="56167"/>
                        <a14:foregroundMark x1="13200" y1="54500" x2="13200" y2="54500"/>
                        <a14:foregroundMark x1="12100" y1="51667" x2="12100" y2="51667"/>
                        <a14:foregroundMark x1="12300" y1="50167" x2="12300" y2="50167"/>
                        <a14:foregroundMark x1="12400" y1="53333" x2="12400" y2="53333"/>
                        <a14:foregroundMark x1="12700" y1="53833" x2="12700" y2="53833"/>
                        <a14:foregroundMark x1="12400" y1="49000" x2="12400" y2="49000"/>
                        <a14:foregroundMark x1="12700" y1="46167" x2="12700" y2="46167"/>
                        <a14:foregroundMark x1="13400" y1="43500" x2="13400" y2="43500"/>
                        <a14:foregroundMark x1="13400" y1="43500" x2="13400" y2="43500"/>
                        <a14:foregroundMark x1="13400" y1="43500" x2="13400" y2="43500"/>
                        <a14:foregroundMark x1="13400" y1="43500" x2="13400" y2="43500"/>
                        <a14:foregroundMark x1="14300" y1="39500" x2="14300" y2="39500"/>
                        <a14:foregroundMark x1="14300" y1="39500" x2="14300" y2="39500"/>
                        <a14:foregroundMark x1="14300" y1="39500" x2="14300" y2="39500"/>
                        <a14:foregroundMark x1="14300" y1="39500" x2="14300" y2="39500"/>
                        <a14:foregroundMark x1="16800" y1="36333" x2="16800" y2="36333"/>
                        <a14:foregroundMark x1="16800" y1="36333" x2="16800" y2="36333"/>
                        <a14:foregroundMark x1="16800" y1="36333" x2="16800" y2="36333"/>
                        <a14:foregroundMark x1="18900" y1="34667" x2="18900" y2="34667"/>
                        <a14:foregroundMark x1="18900" y1="34667" x2="18900" y2="34667"/>
                        <a14:foregroundMark x1="21200" y1="32667" x2="21200" y2="32667"/>
                        <a14:foregroundMark x1="22300" y1="32667" x2="22300" y2="32667"/>
                        <a14:foregroundMark x1="22300" y1="32667" x2="22300" y2="32667"/>
                        <a14:foregroundMark x1="82500" y1="60667" x2="82500" y2="60667"/>
                        <a14:foregroundMark x1="82500" y1="60667" x2="82500" y2="60667"/>
                        <a14:foregroundMark x1="82900" y1="58667" x2="82900" y2="58667"/>
                        <a14:foregroundMark x1="83700" y1="56500" x2="83700" y2="56500"/>
                        <a14:foregroundMark x1="83700" y1="56500" x2="83700" y2="56500"/>
                        <a14:foregroundMark x1="83700" y1="55667" x2="83700" y2="55667"/>
                        <a14:foregroundMark x1="84300" y1="53333" x2="84300" y2="53333"/>
                        <a14:foregroundMark x1="84400" y1="50833" x2="84400" y2="50833"/>
                        <a14:foregroundMark x1="84000" y1="52667" x2="84000" y2="52667"/>
                        <a14:foregroundMark x1="84300" y1="46833" x2="84300" y2="46833"/>
                        <a14:foregroundMark x1="84400" y1="49167" x2="84400" y2="49167"/>
                        <a14:foregroundMark x1="18500" y1="58833" x2="18500" y2="58833"/>
                        <a14:foregroundMark x1="16100" y1="42500" x2="16100" y2="42500"/>
                        <a14:foregroundMark x1="16100" y1="42500" x2="16100" y2="42500"/>
                        <a14:foregroundMark x1="16100" y1="43500" x2="16100" y2="43500"/>
                        <a14:foregroundMark x1="19300" y1="55833" x2="19300" y2="55833"/>
                        <a14:foregroundMark x1="19300" y1="55833" x2="19300" y2="55833"/>
                        <a14:foregroundMark x1="19300" y1="55833" x2="19300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130" y="3446039"/>
            <a:ext cx="4954945" cy="348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j02341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32934" y="705259"/>
            <a:ext cx="1675643" cy="178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836416" y="2786502"/>
            <a:ext cx="1161030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5cm,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 = 3cm.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9684879">
            <a:off x="907166" y="1472761"/>
            <a:ext cx="281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69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7880" y="6106046"/>
            <a:ext cx="18794088" cy="34570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046659" y="-37206"/>
            <a:ext cx="5002213" cy="154997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7938938" y="-49569"/>
            <a:ext cx="5002213" cy="1549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9E4A81-92A6-D649-B6FE-65C468BE3507}"/>
              </a:ext>
            </a:extLst>
          </p:cNvPr>
          <p:cNvSpPr txBox="1"/>
          <p:nvPr/>
        </p:nvSpPr>
        <p:spPr>
          <a:xfrm>
            <a:off x="2099073" y="2077080"/>
            <a:ext cx="125801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HP001 4 hàng" panose="020B0603050302020204" pitchFamily="34" charset="0"/>
              </a:rPr>
              <a:t>Thứ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hai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ngày</a:t>
            </a:r>
            <a:r>
              <a:rPr lang="en-US" sz="5400" b="1" dirty="0">
                <a:latin typeface="HP001 4 hàng" panose="020B0603050302020204" pitchFamily="34" charset="0"/>
              </a:rPr>
              <a:t> 8 </a:t>
            </a:r>
            <a:r>
              <a:rPr lang="en-US" sz="5400" b="1" dirty="0" err="1">
                <a:latin typeface="HP001 4 hàng" panose="020B0603050302020204" pitchFamily="34" charset="0"/>
              </a:rPr>
              <a:t>tháng</a:t>
            </a:r>
            <a:r>
              <a:rPr lang="en-US" sz="5400" b="1" dirty="0">
                <a:latin typeface="HP001 4 hàng" panose="020B0603050302020204" pitchFamily="34" charset="0"/>
              </a:rPr>
              <a:t> 11 </a:t>
            </a:r>
            <a:r>
              <a:rPr lang="en-US" sz="5400" b="1" dirty="0" err="1">
                <a:latin typeface="HP001 4 hàng" panose="020B0603050302020204" pitchFamily="34" charset="0"/>
              </a:rPr>
              <a:t>năm</a:t>
            </a:r>
            <a:r>
              <a:rPr lang="en-US" sz="5400" b="1" dirty="0">
                <a:latin typeface="HP001 4 hàng" panose="020B0603050302020204" pitchFamily="34" charset="0"/>
              </a:rPr>
              <a:t> 2021</a:t>
            </a:r>
          </a:p>
          <a:p>
            <a:pPr algn="ctr"/>
            <a:r>
              <a:rPr lang="en-US" sz="5400" b="1" dirty="0" err="1">
                <a:latin typeface="HP001 4 hàng" panose="020B0603050302020204" pitchFamily="34" charset="0"/>
              </a:rPr>
              <a:t>Toán</a:t>
            </a:r>
            <a:endParaRPr lang="en-US" sz="5400" b="1" dirty="0">
              <a:latin typeface="HP001 4 hàng" panose="020B0603050302020204" pitchFamily="34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trang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55)</a:t>
            </a:r>
            <a:endParaRPr lang="en-US" sz="3733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637" y="-136525"/>
            <a:ext cx="16798925" cy="9612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7363" y="0"/>
            <a:ext cx="4419600" cy="365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1396" y="2001465"/>
            <a:ext cx="4252836" cy="68594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469208" y="2015367"/>
            <a:ext cx="4260253" cy="2157292"/>
            <a:chOff x="13456329" y="3554221"/>
            <a:chExt cx="2417867" cy="681518"/>
          </a:xfrm>
        </p:grpSpPr>
        <p:sp>
          <p:nvSpPr>
            <p:cNvPr id="13" name="AutoShape 16"/>
            <p:cNvSpPr>
              <a:spLocks noChangeArrowheads="1"/>
            </p:cNvSpPr>
            <p:nvPr/>
          </p:nvSpPr>
          <p:spPr bwMode="ltGray">
            <a:xfrm>
              <a:off x="13456329" y="3578966"/>
              <a:ext cx="2355850" cy="656773"/>
            </a:xfrm>
            <a:prstGeom prst="wedgeEllipseCallout">
              <a:avLst>
                <a:gd name="adj1" fmla="val -64904"/>
                <a:gd name="adj2" fmla="val 47565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954">
                <a:latin typeface="Cambria" panose="02040503050406030204" pitchFamily="18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black">
            <a:xfrm>
              <a:off x="13553530" y="3554221"/>
              <a:ext cx="2320666" cy="64317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4404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Xin </a:t>
              </a:r>
              <a:r>
                <a:rPr lang="en-US" sz="4404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chào</a:t>
              </a:r>
              <a:r>
                <a:rPr lang="en-US" sz="4404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  <a:p>
              <a:pPr algn="ctr"/>
              <a:r>
                <a:rPr lang="en-US" sz="4404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4404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4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4404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Hugo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379983" y="4424545"/>
            <a:ext cx="8360642" cy="2909955"/>
            <a:chOff x="11898049" y="3554221"/>
            <a:chExt cx="5835304" cy="681518"/>
          </a:xfrm>
        </p:grpSpPr>
        <p:sp>
          <p:nvSpPr>
            <p:cNvPr id="16" name="AutoShape 16"/>
            <p:cNvSpPr>
              <a:spLocks noChangeArrowheads="1"/>
            </p:cNvSpPr>
            <p:nvPr/>
          </p:nvSpPr>
          <p:spPr bwMode="ltGray">
            <a:xfrm>
              <a:off x="12490991" y="3599606"/>
              <a:ext cx="4671485" cy="636133"/>
            </a:xfrm>
            <a:prstGeom prst="wedgeEllipseCallout">
              <a:avLst>
                <a:gd name="adj1" fmla="val -60817"/>
                <a:gd name="adj2" fmla="val -30321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black">
            <a:xfrm>
              <a:off x="11898049" y="3554221"/>
              <a:ext cx="5835304" cy="616211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giúp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cứu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gia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đình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mình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khỏi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mụ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phù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thủy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Sina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nhé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18" name="HUG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02006" y="8878291"/>
            <a:ext cx="596733" cy="5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253755" y="0"/>
            <a:ext cx="14939991" cy="9676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6" y="3825625"/>
            <a:ext cx="1372002" cy="26169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726841" y="1232261"/>
            <a:ext cx="2890241" cy="1797350"/>
            <a:chOff x="12569518" y="3451767"/>
            <a:chExt cx="2627912" cy="80517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2730458" y="3506412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2569518" y="3451767"/>
              <a:ext cx="2627912" cy="80517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11115" y="5440795"/>
            <a:ext cx="3066061" cy="1797351"/>
            <a:chOff x="13240373" y="3493789"/>
            <a:chExt cx="2787771" cy="80517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240373" y="3493789"/>
              <a:ext cx="2787771" cy="80517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802365" y="3862088"/>
            <a:ext cx="2991110" cy="1797351"/>
            <a:chOff x="13158118" y="3510129"/>
            <a:chExt cx="2719625" cy="80517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0517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5617080" y="4104149"/>
            <a:ext cx="1531930" cy="2115523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149" y="4248726"/>
            <a:ext cx="3164006" cy="5103238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80" y="3747019"/>
            <a:ext cx="1372002" cy="2616952"/>
          </a:xfrm>
          <a:prstGeom prst="rect">
            <a:avLst/>
          </a:prstGeom>
        </p:spPr>
      </p:pic>
      <p:pic>
        <p:nvPicPr>
          <p:cNvPr id="5" name="HUG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93746" y="8898355"/>
            <a:ext cx="456882" cy="456882"/>
          </a:xfrm>
          <a:prstGeom prst="rect">
            <a:avLst/>
          </a:prstGeom>
        </p:spPr>
      </p:pic>
      <p:pic>
        <p:nvPicPr>
          <p:cNvPr id="1026" name="Picture 2" descr="Tải Game Hugo Cho Java | giai tri gam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372" y="2396010"/>
            <a:ext cx="1785637" cy="13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6.25E-7 1.85185E-6 L 0.11158 -0.233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1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0.11159 -0.2338 L 0.2474 -0.3243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453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2474 -0.32431 L 0.35273 -0.210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569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Motion origin="layout" path="M 0.35273 -0.21042 L 0.47669 -0.302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904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404"/>
                            </p:stCondLst>
                            <p:childTnLst>
                              <p:par>
                                <p:cTn id="3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1315 -0.2254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404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4899" y="1574903"/>
            <a:ext cx="14911454" cy="685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53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5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282363" y="3972521"/>
            <a:ext cx="6628604" cy="3137068"/>
          </a:xfrm>
          <a:prstGeom prst="triangle">
            <a:avLst>
              <a:gd name="adj" fmla="val 2807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2997886" y="4228992"/>
            <a:ext cx="207480" cy="1120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205366" y="4131015"/>
            <a:ext cx="144124" cy="2000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3" idx="2"/>
            <a:endCxn id="3" idx="5"/>
          </p:cNvCxnSpPr>
          <p:nvPr/>
        </p:nvCxnSpPr>
        <p:spPr>
          <a:xfrm flipV="1">
            <a:off x="1282363" y="5541056"/>
            <a:ext cx="4244826" cy="15685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55345" y="3429479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2880" y="5159078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66659" y="6791923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2933" y="7050814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6689" y="3429479"/>
            <a:ext cx="70510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0135272" y="7050813"/>
            <a:ext cx="5226357" cy="587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10082102" y="4350318"/>
            <a:ext cx="53171" cy="27592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10108686" y="4350319"/>
            <a:ext cx="29686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077381" y="4350319"/>
            <a:ext cx="2284249" cy="27298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0161858" y="4365013"/>
            <a:ext cx="2915523" cy="2715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10082102" y="4598449"/>
            <a:ext cx="24813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0330232" y="4348807"/>
            <a:ext cx="0" cy="2496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2882423" y="4528022"/>
            <a:ext cx="168373" cy="194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 flipV="1">
            <a:off x="13050796" y="4528022"/>
            <a:ext cx="198580" cy="194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647874" y="3822819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2873558" y="3895388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5423662" y="7014124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839700" y="7173122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444898" y="3628765"/>
            <a:ext cx="892816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7520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19" grpId="0"/>
      <p:bldP spid="20" grpId="0"/>
      <p:bldP spid="21" grpId="0"/>
      <p:bldP spid="22" grpId="0"/>
      <p:bldP spid="55" grpId="0"/>
      <p:bldP spid="56" grpId="0"/>
      <p:bldP spid="57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661" y="1580727"/>
            <a:ext cx="14911454" cy="685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53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5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496230" y="3189156"/>
            <a:ext cx="6628604" cy="3137068"/>
          </a:xfrm>
          <a:prstGeom prst="triangle">
            <a:avLst>
              <a:gd name="adj" fmla="val 2807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3179160" y="3472650"/>
            <a:ext cx="211690" cy="1197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390849" y="3353042"/>
            <a:ext cx="184057" cy="239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3" idx="2"/>
            <a:endCxn id="3" idx="5"/>
          </p:cNvCxnSpPr>
          <p:nvPr/>
        </p:nvCxnSpPr>
        <p:spPr>
          <a:xfrm flipV="1">
            <a:off x="1496230" y="4757690"/>
            <a:ext cx="4244826" cy="15685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40828" y="2671538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8363" y="4401137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52142" y="6033981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8416" y="6292872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12172" y="2671537"/>
            <a:ext cx="70510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56080" y="2469115"/>
            <a:ext cx="699390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AB, AC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56080" y="3194578"/>
            <a:ext cx="735394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CB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956082" y="3900346"/>
            <a:ext cx="735394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BC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956080" y="4606114"/>
            <a:ext cx="735394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BM, BA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956080" y="5303119"/>
            <a:ext cx="735394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BM, BC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56080" y="5967346"/>
            <a:ext cx="7108035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MA, MB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56080" y="6650079"/>
            <a:ext cx="6681775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MB, MC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56080" y="7370120"/>
            <a:ext cx="6681775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MA, MC</a:t>
            </a:r>
          </a:p>
        </p:txBody>
      </p:sp>
    </p:spTree>
    <p:extLst>
      <p:ext uri="{BB962C8B-B14F-4D97-AF65-F5344CB8AC3E}">
        <p14:creationId xmlns:p14="http://schemas.microsoft.com/office/powerpoint/2010/main" val="7514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8" grpId="0"/>
      <p:bldP spid="19" grpId="0"/>
      <p:bldP spid="20" grpId="0"/>
      <p:bldP spid="21" grpId="0"/>
      <p:bldP spid="22" grpId="0"/>
      <p:bldP spid="7" grpId="0"/>
      <p:bldP spid="33" grpId="0"/>
      <p:bldP spid="39" grpId="0"/>
      <p:bldP spid="40" grpId="0"/>
      <p:bldP spid="42" grpId="0"/>
      <p:bldP spid="44" grpId="0"/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 flipV="1">
            <a:off x="2923348" y="5987172"/>
            <a:ext cx="5226357" cy="587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2870178" y="3286677"/>
            <a:ext cx="53171" cy="27592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 flipV="1">
            <a:off x="2870178" y="3286678"/>
            <a:ext cx="2995279" cy="146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865457" y="3286677"/>
            <a:ext cx="2284249" cy="27298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949934" y="3301371"/>
            <a:ext cx="2915523" cy="2715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870178" y="3534807"/>
            <a:ext cx="24813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118308" y="3302889"/>
            <a:ext cx="0" cy="2496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670499" y="3464380"/>
            <a:ext cx="168373" cy="194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 flipV="1">
            <a:off x="5838872" y="3464381"/>
            <a:ext cx="190126" cy="194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74084" y="2835444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934738" y="2827753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938371" y="6045946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589288" y="6064187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232975" y="2565123"/>
            <a:ext cx="892816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26194" y="1564163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AB, AD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07566" y="2142425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BD, BC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07566" y="2752892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DC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07566" y="3454354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BD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878948" y="4886399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DB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878947" y="5662420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DB, DC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07566" y="4199308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CB, CD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48100" y="6384575"/>
            <a:ext cx="6450441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30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30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BC</a:t>
            </a:r>
          </a:p>
        </p:txBody>
      </p:sp>
    </p:spTree>
    <p:extLst>
      <p:ext uri="{BB962C8B-B14F-4D97-AF65-F5344CB8AC3E}">
        <p14:creationId xmlns:p14="http://schemas.microsoft.com/office/powerpoint/2010/main" val="2970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6" grpId="0"/>
      <p:bldP spid="37" grpId="0"/>
      <p:bldP spid="39" grpId="0"/>
      <p:bldP spid="4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童心飞扬儿童教育PPT模板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697</Words>
  <Application>Microsoft Office PowerPoint</Application>
  <PresentationFormat>Custom</PresentationFormat>
  <Paragraphs>132</Paragraphs>
  <Slides>22</Slides>
  <Notes>9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Cambria</vt:lpstr>
      <vt:lpstr>Centaur</vt:lpstr>
      <vt:lpstr>HP001 4 hàng</vt:lpstr>
      <vt:lpstr>Times New Roman</vt:lpstr>
      <vt:lpstr>VNI-Cooper</vt:lpstr>
      <vt:lpstr>VNI-Times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- Hoàn thành bài tập. - Chuẩn bị bài sau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卡通童心飞扬儿童教育PPT模板</dc:title>
  <dc:creator>Http://Dian1.taobao.com</dc:creator>
  <dc:description>Http://Dian1.taobao.com</dc:description>
  <cp:lastModifiedBy>ADMIN</cp:lastModifiedBy>
  <cp:revision>53</cp:revision>
  <dcterms:created xsi:type="dcterms:W3CDTF">2015-09-14T06:10:00Z</dcterms:created>
  <dcterms:modified xsi:type="dcterms:W3CDTF">2021-11-07T13:13:37Z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