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40" r:id="rId2"/>
    <p:sldId id="336" r:id="rId3"/>
    <p:sldId id="3241" r:id="rId4"/>
    <p:sldId id="3255" r:id="rId5"/>
    <p:sldId id="3242" r:id="rId6"/>
    <p:sldId id="3192" r:id="rId7"/>
    <p:sldId id="3174" r:id="rId8"/>
    <p:sldId id="3173" r:id="rId9"/>
    <p:sldId id="3171" r:id="rId10"/>
    <p:sldId id="3176" r:id="rId11"/>
    <p:sldId id="3247" r:id="rId12"/>
    <p:sldId id="3177" r:id="rId13"/>
    <p:sldId id="3175" r:id="rId14"/>
    <p:sldId id="3172" r:id="rId15"/>
    <p:sldId id="3248" r:id="rId16"/>
    <p:sldId id="3250" r:id="rId17"/>
    <p:sldId id="3251" r:id="rId18"/>
    <p:sldId id="3252" r:id="rId19"/>
    <p:sldId id="3170" r:id="rId20"/>
    <p:sldId id="3253" r:id="rId21"/>
    <p:sldId id="3179" r:id="rId22"/>
    <p:sldId id="324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6C"/>
    <a:srgbClr val="EFEFEF"/>
    <a:srgbClr val="EBEBEB"/>
    <a:srgbClr val="BD8769"/>
    <a:srgbClr val="F16904"/>
    <a:srgbClr val="223D5E"/>
    <a:srgbClr val="BC148E"/>
    <a:srgbClr val="0A1A3B"/>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3" autoAdjust="0"/>
    <p:restoredTop sz="92986" autoAdjust="0"/>
  </p:normalViewPr>
  <p:slideViewPr>
    <p:cSldViewPr>
      <p:cViewPr varScale="1">
        <p:scale>
          <a:sx n="61" d="100"/>
          <a:sy n="61" d="100"/>
        </p:scale>
        <p:origin x="76" y="12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2021/11/25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123933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extLst>
      <p:ext uri="{BB962C8B-B14F-4D97-AF65-F5344CB8AC3E}">
        <p14:creationId xmlns:p14="http://schemas.microsoft.com/office/powerpoint/2010/main" val="37382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extLst>
      <p:ext uri="{BB962C8B-B14F-4D97-AF65-F5344CB8AC3E}">
        <p14:creationId xmlns:p14="http://schemas.microsoft.com/office/powerpoint/2010/main" val="38142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extLst>
      <p:ext uri="{BB962C8B-B14F-4D97-AF65-F5344CB8AC3E}">
        <p14:creationId xmlns:p14="http://schemas.microsoft.com/office/powerpoint/2010/main" val="192501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extLst>
      <p:ext uri="{BB962C8B-B14F-4D97-AF65-F5344CB8AC3E}">
        <p14:creationId xmlns:p14="http://schemas.microsoft.com/office/powerpoint/2010/main" val="324528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extLst>
      <p:ext uri="{BB962C8B-B14F-4D97-AF65-F5344CB8AC3E}">
        <p14:creationId xmlns:p14="http://schemas.microsoft.com/office/powerpoint/2010/main" val="399485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72767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2021/11/25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screen"/>
          <a:srcRect t="48009"/>
          <a:stretch>
            <a:fillRect/>
          </a:stretch>
        </p:blipFill>
        <p:spPr>
          <a:xfrm>
            <a:off x="0" y="3616325"/>
            <a:ext cx="12858045" cy="3760341"/>
          </a:xfrm>
          <a:prstGeom prst="rect">
            <a:avLst/>
          </a:prstGeom>
        </p:spPr>
      </p:pic>
      <p:sp>
        <p:nvSpPr>
          <p:cNvPr id="4" name="TextBox 5"/>
          <p:cNvSpPr txBox="1">
            <a:spLocks noChangeArrowheads="1"/>
          </p:cNvSpPr>
          <p:nvPr/>
        </p:nvSpPr>
        <p:spPr bwMode="auto">
          <a:xfrm>
            <a:off x="3044646" y="2486175"/>
            <a:ext cx="6768752" cy="171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ArchUp">
              <a:avLst/>
            </a:prstTxWarp>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6000" b="1" noProof="1">
                <a:solidFill>
                  <a:srgbClr val="FA1414"/>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 ĐỌC 4</a:t>
            </a:r>
            <a:endParaRPr lang="da-DK" altLang="id-ID" sz="6000" b="1" dirty="0">
              <a:solidFill>
                <a:srgbClr val="FA1414"/>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TextBox 6"/>
          <p:cNvSpPr txBox="1">
            <a:spLocks noChangeArrowheads="1"/>
          </p:cNvSpPr>
          <p:nvPr/>
        </p:nvSpPr>
        <p:spPr bwMode="auto">
          <a:xfrm>
            <a:off x="1118958" y="664747"/>
            <a:ext cx="10620829" cy="6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3200" b="1" kern="2000">
                <a:solidFill>
                  <a:schemeClr val="accent3">
                    <a:lumMod val="75000"/>
                  </a:schemeClr>
                </a:solidFill>
                <a:latin typeface="Times New Roman" panose="02020603050405020304" pitchFamily="18" charset="0"/>
                <a:ea typeface="方正姚体" panose="02010601030101010101" pitchFamily="2" charset="-122"/>
                <a:cs typeface="Times New Roman" panose="02020603050405020304" pitchFamily="18" charset="0"/>
                <a:sym typeface="Arial" panose="020B0604020202020204" pitchFamily="34" charset="0"/>
              </a:rPr>
              <a:t>TRƯỜNG TIỂU HỌC PHÚC LỢI</a:t>
            </a:r>
            <a:endParaRPr lang="zh-CN" altLang="en-US" sz="3200" b="1" kern="2000" dirty="0">
              <a:solidFill>
                <a:schemeClr val="accent3">
                  <a:lumMod val="75000"/>
                </a:schemeClr>
              </a:solidFill>
              <a:latin typeface="Times New Roman" panose="02020603050405020304" pitchFamily="18" charset="0"/>
              <a:ea typeface="方正姚体" panose="02010601030101010101" pitchFamily="2" charset="-122"/>
              <a:cs typeface="Times New Roman" panose="02020603050405020304" pitchFamily="18" charset="0"/>
              <a:sym typeface="Arial" panose="020B0604020202020204" pitchFamily="34" charset="0"/>
            </a:endParaRPr>
          </a:p>
        </p:txBody>
      </p:sp>
      <p:sp>
        <p:nvSpPr>
          <p:cNvPr id="3" name="TextBox 2">
            <a:extLst>
              <a:ext uri="{FF2B5EF4-FFF2-40B4-BE49-F238E27FC236}">
                <a16:creationId xmlns:a16="http://schemas.microsoft.com/office/drawing/2014/main" id="{B6438D4C-8FB9-427F-9AF8-C826719076B6}"/>
              </a:ext>
            </a:extLst>
          </p:cNvPr>
          <p:cNvSpPr txBox="1"/>
          <p:nvPr/>
        </p:nvSpPr>
        <p:spPr>
          <a:xfrm>
            <a:off x="1604836" y="3035054"/>
            <a:ext cx="9649072" cy="707886"/>
          </a:xfrm>
          <a:prstGeom prst="rect">
            <a:avLst/>
          </a:prstGeom>
          <a:noFill/>
        </p:spPr>
        <p:txBody>
          <a:bodyPr wrap="square" rtlCol="0">
            <a:spAutoFit/>
          </a:bodyPr>
          <a:lstStyle/>
          <a:p>
            <a:pPr algn="ctr"/>
            <a:r>
              <a:rPr lang="en-US" sz="4000" b="1">
                <a:solidFill>
                  <a:srgbClr val="0070C0"/>
                </a:solidFill>
                <a:latin typeface="Times New Roman" panose="02020603050405020304" pitchFamily="18" charset="0"/>
                <a:cs typeface="Times New Roman" panose="02020603050405020304" pitchFamily="18" charset="0"/>
              </a:rPr>
              <a:t>NGƯỜI TÌM ĐƯỜNG LÊN CÁC VÌ SAO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36005"/>
            <a:ext cx="4956699" cy="1348764"/>
            <a:chOff x="-939773" y="2734405"/>
            <a:chExt cx="5411981" cy="1472650"/>
          </a:xfrm>
        </p:grpSpPr>
        <p:grpSp>
          <p:nvGrpSpPr>
            <p:cNvPr id="15"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4643" y="3054136"/>
              <a:ext cx="4006658" cy="833185"/>
            </a:xfrm>
            <a:prstGeom prst="rect">
              <a:avLst/>
            </a:prstGeom>
          </p:spPr>
          <p:txBody>
            <a:bodyPr wrap="square">
              <a:spAutoFit/>
            </a:bodyPr>
            <a:lstStyle/>
            <a:p>
              <a:pPr algn="ctr">
                <a:lnSpc>
                  <a:spcPct val="120000"/>
                </a:lnSpc>
              </a:pPr>
              <a:r>
                <a:rPr lang="en-US" altLang="zh-CN" sz="4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GIẢI NGHĨA</a:t>
              </a:r>
              <a:endParaRPr lang="en-GB"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Rectangle 3">
            <a:extLst>
              <a:ext uri="{FF2B5EF4-FFF2-40B4-BE49-F238E27FC236}">
                <a16:creationId xmlns:a16="http://schemas.microsoft.com/office/drawing/2014/main" id="{9ED67B51-D1B7-4043-9579-25F55792C80B}"/>
              </a:ext>
            </a:extLst>
          </p:cNvPr>
          <p:cNvSpPr>
            <a:spLocks noChangeArrowheads="1"/>
          </p:cNvSpPr>
          <p:nvPr/>
        </p:nvSpPr>
        <p:spPr bwMode="auto">
          <a:xfrm>
            <a:off x="668735" y="2186771"/>
            <a:ext cx="11233248" cy="49244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 Khí cầu: dụng cụ hình quả cầu, chứa đầy khí nhẹ, có thể bay lên cao.</a:t>
            </a:r>
          </a:p>
        </p:txBody>
      </p:sp>
      <p:sp>
        <p:nvSpPr>
          <p:cNvPr id="44" name="Rectangle 43">
            <a:extLst>
              <a:ext uri="{FF2B5EF4-FFF2-40B4-BE49-F238E27FC236}">
                <a16:creationId xmlns:a16="http://schemas.microsoft.com/office/drawing/2014/main" id="{168EF3BF-123B-40DC-BAAF-17FAA9FD929F}"/>
              </a:ext>
            </a:extLst>
          </p:cNvPr>
          <p:cNvSpPr>
            <a:spLocks noChangeArrowheads="1"/>
          </p:cNvSpPr>
          <p:nvPr/>
        </p:nvSpPr>
        <p:spPr bwMode="auto">
          <a:xfrm>
            <a:off x="668735" y="2896245"/>
            <a:ext cx="4052969" cy="492443"/>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Sa Hoàng: Vua nước Nga.</a:t>
            </a:r>
          </a:p>
        </p:txBody>
      </p:sp>
      <p:sp>
        <p:nvSpPr>
          <p:cNvPr id="45" name="Rectangle 44">
            <a:extLst>
              <a:ext uri="{FF2B5EF4-FFF2-40B4-BE49-F238E27FC236}">
                <a16:creationId xmlns:a16="http://schemas.microsoft.com/office/drawing/2014/main" id="{81BCD5B6-DBE6-4748-8A17-74109D1CF7B8}"/>
              </a:ext>
            </a:extLst>
          </p:cNvPr>
          <p:cNvSpPr>
            <a:spLocks noChangeArrowheads="1"/>
          </p:cNvSpPr>
          <p:nvPr/>
        </p:nvSpPr>
        <p:spPr bwMode="auto">
          <a:xfrm>
            <a:off x="668735" y="3612351"/>
            <a:ext cx="11809312" cy="89255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Thiết kế: Lập tài liệu kĩ thuật để theo đó mà xây dựng công trình hay sản xuất thiết bị.</a:t>
            </a:r>
          </a:p>
        </p:txBody>
      </p:sp>
      <p:sp>
        <p:nvSpPr>
          <p:cNvPr id="46" name="Rectangle 45">
            <a:extLst>
              <a:ext uri="{FF2B5EF4-FFF2-40B4-BE49-F238E27FC236}">
                <a16:creationId xmlns:a16="http://schemas.microsoft.com/office/drawing/2014/main" id="{157F45FF-8384-43D3-A24A-74169F70C216}"/>
              </a:ext>
            </a:extLst>
          </p:cNvPr>
          <p:cNvSpPr>
            <a:spLocks noChangeArrowheads="1"/>
          </p:cNvSpPr>
          <p:nvPr/>
        </p:nvSpPr>
        <p:spPr bwMode="auto">
          <a:xfrm>
            <a:off x="2131078" y="4696445"/>
            <a:ext cx="9122833" cy="89255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Tâm niệm: Thường xuyên nghĩ tới và tự nhắc mình ghi nhớ, làm theo.</a:t>
            </a:r>
          </a:p>
        </p:txBody>
      </p:sp>
      <p:sp>
        <p:nvSpPr>
          <p:cNvPr id="47" name="Text Box 8">
            <a:extLst>
              <a:ext uri="{FF2B5EF4-FFF2-40B4-BE49-F238E27FC236}">
                <a16:creationId xmlns:a16="http://schemas.microsoft.com/office/drawing/2014/main" id="{E4D725BA-64D2-425D-A879-BC4A198F1A84}"/>
              </a:ext>
            </a:extLst>
          </p:cNvPr>
          <p:cNvSpPr txBox="1">
            <a:spLocks noChangeArrowheads="1"/>
          </p:cNvSpPr>
          <p:nvPr/>
        </p:nvSpPr>
        <p:spPr bwMode="auto">
          <a:xfrm>
            <a:off x="2131078" y="5704557"/>
            <a:ext cx="8305800" cy="49244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 Tôn thờ: Coi trọng đến mức cho là thiêng liêng.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1737087" y="1856143"/>
            <a:ext cx="3036104" cy="2553600"/>
          </a:xfrm>
          <a:prstGeom prst="rect">
            <a:avLst/>
          </a:prstGeom>
          <a:noFill/>
        </p:spPr>
        <p:txBody>
          <a:bodyPr wrap="square" lIns="0" tIns="0" rIns="0" bIns="0" rtlCol="0">
            <a:spAutoFit/>
          </a:bodyPr>
          <a:lstStyle/>
          <a:p>
            <a:pPr algn="ctr"/>
            <a:r>
              <a:rPr lang="en-US" altLang="zh-CN" sz="1659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4773191" y="2391880"/>
            <a:ext cx="7196201" cy="1440779"/>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 HIỂU BÀI</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466944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4B7E9EEB-CC22-4424-B02D-7BA75177A248}"/>
              </a:ext>
            </a:extLst>
          </p:cNvPr>
          <p:cNvSpPr txBox="1">
            <a:spLocks/>
          </p:cNvSpPr>
          <p:nvPr/>
        </p:nvSpPr>
        <p:spPr bwMode="auto">
          <a:xfrm>
            <a:off x="929780" y="837183"/>
            <a:ext cx="927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1. Xi-ôn-cốp-xki mơ ước điều gì?</a:t>
            </a:r>
          </a:p>
        </p:txBody>
      </p:sp>
      <p:sp>
        <p:nvSpPr>
          <p:cNvPr id="28" name="Content Placeholder 2">
            <a:extLst>
              <a:ext uri="{FF2B5EF4-FFF2-40B4-BE49-F238E27FC236}">
                <a16:creationId xmlns:a16="http://schemas.microsoft.com/office/drawing/2014/main" id="{F56EDE66-652B-40C8-BC55-A5A9D8B39F54}"/>
              </a:ext>
            </a:extLst>
          </p:cNvPr>
          <p:cNvSpPr txBox="1">
            <a:spLocks/>
          </p:cNvSpPr>
          <p:nvPr/>
        </p:nvSpPr>
        <p:spPr bwMode="auto">
          <a:xfrm>
            <a:off x="956767" y="1630933"/>
            <a:ext cx="927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4000" b="1">
                <a:solidFill>
                  <a:srgbClr val="FF0000"/>
                </a:solidFill>
                <a:latin typeface="Times New Roman" panose="02020603050405020304" pitchFamily="18" charset="0"/>
                <a:cs typeface="Times New Roman" panose="02020603050405020304" pitchFamily="18" charset="0"/>
              </a:rPr>
              <a:t>- Ông mơ ước được bay lên bầu trời.</a:t>
            </a:r>
          </a:p>
        </p:txBody>
      </p:sp>
      <p:sp>
        <p:nvSpPr>
          <p:cNvPr id="29" name="Content Placeholder 2">
            <a:extLst>
              <a:ext uri="{FF2B5EF4-FFF2-40B4-BE49-F238E27FC236}">
                <a16:creationId xmlns:a16="http://schemas.microsoft.com/office/drawing/2014/main" id="{54B657CA-C9D1-47C7-8095-FB34B9D2FF84}"/>
              </a:ext>
            </a:extLst>
          </p:cNvPr>
          <p:cNvSpPr txBox="1">
            <a:spLocks/>
          </p:cNvSpPr>
          <p:nvPr/>
        </p:nvSpPr>
        <p:spPr bwMode="auto">
          <a:xfrm>
            <a:off x="929780" y="2469133"/>
            <a:ext cx="90217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2. Khi còn nhỏ, ông đã làm gì để thực hiện ước mơ của mình?</a:t>
            </a:r>
          </a:p>
        </p:txBody>
      </p:sp>
      <p:pic>
        <p:nvPicPr>
          <p:cNvPr id="30" name="Picture 29" descr="6020f2580f86c68e76fb0f376ec69352.jpg">
            <a:extLst>
              <a:ext uri="{FF2B5EF4-FFF2-40B4-BE49-F238E27FC236}">
                <a16:creationId xmlns:a16="http://schemas.microsoft.com/office/drawing/2014/main" id="{A59EA720-1124-4949-8199-BE48FE3A69E9}"/>
              </a:ext>
            </a:extLst>
          </p:cNvPr>
          <p:cNvPicPr>
            <a:picLocks noChangeAspect="1"/>
          </p:cNvPicPr>
          <p:nvPr/>
        </p:nvPicPr>
        <p:blipFill rotWithShape="1">
          <a:blip r:embed="rId3">
            <a:extLst>
              <a:ext uri="{28A0092B-C50C-407E-A947-70E740481C1C}">
                <a14:useLocalDpi xmlns:a14="http://schemas.microsoft.com/office/drawing/2010/main" val="0"/>
              </a:ext>
            </a:extLst>
          </a:blip>
          <a:srcRect l="4200" t="8374" r="3402" b="15815"/>
          <a:stretch/>
        </p:blipFill>
        <p:spPr bwMode="auto">
          <a:xfrm>
            <a:off x="7063244" y="4453891"/>
            <a:ext cx="3168352" cy="1955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2">
            <a:extLst>
              <a:ext uri="{FF2B5EF4-FFF2-40B4-BE49-F238E27FC236}">
                <a16:creationId xmlns:a16="http://schemas.microsoft.com/office/drawing/2014/main" id="{9354BD77-AA12-47D7-B699-6E6FBF617707}"/>
              </a:ext>
            </a:extLst>
          </p:cNvPr>
          <p:cNvSpPr txBox="1">
            <a:spLocks/>
          </p:cNvSpPr>
          <p:nvPr/>
        </p:nvSpPr>
        <p:spPr bwMode="auto">
          <a:xfrm>
            <a:off x="956766" y="3688333"/>
            <a:ext cx="8994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dại dột nhảy qua cửa sổ để bay theo những cánh chim.</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0C6F9CA1-4B94-4E0A-950D-11DE6BCF7E9C}"/>
              </a:ext>
            </a:extLst>
          </p:cNvPr>
          <p:cNvSpPr txBox="1">
            <a:spLocks/>
          </p:cNvSpPr>
          <p:nvPr/>
        </p:nvSpPr>
        <p:spPr bwMode="auto">
          <a:xfrm>
            <a:off x="445939" y="519981"/>
            <a:ext cx="119019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3. Theo em, hình ảnh nào đã gợi lên ước muốn tìm cách bay trong không trung của Xi-ôn-cốp-xki?</a:t>
            </a:r>
          </a:p>
        </p:txBody>
      </p:sp>
      <p:sp>
        <p:nvSpPr>
          <p:cNvPr id="67" name="Content Placeholder 2">
            <a:extLst>
              <a:ext uri="{FF2B5EF4-FFF2-40B4-BE49-F238E27FC236}">
                <a16:creationId xmlns:a16="http://schemas.microsoft.com/office/drawing/2014/main" id="{1AA00C76-8D75-4D48-B26A-0BCAEC85A5FA}"/>
              </a:ext>
            </a:extLst>
          </p:cNvPr>
          <p:cNvSpPr txBox="1">
            <a:spLocks/>
          </p:cNvSpPr>
          <p:nvPr/>
        </p:nvSpPr>
        <p:spPr bwMode="auto">
          <a:xfrm>
            <a:off x="3189015" y="5056485"/>
            <a:ext cx="691276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indent="0" algn="ctr">
              <a:spcBef>
                <a:spcPct val="20000"/>
              </a:spcBef>
            </a:pPr>
            <a:r>
              <a:rPr lang="en-US" altLang="en-US" b="1">
                <a:solidFill>
                  <a:srgbClr val="FF0000"/>
                </a:solidFill>
                <a:latin typeface="Times New Roman" panose="02020603050405020304" pitchFamily="18" charset="0"/>
                <a:cs typeface="Times New Roman" panose="02020603050405020304" pitchFamily="18" charset="0"/>
              </a:rPr>
              <a:t>Đó là hình ảnh quả bóng không có cánh nhưng vẫn bay được.</a:t>
            </a:r>
          </a:p>
        </p:txBody>
      </p:sp>
      <p:pic>
        <p:nvPicPr>
          <p:cNvPr id="68" name="Picture 67" descr="ngay-dep-1.jpg">
            <a:extLst>
              <a:ext uri="{FF2B5EF4-FFF2-40B4-BE49-F238E27FC236}">
                <a16:creationId xmlns:a16="http://schemas.microsoft.com/office/drawing/2014/main" id="{889AFFBB-A92C-450F-8942-1BB1642829FF}"/>
              </a:ext>
            </a:extLst>
          </p:cNvPr>
          <p:cNvPicPr>
            <a:picLocks noChangeAspect="1"/>
          </p:cNvPicPr>
          <p:nvPr/>
        </p:nvPicPr>
        <p:blipFill rotWithShape="1">
          <a:blip r:embed="rId3">
            <a:extLst>
              <a:ext uri="{28A0092B-C50C-407E-A947-70E740481C1C}">
                <a14:useLocalDpi xmlns:a14="http://schemas.microsoft.com/office/drawing/2010/main" val="0"/>
              </a:ext>
            </a:extLst>
          </a:blip>
          <a:srcRect b="7284"/>
          <a:stretch/>
        </p:blipFill>
        <p:spPr bwMode="auto">
          <a:xfrm>
            <a:off x="4007644" y="1888133"/>
            <a:ext cx="484346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 calcmode="lin" valueType="num">
                                      <p:cBhvr additive="base">
                                        <p:cTn id="12"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2">
            <a:extLst>
              <a:ext uri="{FF2B5EF4-FFF2-40B4-BE49-F238E27FC236}">
                <a16:creationId xmlns:a16="http://schemas.microsoft.com/office/drawing/2014/main" id="{BA37611A-6419-4612-AB10-F0B7F6275632}"/>
              </a:ext>
            </a:extLst>
          </p:cNvPr>
          <p:cNvSpPr txBox="1">
            <a:spLocks/>
          </p:cNvSpPr>
          <p:nvPr/>
        </p:nvSpPr>
        <p:spPr bwMode="auto">
          <a:xfrm>
            <a:off x="524719" y="679450"/>
            <a:ext cx="1094521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4. Để tìm hiểu điều bí mật đó, Xi-ôn-cốp-xki đã làm những việc gì?</a:t>
            </a:r>
          </a:p>
        </p:txBody>
      </p:sp>
      <p:sp>
        <p:nvSpPr>
          <p:cNvPr id="71" name="Content Placeholder 2">
            <a:extLst>
              <a:ext uri="{FF2B5EF4-FFF2-40B4-BE49-F238E27FC236}">
                <a16:creationId xmlns:a16="http://schemas.microsoft.com/office/drawing/2014/main" id="{13953B04-13FA-4F8E-9DA2-31A2E27BCAB8}"/>
              </a:ext>
            </a:extLst>
          </p:cNvPr>
          <p:cNvSpPr txBox="1">
            <a:spLocks/>
          </p:cNvSpPr>
          <p:nvPr/>
        </p:nvSpPr>
        <p:spPr bwMode="auto">
          <a:xfrm>
            <a:off x="1604839" y="2320181"/>
            <a:ext cx="927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đọc sách.</a:t>
            </a:r>
          </a:p>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hì hục làm thí nghiệm, có khi đến hàng trăm lần.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
                                            <p:txEl>
                                              <p:pRg st="0" end="0"/>
                                            </p:txEl>
                                          </p:spTgt>
                                        </p:tgtEl>
                                        <p:attrNameLst>
                                          <p:attrName>style.visibility</p:attrName>
                                        </p:attrNameLst>
                                      </p:cBhvr>
                                      <p:to>
                                        <p:strVal val="visible"/>
                                      </p:to>
                                    </p:set>
                                    <p:anim calcmode="lin" valueType="num">
                                      <p:cBhvr additive="base">
                                        <p:cTn id="12"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
                                            <p:txEl>
                                              <p:pRg st="1" end="1"/>
                                            </p:txEl>
                                          </p:spTgt>
                                        </p:tgtEl>
                                        <p:attrNameLst>
                                          <p:attrName>style.visibility</p:attrName>
                                        </p:attrNameLst>
                                      </p:cBhvr>
                                      <p:to>
                                        <p:strVal val="visible"/>
                                      </p:to>
                                    </p:set>
                                    <p:anim calcmode="lin" valueType="num">
                                      <p:cBhvr additive="base">
                                        <p:cTn id="1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988F3A-146E-4E99-AF5E-000681704F41}"/>
              </a:ext>
            </a:extLst>
          </p:cNvPr>
          <p:cNvSpPr txBox="1">
            <a:spLocks/>
          </p:cNvSpPr>
          <p:nvPr/>
        </p:nvSpPr>
        <p:spPr bwMode="auto">
          <a:xfrm>
            <a:off x="452711" y="527050"/>
            <a:ext cx="121514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5. Những chi tiết nào cho thấy ông kiên trì thực hiện ước mơ của mình?</a:t>
            </a:r>
          </a:p>
        </p:txBody>
      </p:sp>
      <p:sp>
        <p:nvSpPr>
          <p:cNvPr id="5" name="Content Placeholder 2">
            <a:extLst>
              <a:ext uri="{FF2B5EF4-FFF2-40B4-BE49-F238E27FC236}">
                <a16:creationId xmlns:a16="http://schemas.microsoft.com/office/drawing/2014/main" id="{64693770-2C53-410C-AB8C-8670F0C0065B}"/>
              </a:ext>
            </a:extLst>
          </p:cNvPr>
          <p:cNvSpPr txBox="1">
            <a:spLocks/>
          </p:cNvSpPr>
          <p:nvPr/>
        </p:nvSpPr>
        <p:spPr bwMode="auto">
          <a:xfrm>
            <a:off x="1955937" y="2104157"/>
            <a:ext cx="914501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sống rất kham khổ.</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ăn bánh mì suông để dành tiền mua sách vở và dụng cụ thí nghiệm.</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không nản chí khi Sa hoàng không ủng hộ phát minh của ông.</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nghiên cứu và thiết kế thành công tên lửa nhiều tầng.</a:t>
            </a:r>
          </a:p>
        </p:txBody>
      </p:sp>
    </p:spTree>
    <p:extLst>
      <p:ext uri="{BB962C8B-B14F-4D97-AF65-F5344CB8AC3E}">
        <p14:creationId xmlns:p14="http://schemas.microsoft.com/office/powerpoint/2010/main" val="125653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172065-3E3C-471C-BD6F-8F845EBF1181}"/>
              </a:ext>
            </a:extLst>
          </p:cNvPr>
          <p:cNvSpPr txBox="1">
            <a:spLocks/>
          </p:cNvSpPr>
          <p:nvPr/>
        </p:nvSpPr>
        <p:spPr bwMode="auto">
          <a:xfrm>
            <a:off x="596727" y="685800"/>
            <a:ext cx="114492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6. Theo em, vì sao Xi-ôn-cốp-xki thực hiện thành công ước mơ của mình?</a:t>
            </a:r>
          </a:p>
        </p:txBody>
      </p:sp>
      <p:sp>
        <p:nvSpPr>
          <p:cNvPr id="5" name="Content Placeholder 2">
            <a:extLst>
              <a:ext uri="{FF2B5EF4-FFF2-40B4-BE49-F238E27FC236}">
                <a16:creationId xmlns:a16="http://schemas.microsoft.com/office/drawing/2014/main" id="{48F10AD6-2C3D-46DD-92EE-C5DF7F3EAE45}"/>
              </a:ext>
            </a:extLst>
          </p:cNvPr>
          <p:cNvSpPr txBox="1">
            <a:spLocks/>
          </p:cNvSpPr>
          <p:nvPr/>
        </p:nvSpPr>
        <p:spPr bwMode="auto">
          <a:xfrm>
            <a:off x="1685863" y="2320181"/>
            <a:ext cx="927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Vì ông có ước mơ đẹp, đó là được chinh phục các vì sao.</a:t>
            </a:r>
          </a:p>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Vì ông quyết tâm thực hiện ước mơ đó.</a:t>
            </a:r>
          </a:p>
        </p:txBody>
      </p:sp>
    </p:spTree>
    <p:extLst>
      <p:ext uri="{BB962C8B-B14F-4D97-AF65-F5344CB8AC3E}">
        <p14:creationId xmlns:p14="http://schemas.microsoft.com/office/powerpoint/2010/main" val="399834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1980FE1-7FAC-4899-BBC5-05AB97F8CBB6}"/>
              </a:ext>
            </a:extLst>
          </p:cNvPr>
          <p:cNvSpPr txBox="1">
            <a:spLocks/>
          </p:cNvSpPr>
          <p:nvPr/>
        </p:nvSpPr>
        <p:spPr bwMode="auto">
          <a:xfrm>
            <a:off x="858565" y="952029"/>
            <a:ext cx="111416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7. Xi-ôn-cốp-xki đã đạt được những thành công gì?</a:t>
            </a:r>
          </a:p>
        </p:txBody>
      </p:sp>
      <p:sp>
        <p:nvSpPr>
          <p:cNvPr id="7" name="Content Placeholder 2">
            <a:extLst>
              <a:ext uri="{FF2B5EF4-FFF2-40B4-BE49-F238E27FC236}">
                <a16:creationId xmlns:a16="http://schemas.microsoft.com/office/drawing/2014/main" id="{E2B0256F-7A5B-45B9-811D-6B2DFCB4B00D}"/>
              </a:ext>
            </a:extLst>
          </p:cNvPr>
          <p:cNvSpPr txBox="1">
            <a:spLocks/>
          </p:cNvSpPr>
          <p:nvPr/>
        </p:nvSpPr>
        <p:spPr bwMode="auto">
          <a:xfrm>
            <a:off x="875374" y="1888133"/>
            <a:ext cx="759684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thiết kế thành công tên lửa nhiều tầng, trở thành phương tiện bay tới các vì sao.</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thực hiện được điều mà mình hằng tâm niệm.</a:t>
            </a:r>
          </a:p>
        </p:txBody>
      </p:sp>
      <p:pic>
        <p:nvPicPr>
          <p:cNvPr id="9" name="Picture 2" descr="C:\Users\lexuyen\Desktop\me\945255_khcn-lv-023.jpg">
            <a:extLst>
              <a:ext uri="{FF2B5EF4-FFF2-40B4-BE49-F238E27FC236}">
                <a16:creationId xmlns:a16="http://schemas.microsoft.com/office/drawing/2014/main" id="{8CEFBBFB-71D8-499C-A29F-5A3927C57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631" y="1889860"/>
            <a:ext cx="2603946" cy="42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A2CA2B2-DB9F-480A-9F7C-DEA56DF9A1D5}"/>
              </a:ext>
            </a:extLst>
          </p:cNvPr>
          <p:cNvSpPr txBox="1">
            <a:spLocks noChangeArrowheads="1"/>
          </p:cNvSpPr>
          <p:nvPr/>
        </p:nvSpPr>
        <p:spPr bwMode="auto">
          <a:xfrm>
            <a:off x="4001538" y="5272509"/>
            <a:ext cx="4124671" cy="584775"/>
          </a:xfrm>
          <a:prstGeom prst="homePlate">
            <a:avLst/>
          </a:prstGeom>
          <a:solidFill>
            <a:schemeClr val="accent1">
              <a:lumMod val="20000"/>
              <a:lumOff val="80000"/>
            </a:schemeClr>
          </a:solidFill>
          <a:ln w="38100">
            <a:solidFill>
              <a:schemeClr val="tx1"/>
            </a:solidFill>
            <a:prstDash val="lg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Tên lửa nhiều tầng</a:t>
            </a:r>
          </a:p>
        </p:txBody>
      </p:sp>
    </p:spTree>
    <p:extLst>
      <p:ext uri="{BB962C8B-B14F-4D97-AF65-F5344CB8AC3E}">
        <p14:creationId xmlns:p14="http://schemas.microsoft.com/office/powerpoint/2010/main" val="2171726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E1CAF8-BD14-40D2-B291-3A9E213FC038}"/>
              </a:ext>
            </a:extLst>
          </p:cNvPr>
          <p:cNvSpPr txBox="1">
            <a:spLocks/>
          </p:cNvSpPr>
          <p:nvPr/>
        </p:nvSpPr>
        <p:spPr bwMode="auto">
          <a:xfrm>
            <a:off x="812751" y="880021"/>
            <a:ext cx="95980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8. Em hãy đặt tên khác cho câu chuyện.</a:t>
            </a:r>
          </a:p>
        </p:txBody>
      </p:sp>
      <p:sp>
        <p:nvSpPr>
          <p:cNvPr id="5" name="Content Placeholder 2">
            <a:extLst>
              <a:ext uri="{FF2B5EF4-FFF2-40B4-BE49-F238E27FC236}">
                <a16:creationId xmlns:a16="http://schemas.microsoft.com/office/drawing/2014/main" id="{C3A01023-DD46-42C2-88AC-CEEEECB13DF8}"/>
              </a:ext>
            </a:extLst>
          </p:cNvPr>
          <p:cNvSpPr txBox="1">
            <a:spLocks/>
          </p:cNvSpPr>
          <p:nvPr/>
        </p:nvSpPr>
        <p:spPr bwMode="auto">
          <a:xfrm>
            <a:off x="2108895" y="2023021"/>
            <a:ext cx="80248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Ước mơ của Xi-ôn-cốp-xki</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Người chinh phục các vì sao</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tổ của ngành du hành vũ trụ</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Quyết tâm chinh phục bầu trời.</a:t>
            </a:r>
          </a:p>
        </p:txBody>
      </p:sp>
    </p:spTree>
    <p:extLst>
      <p:ext uri="{BB962C8B-B14F-4D97-AF65-F5344CB8AC3E}">
        <p14:creationId xmlns:p14="http://schemas.microsoft.com/office/powerpoint/2010/main" val="426504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3E5D816C-5902-4F5B-B264-BED2037E1BF6}"/>
              </a:ext>
            </a:extLst>
          </p:cNvPr>
          <p:cNvSpPr>
            <a:spLocks noChangeArrowheads="1"/>
          </p:cNvSpPr>
          <p:nvPr/>
        </p:nvSpPr>
        <p:spPr bwMode="auto">
          <a:xfrm>
            <a:off x="3874829" y="736005"/>
            <a:ext cx="5109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US" altLang="en-US" sz="5400" b="1">
                <a:solidFill>
                  <a:srgbClr val="FF0000"/>
                </a:solidFill>
                <a:latin typeface="Times New Roman" panose="02020603050405020304" pitchFamily="18" charset="0"/>
                <a:cs typeface="Times New Roman" panose="02020603050405020304" pitchFamily="18" charset="0"/>
              </a:rPr>
              <a:t>NỘI DUNG BÀI</a:t>
            </a:r>
          </a:p>
        </p:txBody>
      </p:sp>
      <p:sp>
        <p:nvSpPr>
          <p:cNvPr id="31" name="Cloud 30">
            <a:extLst>
              <a:ext uri="{FF2B5EF4-FFF2-40B4-BE49-F238E27FC236}">
                <a16:creationId xmlns:a16="http://schemas.microsoft.com/office/drawing/2014/main" id="{2735E043-758F-4D8B-A0BC-347254915EBF}"/>
              </a:ext>
            </a:extLst>
          </p:cNvPr>
          <p:cNvSpPr>
            <a:spLocks noChangeArrowheads="1"/>
          </p:cNvSpPr>
          <p:nvPr/>
        </p:nvSpPr>
        <p:spPr bwMode="auto">
          <a:xfrm>
            <a:off x="920763" y="1947367"/>
            <a:ext cx="11017224" cy="4357152"/>
          </a:xfrm>
          <a:prstGeom prst="cloud">
            <a:avLst/>
          </a:prstGeom>
          <a:solidFill>
            <a:schemeClr val="accent1">
              <a:lumMod val="40000"/>
              <a:lumOff val="60000"/>
            </a:schemeClr>
          </a:solidFill>
          <a:ln>
            <a:noFill/>
          </a:ln>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US" altLang="en-US" sz="3600" b="1">
                <a:latin typeface="Times New Roman" panose="02020603050405020304" pitchFamily="18" charset="0"/>
                <a:cs typeface="Times New Roman" panose="02020603050405020304" pitchFamily="18" charset="0"/>
              </a:rPr>
              <a:t>      Ca ngợi nhà khoa học vĩ đại Xi-ôn-cốp-xki, nhờ khổ công nghiên cứu, kiên trì bền bỉ suốt 40 năm để thực hiện thành công mơ ước chinh phục các vì sao.</a:t>
            </a:r>
            <a:endParaRPr lang="en-US" altLang="en-US" sz="3600" b="1"/>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
            <a:extLst>
              <a:ext uri="{FF2B5EF4-FFF2-40B4-BE49-F238E27FC236}">
                <a16:creationId xmlns:a16="http://schemas.microsoft.com/office/drawing/2014/main" id="{53070E59-40B2-4556-9C6E-307ACE2F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7" t="2089" r="3419" b="1828"/>
          <a:stretch>
            <a:fillRect/>
          </a:stretch>
        </p:blipFill>
        <p:spPr bwMode="auto">
          <a:xfrm>
            <a:off x="0" y="0"/>
            <a:ext cx="12858749" cy="7232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63C6BD-F5C2-44B1-88D0-D841BFE375C4}"/>
              </a:ext>
            </a:extLst>
          </p:cNvPr>
          <p:cNvSpPr txBox="1"/>
          <p:nvPr/>
        </p:nvSpPr>
        <p:spPr>
          <a:xfrm>
            <a:off x="6069335" y="880021"/>
            <a:ext cx="6408712" cy="5192078"/>
          </a:xfrm>
          <a:prstGeom prst="verticalScroll">
            <a:avLst/>
          </a:prstGeom>
          <a:solidFill>
            <a:schemeClr val="lt1">
              <a:alpha val="84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sz="3000" b="1">
                <a:latin typeface="Times New Roman" panose="02020603050405020304" pitchFamily="18" charset="0"/>
                <a:cs typeface="Times New Roman" panose="02020603050405020304" pitchFamily="18" charset="0"/>
              </a:rPr>
              <a:t>Xi-</a:t>
            </a:r>
            <a:r>
              <a:rPr lang="en-US" sz="3000" b="1" err="1">
                <a:latin typeface="Times New Roman" panose="02020603050405020304" pitchFamily="18" charset="0"/>
                <a:cs typeface="Times New Roman" panose="02020603050405020304" pitchFamily="18" charset="0"/>
              </a:rPr>
              <a:t>ôn</a:t>
            </a:r>
            <a:r>
              <a:rPr lang="en-US" sz="3000" b="1">
                <a:latin typeface="Times New Roman" panose="02020603050405020304" pitchFamily="18" charset="0"/>
                <a:cs typeface="Times New Roman" panose="02020603050405020304" pitchFamily="18" charset="0"/>
              </a:rPr>
              <a:t>-</a:t>
            </a:r>
            <a:r>
              <a:rPr lang="en-US" sz="3000" b="1" err="1">
                <a:latin typeface="Times New Roman" panose="02020603050405020304" pitchFamily="18" charset="0"/>
                <a:cs typeface="Times New Roman" panose="02020603050405020304" pitchFamily="18" charset="0"/>
              </a:rPr>
              <a:t>cốp</a:t>
            </a:r>
            <a:r>
              <a:rPr lang="en-US" sz="3000" b="1">
                <a:latin typeface="Times New Roman" panose="02020603050405020304" pitchFamily="18" charset="0"/>
                <a:cs typeface="Times New Roman" panose="02020603050405020304" pitchFamily="18" charset="0"/>
              </a:rPr>
              <a:t>-</a:t>
            </a:r>
            <a:r>
              <a:rPr lang="en-US" sz="3000" b="1" err="1">
                <a:latin typeface="Times New Roman" panose="02020603050405020304" pitchFamily="18" charset="0"/>
                <a:cs typeface="Times New Roman" panose="02020603050405020304" pitchFamily="18" charset="0"/>
              </a:rPr>
              <a:t>xki</a:t>
            </a:r>
            <a:r>
              <a:rPr lang="en-US" sz="3000" b="1">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1857-1935</a:t>
            </a:r>
            <a:r>
              <a:rPr lang="vi-VN" sz="3000" b="1">
                <a:latin typeface="Times New Roman" panose="02020603050405020304" pitchFamily="18" charset="0"/>
                <a:cs typeface="Times New Roman" panose="02020603050405020304" pitchFamily="18" charset="0"/>
              </a:rPr>
              <a:t>) </a:t>
            </a:r>
            <a:endParaRPr lang="en-US" sz="3000" b="1">
              <a:latin typeface="Times New Roman" panose="02020603050405020304" pitchFamily="18" charset="0"/>
              <a:cs typeface="Times New Roman" panose="02020603050405020304" pitchFamily="18" charset="0"/>
            </a:endParaRPr>
          </a:p>
          <a:p>
            <a:pPr algn="ctr" eaLnBrk="1" hangingPunct="1">
              <a:defRPr/>
            </a:pPr>
            <a:r>
              <a:rPr lang="vi-VN" sz="3000">
                <a:latin typeface="Times New Roman" panose="02020603050405020304" pitchFamily="18" charset="0"/>
                <a:cs typeface="Times New Roman" panose="02020603050405020304" pitchFamily="18" charset="0"/>
              </a:rPr>
              <a:t>là </a:t>
            </a:r>
            <a:r>
              <a:rPr lang="vi-VN" sz="3000" dirty="0">
                <a:latin typeface="Times New Roman" panose="02020603050405020304" pitchFamily="18" charset="0"/>
                <a:cs typeface="Times New Roman" panose="02020603050405020304" pitchFamily="18" charset="0"/>
              </a:rPr>
              <a:t>một nhà nghiên cứu, người đặt nền móng cho ngành du hành vũ trụ hiện đại, nhà sư phạm, nhà văn N</a:t>
            </a:r>
            <a:r>
              <a:rPr lang="en-US" sz="3000" dirty="0" err="1">
                <a:latin typeface="Times New Roman" panose="02020603050405020304" pitchFamily="18" charset="0"/>
                <a:cs typeface="Times New Roman" panose="02020603050405020304" pitchFamily="18" charset="0"/>
              </a:rPr>
              <a:t>ga</a:t>
            </a:r>
            <a:r>
              <a:rPr lang="vi-VN" sz="3000" dirty="0">
                <a:latin typeface="Times New Roman" panose="02020603050405020304" pitchFamily="18" charset="0"/>
                <a:cs typeface="Times New Roman" panose="02020603050405020304" pitchFamily="18" charset="0"/>
              </a:rPr>
              <a:t> . Ngoài ra ông được biết đến với vai trò là nhà sáng chế tên lửa Xô Viết, ông là người tiên phong trong lí‎ thuyết du hành vũ trụ</a:t>
            </a:r>
            <a:r>
              <a:rPr 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1748855" y="1586355"/>
            <a:ext cx="3036104" cy="2553600"/>
          </a:xfrm>
          <a:prstGeom prst="rect">
            <a:avLst/>
          </a:prstGeom>
          <a:noFill/>
        </p:spPr>
        <p:txBody>
          <a:bodyPr wrap="square" lIns="0" tIns="0" rIns="0" bIns="0" rtlCol="0">
            <a:spAutoFit/>
          </a:bodyPr>
          <a:lstStyle/>
          <a:p>
            <a:pPr algn="ctr"/>
            <a:r>
              <a:rPr lang="en-US" altLang="zh-CN" sz="1659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4917207" y="1384077"/>
            <a:ext cx="6567824" cy="2918107"/>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ĐỌC </a:t>
            </a:r>
          </a:p>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DIỄN CẢM</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159033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3"/>
          <p:cNvSpPr txBox="1"/>
          <p:nvPr/>
        </p:nvSpPr>
        <p:spPr>
          <a:xfrm>
            <a:off x="2937384" y="431071"/>
            <a:ext cx="6983982" cy="823752"/>
          </a:xfrm>
          <a:prstGeom prst="rect">
            <a:avLst/>
          </a:prstGeom>
          <a:noFill/>
        </p:spPr>
        <p:txBody>
          <a:bodyPr wrap="square" rtlCol="0">
            <a:spAutoFit/>
          </a:bodyPr>
          <a:lstStyle/>
          <a:p>
            <a:pPr algn="ctr">
              <a:lnSpc>
                <a:spcPct val="150000"/>
              </a:lnSpc>
            </a:pPr>
            <a:r>
              <a:rPr lang="en-US" altLang="zh-CN" sz="36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rPr>
              <a:t>LUYỆN ĐỌC DIỄN CẢM</a:t>
            </a:r>
            <a:endParaRPr lang="en-GB"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9" name="Rectangle 4">
            <a:extLst>
              <a:ext uri="{FF2B5EF4-FFF2-40B4-BE49-F238E27FC236}">
                <a16:creationId xmlns:a16="http://schemas.microsoft.com/office/drawing/2014/main" id="{E047923E-3C0E-486B-9F64-C3D43B0D7DA5}"/>
              </a:ext>
            </a:extLst>
          </p:cNvPr>
          <p:cNvSpPr>
            <a:spLocks noChangeArrowheads="1"/>
          </p:cNvSpPr>
          <p:nvPr/>
        </p:nvSpPr>
        <p:spPr bwMode="auto">
          <a:xfrm>
            <a:off x="1316807" y="1384077"/>
            <a:ext cx="10225136" cy="5005626"/>
          </a:xfrm>
          <a:prstGeom prst="roundRect">
            <a:avLst/>
          </a:prstGeom>
          <a:solidFill>
            <a:schemeClr val="accent1">
              <a:lumMod val="20000"/>
              <a:lumOff val="80000"/>
            </a:schemeClr>
          </a:solidFill>
          <a:ln>
            <a:noFill/>
          </a:ln>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US" altLang="en-US" sz="3200">
                <a:latin typeface="Times New Roman" panose="02020603050405020304" pitchFamily="18" charset="0"/>
              </a:rPr>
              <a:t>     Từ nhỏ, Xi-ôn-cốp-xki đã mơ ước được bay lên bầu trời. Có lần, ông </a:t>
            </a:r>
            <a:r>
              <a:rPr lang="en-US" altLang="en-US" sz="3200" b="1" i="1">
                <a:solidFill>
                  <a:schemeClr val="tx2"/>
                </a:solidFill>
                <a:latin typeface="Times New Roman" panose="02020603050405020304" pitchFamily="18" charset="0"/>
              </a:rPr>
              <a:t>dại dột nhảy qua </a:t>
            </a:r>
            <a:r>
              <a:rPr lang="en-US" altLang="en-US" sz="3200">
                <a:latin typeface="Times New Roman" panose="02020603050405020304" pitchFamily="18" charset="0"/>
              </a:rPr>
              <a:t>cửa sổ </a:t>
            </a:r>
            <a:r>
              <a:rPr lang="en-US" altLang="en-US" sz="3200" b="1">
                <a:solidFill>
                  <a:schemeClr val="tx2"/>
                </a:solidFill>
                <a:latin typeface="Times New Roman" panose="02020603050405020304" pitchFamily="18" charset="0"/>
              </a:rPr>
              <a:t>/</a:t>
            </a:r>
            <a:r>
              <a:rPr lang="en-US" altLang="en-US" sz="3200">
                <a:latin typeface="Times New Roman" panose="02020603050405020304" pitchFamily="18" charset="0"/>
              </a:rPr>
              <a:t> để bay theo những cánh chim. Kết quả, ông bị ngã </a:t>
            </a:r>
            <a:r>
              <a:rPr lang="en-US" altLang="en-US" sz="3200" b="1" i="1">
                <a:solidFill>
                  <a:schemeClr val="tx2"/>
                </a:solidFill>
                <a:latin typeface="Times New Roman" panose="02020603050405020304" pitchFamily="18" charset="0"/>
              </a:rPr>
              <a:t>gãy chân</a:t>
            </a:r>
            <a:r>
              <a:rPr lang="en-US" altLang="en-US" sz="3200">
                <a:latin typeface="Times New Roman" panose="02020603050405020304" pitchFamily="18" charset="0"/>
              </a:rPr>
              <a:t>. Nhưng </a:t>
            </a:r>
            <a:r>
              <a:rPr lang="en-US" altLang="en-US" sz="3200" b="1">
                <a:solidFill>
                  <a:schemeClr val="tx2"/>
                </a:solidFill>
                <a:latin typeface="Times New Roman" panose="02020603050405020304" pitchFamily="18" charset="0"/>
              </a:rPr>
              <a:t>/</a:t>
            </a:r>
            <a:r>
              <a:rPr lang="en-US" altLang="en-US" sz="3200">
                <a:latin typeface="Times New Roman" panose="02020603050405020304" pitchFamily="18" charset="0"/>
              </a:rPr>
              <a:t> rủi ro lại làm nảy ra trong đầu óc non nớt của ông lúc bấy giờ một câu hỏi: “</a:t>
            </a:r>
            <a:r>
              <a:rPr lang="en-US" altLang="en-US" sz="3200" b="1" i="1">
                <a:solidFill>
                  <a:schemeClr val="tx2"/>
                </a:solidFill>
                <a:latin typeface="Times New Roman" panose="02020603050405020304" pitchFamily="18" charset="0"/>
              </a:rPr>
              <a:t>Vì sao </a:t>
            </a:r>
            <a:r>
              <a:rPr lang="en-US" altLang="en-US" sz="3200">
                <a:latin typeface="Times New Roman" panose="02020603050405020304" pitchFamily="18" charset="0"/>
              </a:rPr>
              <a:t>quả bóng không có cánh mà </a:t>
            </a:r>
            <a:r>
              <a:rPr lang="en-US" altLang="en-US" sz="3200" b="1" i="1">
                <a:solidFill>
                  <a:schemeClr val="tx2"/>
                </a:solidFill>
                <a:latin typeface="Times New Roman" panose="02020603050405020304" pitchFamily="18" charset="0"/>
              </a:rPr>
              <a:t>vẫn bay được</a:t>
            </a:r>
            <a:r>
              <a:rPr lang="en-US" altLang="en-US" sz="3200">
                <a:latin typeface="Times New Roman" panose="02020603050405020304" pitchFamily="18" charset="0"/>
              </a:rPr>
              <a:t>?”</a:t>
            </a:r>
          </a:p>
          <a:p>
            <a:pPr algn="just"/>
            <a:r>
              <a:rPr lang="en-US" altLang="en-US" sz="3200">
                <a:latin typeface="Times New Roman" panose="02020603050405020304" pitchFamily="18" charset="0"/>
              </a:rPr>
              <a:t>		Để tìm điều bí mật đó, Xi-ôn-cốp-xki đọc </a:t>
            </a:r>
            <a:r>
              <a:rPr lang="en-US" altLang="en-US" sz="3200" b="1" i="1">
                <a:solidFill>
                  <a:schemeClr val="tx2"/>
                </a:solidFill>
                <a:latin typeface="Times New Roman" panose="02020603050405020304" pitchFamily="18" charset="0"/>
              </a:rPr>
              <a:t>không biết bao nhiêu</a:t>
            </a:r>
            <a:r>
              <a:rPr lang="en-US" altLang="en-US" sz="3200">
                <a:latin typeface="Times New Roman" panose="02020603050405020304" pitchFamily="18" charset="0"/>
              </a:rPr>
              <a:t> là sách. Nghĩ ra điều gì, ông lại </a:t>
            </a:r>
            <a:r>
              <a:rPr lang="en-US" altLang="en-US" sz="3200" b="1" i="1">
                <a:solidFill>
                  <a:schemeClr val="tx2"/>
                </a:solidFill>
                <a:latin typeface="Times New Roman" panose="02020603050405020304" pitchFamily="18" charset="0"/>
              </a:rPr>
              <a:t>hì hục </a:t>
            </a:r>
            <a:r>
              <a:rPr lang="en-US" altLang="en-US" sz="3200">
                <a:latin typeface="Times New Roman" panose="02020603050405020304" pitchFamily="18" charset="0"/>
              </a:rPr>
              <a:t>làm thí nghiệm, có khi đến </a:t>
            </a:r>
            <a:r>
              <a:rPr lang="en-US" altLang="en-US" sz="3200" b="1" i="1">
                <a:solidFill>
                  <a:schemeClr val="tx2"/>
                </a:solidFill>
                <a:latin typeface="Times New Roman" panose="02020603050405020304" pitchFamily="18" charset="0"/>
              </a:rPr>
              <a:t>hàng trăm lần</a:t>
            </a:r>
            <a:r>
              <a:rPr lang="en-US" altLang="en-US" sz="320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TextBox 6"/>
          <p:cNvSpPr txBox="1">
            <a:spLocks noChangeArrowheads="1"/>
          </p:cNvSpPr>
          <p:nvPr/>
        </p:nvSpPr>
        <p:spPr bwMode="auto">
          <a:xfrm>
            <a:off x="1460822" y="1960141"/>
            <a:ext cx="9937104" cy="2391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Button">
              <a:avLst/>
            </a:prstTxWarp>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6000" b="1" kern="200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rPr>
              <a:t>CHÚC CÁC CON</a:t>
            </a:r>
          </a:p>
          <a:p>
            <a:pPr algn="ctr" eaLnBrk="1" hangingPunct="1">
              <a:lnSpc>
                <a:spcPct val="130000"/>
              </a:lnSpc>
            </a:pPr>
            <a:r>
              <a:rPr lang="en-US" altLang="zh-CN" sz="6000" b="1" kern="200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rPr>
              <a:t>CHĂM NGOAN, HỌC TỐT !</a:t>
            </a:r>
            <a:endParaRPr lang="zh-CN" altLang="en-US" sz="6000" b="1" kern="2000" dirty="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352" y="0"/>
            <a:ext cx="12858045" cy="7232650"/>
          </a:xfrm>
          <a:prstGeom prst="rect">
            <a:avLst/>
          </a:prstGeom>
        </p:spPr>
      </p:pic>
      <p:pic>
        <p:nvPicPr>
          <p:cNvPr id="23" name="图片 22"/>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文本框 4"/>
          <p:cNvSpPr txBox="1"/>
          <p:nvPr/>
        </p:nvSpPr>
        <p:spPr>
          <a:xfrm>
            <a:off x="2042322" y="594712"/>
            <a:ext cx="876394" cy="4221873"/>
          </a:xfrm>
          <a:prstGeom prst="rect">
            <a:avLst/>
          </a:prstGeom>
          <a:noFill/>
        </p:spPr>
        <p:txBody>
          <a:bodyPr vert="eaVert" wrap="square" lIns="0" tIns="0" rIns="0" bIns="0" rtlCol="0">
            <a:spAutoFit/>
          </a:bodyPr>
          <a:lstStyle/>
          <a:p>
            <a:r>
              <a:rPr lang="en-US" altLang="zh-CN" sz="5695" b="1">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NỘI DUNG</a:t>
            </a:r>
            <a:endParaRPr lang="en-US" altLang="zh-CN" sz="5695"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5083871" y="1176217"/>
            <a:ext cx="841118" cy="841118"/>
            <a:chOff x="3529981" y="507683"/>
            <a:chExt cx="598350" cy="598350"/>
          </a:xfrm>
        </p:grpSpPr>
        <p:sp>
          <p:nvSpPr>
            <p:cNvPr id="7" name="椭圆 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9" name="矩形 8"/>
          <p:cNvSpPr/>
          <p:nvPr/>
        </p:nvSpPr>
        <p:spPr>
          <a:xfrm>
            <a:off x="6429375" y="1323637"/>
            <a:ext cx="2480166"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LUYỆN ĐỌC</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6429375" y="2382563"/>
            <a:ext cx="2811988"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TÌM HIỂU BÀI</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11"/>
          <p:cNvGrpSpPr/>
          <p:nvPr/>
        </p:nvGrpSpPr>
        <p:grpSpPr>
          <a:xfrm>
            <a:off x="5132032" y="2285090"/>
            <a:ext cx="841118" cy="841118"/>
            <a:chOff x="3529981" y="507683"/>
            <a:chExt cx="598350" cy="598350"/>
          </a:xfrm>
        </p:grpSpPr>
        <p:sp>
          <p:nvSpPr>
            <p:cNvPr id="13" name="椭圆 12"/>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5128934" y="3341917"/>
            <a:ext cx="841118" cy="841118"/>
            <a:chOff x="3529981" y="507683"/>
            <a:chExt cx="598350" cy="598350"/>
          </a:xfrm>
        </p:grpSpPr>
        <p:sp>
          <p:nvSpPr>
            <p:cNvPr id="19" name="椭圆 18"/>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1" name="矩形 20"/>
          <p:cNvSpPr/>
          <p:nvPr/>
        </p:nvSpPr>
        <p:spPr>
          <a:xfrm>
            <a:off x="6387635" y="3441491"/>
            <a:ext cx="4551246"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LUYỆN ĐỌC DIỄN CẢM</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1500"/>
                                </p:stCondLst>
                                <p:childTnLst>
                                  <p:par>
                                    <p:cTn id="19" presetID="2" presetClass="entr" presetSubtype="3" fill="hold" nodeType="after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125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12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4000"/>
                                </p:stCondLst>
                                <p:childTnLst>
                                  <p:par>
                                    <p:cTn id="28" presetID="2" presetClass="entr" presetSubtype="3" fill="hold" nodeType="afterEffect" p14:presetBounceEnd="6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0000">
                                          <p:cBhvr additive="base">
                                            <p:cTn id="30" dur="12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31" dur="1250" fill="hold"/>
                                            <p:tgtEl>
                                              <p:spTgt spid="12"/>
                                            </p:tgtEl>
                                            <p:attrNameLst>
                                              <p:attrName>ppt_y</p:attrName>
                                            </p:attrNameLst>
                                          </p:cBhvr>
                                          <p:tavLst>
                                            <p:tav tm="0">
                                              <p:val>
                                                <p:strVal val="0-#ppt_h/2"/>
                                              </p:val>
                                            </p:tav>
                                            <p:tav tm="100000">
                                              <p:val>
                                                <p:strVal val="#ppt_y"/>
                                              </p:val>
                                            </p:tav>
                                          </p:tavLst>
                                        </p:anim>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childTnLst>
                              </p:cTn>
                            </p:par>
                            <p:par>
                              <p:cTn id="36" fill="hold">
                                <p:stCondLst>
                                  <p:cond delay="6500"/>
                                </p:stCondLst>
                                <p:childTnLst>
                                  <p:par>
                                    <p:cTn id="37" presetID="2" presetClass="entr" presetSubtype="3" fill="hold" nodeType="afterEffect" p14:presetBounceEnd="60000">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14:bounceEnd="60000">
                                          <p:cBhvr additive="base">
                                            <p:cTn id="39" dur="12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0" dur="12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250" fill="hold"/>
                                            <p:tgtEl>
                                              <p:spTgt spid="6"/>
                                            </p:tgtEl>
                                            <p:attrNameLst>
                                              <p:attrName>ppt_x</p:attrName>
                                            </p:attrNameLst>
                                          </p:cBhvr>
                                          <p:tavLst>
                                            <p:tav tm="0">
                                              <p:val>
                                                <p:strVal val="1+#ppt_w/2"/>
                                              </p:val>
                                            </p:tav>
                                            <p:tav tm="100000">
                                              <p:val>
                                                <p:strVal val="#ppt_x"/>
                                              </p:val>
                                            </p:tav>
                                          </p:tavLst>
                                        </p:anim>
                                        <p:anim calcmode="lin" valueType="num">
                                          <p:cBhvr additive="base">
                                            <p:cTn id="22" dur="12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4000"/>
                                </p:stCondLst>
                                <p:childTnLst>
                                  <p:par>
                                    <p:cTn id="28" presetID="2" presetClass="entr" presetSubtype="3"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1+#ppt_w/2"/>
                                              </p:val>
                                            </p:tav>
                                            <p:tav tm="100000">
                                              <p:val>
                                                <p:strVal val="#ppt_x"/>
                                              </p:val>
                                            </p:tav>
                                          </p:tavLst>
                                        </p:anim>
                                        <p:anim calcmode="lin" valueType="num">
                                          <p:cBhvr additive="base">
                                            <p:cTn id="31" dur="1250" fill="hold"/>
                                            <p:tgtEl>
                                              <p:spTgt spid="12"/>
                                            </p:tgtEl>
                                            <p:attrNameLst>
                                              <p:attrName>ppt_y</p:attrName>
                                            </p:attrNameLst>
                                          </p:cBhvr>
                                          <p:tavLst>
                                            <p:tav tm="0">
                                              <p:val>
                                                <p:strVal val="0-#ppt_h/2"/>
                                              </p:val>
                                            </p:tav>
                                            <p:tav tm="100000">
                                              <p:val>
                                                <p:strVal val="#ppt_y"/>
                                              </p:val>
                                            </p:tav>
                                          </p:tavLst>
                                        </p:anim>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childTnLst>
                              </p:cTn>
                            </p:par>
                            <p:par>
                              <p:cTn id="36" fill="hold">
                                <p:stCondLst>
                                  <p:cond delay="6500"/>
                                </p:stCondLst>
                                <p:childTnLst>
                                  <p:par>
                                    <p:cTn id="37" presetID="2" presetClass="entr" presetSubtype="3"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250" fill="hold"/>
                                            <p:tgtEl>
                                              <p:spTgt spid="18"/>
                                            </p:tgtEl>
                                            <p:attrNameLst>
                                              <p:attrName>ppt_x</p:attrName>
                                            </p:attrNameLst>
                                          </p:cBhvr>
                                          <p:tavLst>
                                            <p:tav tm="0">
                                              <p:val>
                                                <p:strVal val="1+#ppt_w/2"/>
                                              </p:val>
                                            </p:tav>
                                            <p:tav tm="100000">
                                              <p:val>
                                                <p:strVal val="#ppt_x"/>
                                              </p:val>
                                            </p:tav>
                                          </p:tavLst>
                                        </p:anim>
                                        <p:anim calcmode="lin" valueType="num">
                                          <p:cBhvr additive="base">
                                            <p:cTn id="40" dur="12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352" y="0"/>
            <a:ext cx="12858045" cy="7232650"/>
          </a:xfrm>
          <a:prstGeom prst="rect">
            <a:avLst/>
          </a:prstGeom>
        </p:spPr>
      </p:pic>
      <p:pic>
        <p:nvPicPr>
          <p:cNvPr id="23" name="图片 22"/>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文本框 4"/>
          <p:cNvSpPr txBox="1"/>
          <p:nvPr/>
        </p:nvSpPr>
        <p:spPr>
          <a:xfrm>
            <a:off x="2042322" y="594712"/>
            <a:ext cx="876394" cy="4221873"/>
          </a:xfrm>
          <a:prstGeom prst="rect">
            <a:avLst/>
          </a:prstGeom>
          <a:noFill/>
        </p:spPr>
        <p:txBody>
          <a:bodyPr vert="eaVert" wrap="square" lIns="0" tIns="0" rIns="0" bIns="0" rtlCol="0">
            <a:spAutoFit/>
          </a:bodyPr>
          <a:lstStyle/>
          <a:p>
            <a:r>
              <a:rPr lang="en-US" altLang="zh-CN" sz="5695" b="1">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MỤC TIÊU</a:t>
            </a:r>
            <a:endParaRPr lang="en-US" altLang="zh-CN" sz="5695"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Google Shape;1622;p38">
            <a:extLst>
              <a:ext uri="{FF2B5EF4-FFF2-40B4-BE49-F238E27FC236}">
                <a16:creationId xmlns:a16="http://schemas.microsoft.com/office/drawing/2014/main" id="{B06F3330-C88D-468D-986D-F78F208C488E}"/>
              </a:ext>
            </a:extLst>
          </p:cNvPr>
          <p:cNvSpPr txBox="1">
            <a:spLocks/>
          </p:cNvSpPr>
          <p:nvPr/>
        </p:nvSpPr>
        <p:spPr>
          <a:xfrm>
            <a:off x="3640084" y="1600101"/>
            <a:ext cx="8496944" cy="2424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9pPr>
          </a:lstStyle>
          <a:p>
            <a:pPr marL="285750" indent="-285750" algn="just">
              <a:spcBef>
                <a:spcPts val="1200"/>
              </a:spcBef>
              <a:spcAft>
                <a:spcPts val="1200"/>
              </a:spcAft>
              <a:buClr>
                <a:srgbClr val="5A5A5A"/>
              </a:buClr>
              <a:buSzPct val="100000"/>
              <a:buFont typeface="Wingdings" panose="05000000000000000000" pitchFamily="2" charset="2"/>
              <a:buChar char="ü"/>
            </a:pPr>
            <a:r>
              <a:rPr lang="es-ES" sz="3200">
                <a:latin typeface="Times New Roman" panose="02020603050405020304" pitchFamily="18" charset="0"/>
                <a:cs typeface="Times New Roman" panose="02020603050405020304" pitchFamily="18" charset="0"/>
              </a:rPr>
              <a:t> Đọc đúng các từ khó hoặc dễ lẫn; đọc trôi chảy, ngắt nghỉ đúng; đọc diễn cảm phù hợp cả bài.</a:t>
            </a:r>
          </a:p>
          <a:p>
            <a:pPr marL="285750" indent="-285750" algn="just">
              <a:spcBef>
                <a:spcPts val="1200"/>
              </a:spcBef>
              <a:spcAft>
                <a:spcPts val="1200"/>
              </a:spcAft>
              <a:buClr>
                <a:srgbClr val="5A5A5A"/>
              </a:buClr>
              <a:buSzPct val="100000"/>
              <a:buFont typeface="Wingdings" panose="05000000000000000000" pitchFamily="2" charset="2"/>
              <a:buChar char="ü"/>
            </a:pPr>
            <a:r>
              <a:rPr lang="es-ES" sz="3200">
                <a:latin typeface="Times New Roman" panose="02020603050405020304" pitchFamily="18" charset="0"/>
                <a:cs typeface="Times New Roman" panose="02020603050405020304" pitchFamily="18" charset="0"/>
              </a:rPr>
              <a:t> Hiểu nghĩa các từ và nội dung ý nghĩa của  truyện.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464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2313151" y="1639809"/>
            <a:ext cx="3036104" cy="2553600"/>
          </a:xfrm>
          <a:prstGeom prst="rect">
            <a:avLst/>
          </a:prstGeom>
          <a:noFill/>
        </p:spPr>
        <p:txBody>
          <a:bodyPr wrap="square" lIns="0" tIns="0" rIns="0" bIns="0" rtlCol="0">
            <a:spAutoFit/>
          </a:bodyPr>
          <a:lstStyle/>
          <a:p>
            <a:pPr algn="ctr"/>
            <a:r>
              <a:rPr lang="en-US" altLang="zh-CN"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5349255" y="2175546"/>
            <a:ext cx="6311343" cy="1440779"/>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ĐỌC</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3"/>
          <p:cNvSpPr txBox="1"/>
          <p:nvPr/>
        </p:nvSpPr>
        <p:spPr>
          <a:xfrm>
            <a:off x="1424819" y="375965"/>
            <a:ext cx="10009112" cy="905056"/>
          </a:xfrm>
          <a:prstGeom prst="rect">
            <a:avLst/>
          </a:prstGeom>
          <a:noFill/>
        </p:spPr>
        <p:txBody>
          <a:bodyPr wrap="square" rtlCol="0">
            <a:spAutoFit/>
          </a:bodyPr>
          <a:lstStyle/>
          <a:p>
            <a:pPr>
              <a:lnSpc>
                <a:spcPct val="150000"/>
              </a:lnSpc>
            </a:pPr>
            <a:r>
              <a:rPr lang="en-US" altLang="zh-CN" sz="4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NGƯỜI TÌM ĐƯỜNG LÊN CÁC VÌ SAO</a:t>
            </a:r>
            <a:endParaRPr lang="en-GB"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TextBox 9">
            <a:extLst>
              <a:ext uri="{FF2B5EF4-FFF2-40B4-BE49-F238E27FC236}">
                <a16:creationId xmlns:a16="http://schemas.microsoft.com/office/drawing/2014/main" id="{7A6D2DC4-C7FA-4607-9518-508D25B9D923}"/>
              </a:ext>
            </a:extLst>
          </p:cNvPr>
          <p:cNvSpPr txBox="1"/>
          <p:nvPr/>
        </p:nvSpPr>
        <p:spPr>
          <a:xfrm>
            <a:off x="812751" y="1384077"/>
            <a:ext cx="11233248" cy="5550456"/>
          </a:xfrm>
          <a:prstGeom prst="roundRect">
            <a:avLst/>
          </a:prstGeom>
          <a:solidFill>
            <a:schemeClr val="bg1">
              <a:alpha val="85000"/>
            </a:schemeClr>
          </a:solidFill>
        </p:spPr>
        <p:txBody>
          <a:bodyPr wrap="square">
            <a:spAutoFit/>
          </a:bodyPr>
          <a:lstStyle/>
          <a:p>
            <a:pPr algn="just" latinLnBrk="0"/>
            <a:r>
              <a:rPr lang="vi-VN" sz="2000" b="0" i="0">
                <a:solidFill>
                  <a:srgbClr val="000000"/>
                </a:solidFill>
                <a:effectLst/>
                <a:latin typeface="OpenSans"/>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latinLnBrk="0"/>
            <a:r>
              <a:rPr lang="vi-VN" sz="2000" b="0" i="0">
                <a:solidFill>
                  <a:srgbClr val="000000"/>
                </a:solidFill>
                <a:effectLst/>
                <a:latin typeface="OpenSans"/>
              </a:rPr>
              <a:t>   Để tìm điều bí mật đó, Xi-ôn-cốp-xki đọc không biết bao nhiêu là sách. Nghĩ ra điều gì, ông lại hì hục làm thí nghiệm, có khi đến hàng trăm lần.</a:t>
            </a:r>
          </a:p>
          <a:p>
            <a:pPr algn="just" latinLnBrk="0"/>
            <a:r>
              <a:rPr lang="vi-VN" sz="2000" b="0" i="0">
                <a:solidFill>
                  <a:srgbClr val="000000"/>
                </a:solidFill>
                <a:effectLst/>
                <a:latin typeface="OpenSans"/>
              </a:rPr>
              <a:t>   Có người bạn hỏi:</a:t>
            </a:r>
          </a:p>
          <a:p>
            <a:pPr algn="just" latinLnBrk="0"/>
            <a:r>
              <a:rPr lang="vi-VN" sz="2000" b="0" i="0">
                <a:solidFill>
                  <a:srgbClr val="000000"/>
                </a:solidFill>
                <a:effectLst/>
                <a:latin typeface="OpenSans"/>
              </a:rPr>
              <a:t>- Cậu làm thế nào mà mua được nhiều sách và dụng cụ thí nghiệm như thế?</a:t>
            </a:r>
          </a:p>
          <a:p>
            <a:pPr algn="just" latinLnBrk="0"/>
            <a:r>
              <a:rPr lang="vi-VN" sz="2000" b="0" i="0">
                <a:solidFill>
                  <a:srgbClr val="000000"/>
                </a:solidFill>
                <a:effectLst/>
                <a:latin typeface="OpenSans"/>
              </a:rPr>
              <a:t>   Xi-ôn-cốp-xki cười:</a:t>
            </a:r>
          </a:p>
          <a:p>
            <a:pPr algn="just" latinLnBrk="0"/>
            <a:r>
              <a:rPr lang="vi-VN" sz="2000" b="0" i="0">
                <a:solidFill>
                  <a:srgbClr val="000000"/>
                </a:solidFill>
                <a:effectLst/>
                <a:latin typeface="OpenSans"/>
              </a:rPr>
              <a:t>- Có gì đâu, mình chỉ tiết kiệm thôi.</a:t>
            </a:r>
          </a:p>
          <a:p>
            <a:pPr algn="just" latinLnBrk="0"/>
            <a:r>
              <a:rPr lang="vi-VN" sz="2000" b="0" i="0">
                <a:solidFill>
                  <a:srgbClr val="000000"/>
                </a:solidFill>
                <a:effectLst/>
                <a:latin typeface="OpenSans"/>
              </a:rPr>
              <a:t>   Đúng là quanh năm ông chỉ ăn bánh mì suông. Qua nhiều lần thí nghiệm ông đã tìm ra cách chế khí cầu bay bằng kim loại. Sa hoàng chưa tin nên không ủng hộ. Không nản chí, ông tiếp tục đi sâu vào lí thuyết bay trong không gian. Được gợi ý từ chiếc pháo thăng thiên, sau này, ông đã thiết kế thành công tên lửa nhiều tầng, trở thành một phương tiện bay tới các vì sao.</a:t>
            </a:r>
          </a:p>
          <a:p>
            <a:pPr algn="just" latinLnBrk="0"/>
            <a:r>
              <a:rPr lang="vi-VN" sz="2000" b="0" i="0">
                <a:solidFill>
                  <a:srgbClr val="000000"/>
                </a:solidFill>
                <a:effectLst/>
                <a:latin typeface="OpenSans"/>
              </a:rPr>
              <a:t>   Hơn bốn mươi năm khổ công nghiên cứu, tìm tòi, Xi-ôn-cốp-xki đã thực hiện được điều ông hằng tâm niệm: "Các vì sao không phải để tôn thờ mà để chinh phục."</a:t>
            </a:r>
          </a:p>
          <a:p>
            <a:pPr algn="r" latinLnBrk="0"/>
            <a:r>
              <a:rPr lang="vi-VN" sz="2000" b="0" i="0">
                <a:solidFill>
                  <a:srgbClr val="000000"/>
                </a:solidFill>
                <a:effectLst/>
                <a:latin typeface="OpenSans"/>
              </a:rPr>
              <a:t>(Theo </a:t>
            </a:r>
            <a:r>
              <a:rPr lang="vi-VN" sz="2000" b="1" i="0">
                <a:solidFill>
                  <a:srgbClr val="000000"/>
                </a:solidFill>
                <a:effectLst/>
                <a:latin typeface="OpenSansBold"/>
              </a:rPr>
              <a:t>LÊ NGUYÊN LONG - PHẠM NGỌC TOÀN</a:t>
            </a:r>
            <a:r>
              <a:rPr lang="vi-VN" sz="2000" b="0" i="0">
                <a:solidFill>
                  <a:srgbClr val="000000"/>
                </a:solidFill>
                <a:effectLst/>
                <a:latin typeface="OpenSans"/>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29"/>
          <p:cNvSpPr txBox="1"/>
          <p:nvPr/>
        </p:nvSpPr>
        <p:spPr>
          <a:xfrm>
            <a:off x="2252910" y="1456085"/>
            <a:ext cx="8352928" cy="3769750"/>
          </a:xfrm>
          <a:prstGeom prst="rect">
            <a:avLst/>
          </a:prstGeom>
          <a:noFill/>
        </p:spPr>
        <p:txBody>
          <a:bodyPr wrap="square" lIns="0" tIns="0" rIns="0" bIns="0" rtlCol="0" anchor="t">
            <a:spAutoFit/>
          </a:bodyPr>
          <a:lstStyle/>
          <a:p>
            <a:pPr algn="ctr" eaLnBrk="1" hangingPunct="1">
              <a:lnSpc>
                <a:spcPct val="150000"/>
              </a:lnSpc>
              <a:spcBef>
                <a:spcPts val="1200"/>
              </a:spcBef>
            </a:pPr>
            <a:r>
              <a:rPr lang="en-US" altLang="en-US" sz="2800" b="1">
                <a:latin typeface="Times New Roman" panose="02020603050405020304" pitchFamily="18" charset="0"/>
              </a:rPr>
              <a:t>Bài văn chia làm </a:t>
            </a:r>
            <a:r>
              <a:rPr lang="en-US" altLang="en-US" sz="2800" b="1">
                <a:solidFill>
                  <a:srgbClr val="FF0000"/>
                </a:solidFill>
                <a:latin typeface="Times New Roman" panose="02020603050405020304" pitchFamily="18" charset="0"/>
              </a:rPr>
              <a:t>4</a:t>
            </a:r>
            <a:r>
              <a:rPr lang="en-US" altLang="en-US" sz="2800" b="1">
                <a:latin typeface="Times New Roman" panose="02020603050405020304" pitchFamily="18" charset="0"/>
              </a:rPr>
              <a:t> đoạn:</a:t>
            </a:r>
          </a:p>
          <a:p>
            <a:pPr eaLnBrk="1" hangingPunct="1">
              <a:lnSpc>
                <a:spcPct val="150000"/>
              </a:lnSpc>
              <a:spcBef>
                <a:spcPts val="1200"/>
              </a:spcBef>
            </a:pPr>
            <a:r>
              <a:rPr lang="en-US" altLang="en-US" sz="2800">
                <a:latin typeface="Times New Roman" panose="02020603050405020304" pitchFamily="18" charset="0"/>
              </a:rPr>
              <a:t>Đoạn 1: Từ đầu… </a:t>
            </a:r>
            <a:r>
              <a:rPr lang="en-US" altLang="en-US" sz="2800" b="1" i="1">
                <a:latin typeface="Times New Roman" panose="02020603050405020304" pitchFamily="18" charset="0"/>
              </a:rPr>
              <a:t>vẫn bay được</a:t>
            </a:r>
          </a:p>
          <a:p>
            <a:pPr eaLnBrk="1" hangingPunct="1">
              <a:lnSpc>
                <a:spcPct val="150000"/>
              </a:lnSpc>
              <a:spcBef>
                <a:spcPts val="1200"/>
              </a:spcBef>
            </a:pPr>
            <a:r>
              <a:rPr lang="en-US" altLang="en-US" sz="2800">
                <a:latin typeface="Times New Roman" panose="02020603050405020304" pitchFamily="18" charset="0"/>
              </a:rPr>
              <a:t>Đoạn 2 : Từ “</a:t>
            </a:r>
            <a:r>
              <a:rPr lang="en-US" altLang="en-US" sz="2800" b="1" i="1">
                <a:latin typeface="Times New Roman" panose="02020603050405020304" pitchFamily="18" charset="0"/>
              </a:rPr>
              <a:t>Để tìm hiểu … tiết kiệm thôi”</a:t>
            </a:r>
          </a:p>
          <a:p>
            <a:pPr eaLnBrk="1" hangingPunct="1">
              <a:lnSpc>
                <a:spcPct val="150000"/>
              </a:lnSpc>
              <a:spcBef>
                <a:spcPts val="1200"/>
              </a:spcBef>
            </a:pPr>
            <a:r>
              <a:rPr lang="en-US" altLang="en-US" sz="2800">
                <a:latin typeface="Times New Roman" panose="02020603050405020304" pitchFamily="18" charset="0"/>
              </a:rPr>
              <a:t>Đoạn 3: Từ “</a:t>
            </a:r>
            <a:r>
              <a:rPr lang="en-US" altLang="en-US" sz="2800" b="1" i="1">
                <a:latin typeface="Times New Roman" panose="02020603050405020304" pitchFamily="18" charset="0"/>
              </a:rPr>
              <a:t>Đúng là </a:t>
            </a:r>
            <a:r>
              <a:rPr lang="en-US" altLang="en-US" sz="2800">
                <a:latin typeface="Times New Roman" panose="02020603050405020304" pitchFamily="18" charset="0"/>
              </a:rPr>
              <a:t>… </a:t>
            </a:r>
            <a:r>
              <a:rPr lang="en-US" altLang="en-US" sz="2800" b="1" i="1">
                <a:latin typeface="Times New Roman" panose="02020603050405020304" pitchFamily="18" charset="0"/>
              </a:rPr>
              <a:t>các vì sao”</a:t>
            </a:r>
          </a:p>
          <a:p>
            <a:pPr eaLnBrk="1" hangingPunct="1">
              <a:lnSpc>
                <a:spcPct val="150000"/>
              </a:lnSpc>
              <a:spcBef>
                <a:spcPts val="1200"/>
              </a:spcBef>
            </a:pPr>
            <a:r>
              <a:rPr lang="en-US" altLang="en-US" sz="2800">
                <a:latin typeface="Times New Roman" panose="02020603050405020304" pitchFamily="18" charset="0"/>
              </a:rPr>
              <a:t>Đoạn 4: Phần còn lại</a:t>
            </a:r>
          </a:p>
        </p:txBody>
      </p:sp>
      <p:sp>
        <p:nvSpPr>
          <p:cNvPr id="103" name="TextBox 23"/>
          <p:cNvSpPr txBox="1"/>
          <p:nvPr/>
        </p:nvSpPr>
        <p:spPr>
          <a:xfrm>
            <a:off x="4067779" y="303957"/>
            <a:ext cx="4723191" cy="945708"/>
          </a:xfrm>
          <a:prstGeom prst="rect">
            <a:avLst/>
          </a:prstGeom>
          <a:noFill/>
        </p:spPr>
        <p:txBody>
          <a:bodyPr wrap="square" rtlCol="0">
            <a:spAutoFit/>
          </a:bodyPr>
          <a:lstStyle/>
          <a:p>
            <a:pPr algn="ctr">
              <a:lnSpc>
                <a:spcPct val="150000"/>
              </a:lnSpc>
            </a:pPr>
            <a:r>
              <a:rPr lang="en-US" altLang="zh-CN" sz="42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CHIA ĐOẠN</a:t>
            </a:r>
            <a:endParaRPr lang="en-GB" altLang="zh-CN" sz="4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7BB15E4B-44EA-4454-9C73-D8F4DFC3665F}"/>
              </a:ext>
            </a:extLst>
          </p:cNvPr>
          <p:cNvSpPr txBox="1">
            <a:spLocks/>
          </p:cNvSpPr>
          <p:nvPr/>
        </p:nvSpPr>
        <p:spPr>
          <a:xfrm>
            <a:off x="4448622" y="641962"/>
            <a:ext cx="3644900" cy="669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en-US" sz="3600" b="1">
                <a:solidFill>
                  <a:srgbClr val="00B050"/>
                </a:solidFill>
                <a:latin typeface="Times New Roman" panose="02020603050405020304" pitchFamily="18" charset="0"/>
                <a:cs typeface="Times New Roman" panose="02020603050405020304" pitchFamily="18" charset="0"/>
              </a:rPr>
              <a:t>LUYỆN ĐỌC</a:t>
            </a:r>
          </a:p>
        </p:txBody>
      </p:sp>
      <p:sp>
        <p:nvSpPr>
          <p:cNvPr id="83" name="Content Placeholder 2">
            <a:extLst>
              <a:ext uri="{FF2B5EF4-FFF2-40B4-BE49-F238E27FC236}">
                <a16:creationId xmlns:a16="http://schemas.microsoft.com/office/drawing/2014/main" id="{8C4DDBE3-9A3B-4753-8644-E590CD4D8E3C}"/>
              </a:ext>
            </a:extLst>
          </p:cNvPr>
          <p:cNvSpPr txBox="1">
            <a:spLocks/>
          </p:cNvSpPr>
          <p:nvPr/>
        </p:nvSpPr>
        <p:spPr>
          <a:xfrm>
            <a:off x="3275832" y="1639317"/>
            <a:ext cx="1822450" cy="6096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en-US" sz="3600" b="1">
                <a:solidFill>
                  <a:srgbClr val="FF0000"/>
                </a:solidFill>
                <a:latin typeface="Times New Roman" pitchFamily="18" charset="0"/>
                <a:cs typeface="Times New Roman" pitchFamily="18" charset="0"/>
              </a:rPr>
              <a:t>Từ</a:t>
            </a:r>
          </a:p>
        </p:txBody>
      </p:sp>
      <p:sp>
        <p:nvSpPr>
          <p:cNvPr id="84" name="Content Placeholder 2">
            <a:extLst>
              <a:ext uri="{FF2B5EF4-FFF2-40B4-BE49-F238E27FC236}">
                <a16:creationId xmlns:a16="http://schemas.microsoft.com/office/drawing/2014/main" id="{6E178F76-67DF-4D40-B79F-9A80CAA44C1C}"/>
              </a:ext>
            </a:extLst>
          </p:cNvPr>
          <p:cNvSpPr txBox="1">
            <a:spLocks/>
          </p:cNvSpPr>
          <p:nvPr/>
        </p:nvSpPr>
        <p:spPr bwMode="auto">
          <a:xfrm>
            <a:off x="7776022" y="1644081"/>
            <a:ext cx="182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20000"/>
              </a:spcBef>
              <a:buFont typeface="Arial" panose="020B0604020202020204" pitchFamily="34" charset="0"/>
              <a:buNone/>
            </a:pPr>
            <a:r>
              <a:rPr lang="en-US" altLang="en-US" sz="3600" b="1">
                <a:solidFill>
                  <a:srgbClr val="FF0000"/>
                </a:solidFill>
                <a:latin typeface="Times New Roman" panose="02020603050405020304" pitchFamily="18" charset="0"/>
                <a:cs typeface="Times New Roman" panose="02020603050405020304" pitchFamily="18" charset="0"/>
              </a:rPr>
              <a:t>Câu</a:t>
            </a:r>
          </a:p>
        </p:txBody>
      </p:sp>
      <p:cxnSp>
        <p:nvCxnSpPr>
          <p:cNvPr id="85" name="Straight Connector 84">
            <a:extLst>
              <a:ext uri="{FF2B5EF4-FFF2-40B4-BE49-F238E27FC236}">
                <a16:creationId xmlns:a16="http://schemas.microsoft.com/office/drawing/2014/main" id="{A2F14539-11D3-457A-A168-19FB4AB4FA18}"/>
              </a:ext>
            </a:extLst>
          </p:cNvPr>
          <p:cNvCxnSpPr/>
          <p:nvPr/>
        </p:nvCxnSpPr>
        <p:spPr>
          <a:xfrm rot="5400000">
            <a:off x="4225172" y="4348387"/>
            <a:ext cx="4093388"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86" name="Content Placeholder 2">
            <a:extLst>
              <a:ext uri="{FF2B5EF4-FFF2-40B4-BE49-F238E27FC236}">
                <a16:creationId xmlns:a16="http://schemas.microsoft.com/office/drawing/2014/main" id="{D9C48A35-A07B-4649-8DC8-6ED245653E2E}"/>
              </a:ext>
            </a:extLst>
          </p:cNvPr>
          <p:cNvSpPr txBox="1">
            <a:spLocks/>
          </p:cNvSpPr>
          <p:nvPr/>
        </p:nvSpPr>
        <p:spPr bwMode="auto">
          <a:xfrm>
            <a:off x="2324919" y="2706117"/>
            <a:ext cx="3486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 Xi-ôn-cốp-xki</a:t>
            </a:r>
          </a:p>
        </p:txBody>
      </p:sp>
      <p:sp>
        <p:nvSpPr>
          <p:cNvPr id="87" name="Content Placeholder 2">
            <a:extLst>
              <a:ext uri="{FF2B5EF4-FFF2-40B4-BE49-F238E27FC236}">
                <a16:creationId xmlns:a16="http://schemas.microsoft.com/office/drawing/2014/main" id="{A4488DC7-4DA7-43DD-8278-E5E544F7FFFF}"/>
              </a:ext>
            </a:extLst>
          </p:cNvPr>
          <p:cNvSpPr txBox="1">
            <a:spLocks/>
          </p:cNvSpPr>
          <p:nvPr/>
        </p:nvSpPr>
        <p:spPr bwMode="auto">
          <a:xfrm>
            <a:off x="2324919" y="3544317"/>
            <a:ext cx="340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3600" b="1">
                <a:latin typeface="Times New Roman" panose="02020603050405020304" pitchFamily="18" charset="0"/>
                <a:cs typeface="Times New Roman" panose="02020603050405020304" pitchFamily="18" charset="0"/>
              </a:rPr>
              <a:t>- lại làm nảy ra</a:t>
            </a:r>
          </a:p>
        </p:txBody>
      </p:sp>
      <p:sp>
        <p:nvSpPr>
          <p:cNvPr id="88" name="Content Placeholder 2">
            <a:extLst>
              <a:ext uri="{FF2B5EF4-FFF2-40B4-BE49-F238E27FC236}">
                <a16:creationId xmlns:a16="http://schemas.microsoft.com/office/drawing/2014/main" id="{433454ED-F605-4F52-A24A-022813C78879}"/>
              </a:ext>
            </a:extLst>
          </p:cNvPr>
          <p:cNvSpPr txBox="1">
            <a:spLocks/>
          </p:cNvSpPr>
          <p:nvPr/>
        </p:nvSpPr>
        <p:spPr bwMode="auto">
          <a:xfrm>
            <a:off x="6429822" y="2482281"/>
            <a:ext cx="48275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Được gợi ý từ chiếc pháo thăng thiên, sau này    ông đã thiết kế thành công tên lửa nhiều tầng, trở thành một phương tiện bay tới các vì sao.</a:t>
            </a:r>
          </a:p>
        </p:txBody>
      </p:sp>
      <p:cxnSp>
        <p:nvCxnSpPr>
          <p:cNvPr id="89" name="Straight Connector 88">
            <a:extLst>
              <a:ext uri="{FF2B5EF4-FFF2-40B4-BE49-F238E27FC236}">
                <a16:creationId xmlns:a16="http://schemas.microsoft.com/office/drawing/2014/main" id="{C8C13FD8-2171-4662-B902-B7D2F1C50114}"/>
              </a:ext>
            </a:extLst>
          </p:cNvPr>
          <p:cNvCxnSpPr/>
          <p:nvPr/>
        </p:nvCxnSpPr>
        <p:spPr>
          <a:xfrm rot="5400000">
            <a:off x="9698485" y="3126806"/>
            <a:ext cx="533400" cy="15875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90" name="Content Placeholder 2">
            <a:extLst>
              <a:ext uri="{FF2B5EF4-FFF2-40B4-BE49-F238E27FC236}">
                <a16:creationId xmlns:a16="http://schemas.microsoft.com/office/drawing/2014/main" id="{0ACD7156-F467-4886-A4BF-24AFAE5989BA}"/>
              </a:ext>
            </a:extLst>
          </p:cNvPr>
          <p:cNvSpPr txBox="1">
            <a:spLocks/>
          </p:cNvSpPr>
          <p:nvPr/>
        </p:nvSpPr>
        <p:spPr bwMode="auto">
          <a:xfrm>
            <a:off x="2321744" y="4458717"/>
            <a:ext cx="340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3600" b="1">
                <a:latin typeface="Times New Roman" panose="02020603050405020304" pitchFamily="18" charset="0"/>
                <a:cs typeface="Times New Roman" panose="02020603050405020304" pitchFamily="18" charset="0"/>
              </a:rPr>
              <a:t>- non nớt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dissolv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Effect transition="in" filter="dissolve">
                                      <p:cBhvr>
                                        <p:cTn id="12" dur="500"/>
                                        <p:tgtEl>
                                          <p:spTgt spid="8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ssolve">
                                      <p:cBhvr>
                                        <p:cTn id="15" dur="500"/>
                                        <p:tgtEl>
                                          <p:spTgt spid="8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dissolve">
                                      <p:cBhvr>
                                        <p:cTn id="18" dur="500"/>
                                        <p:tgtEl>
                                          <p:spTgt spid="8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500" fill="hold"/>
                                        <p:tgtEl>
                                          <p:spTgt spid="88"/>
                                        </p:tgtEl>
                                        <p:attrNameLst>
                                          <p:attrName>ppt_w</p:attrName>
                                        </p:attrNameLst>
                                      </p:cBhvr>
                                      <p:tavLst>
                                        <p:tav tm="0">
                                          <p:val>
                                            <p:fltVal val="0"/>
                                          </p:val>
                                        </p:tav>
                                        <p:tav tm="100000">
                                          <p:val>
                                            <p:strVal val="#ppt_w"/>
                                          </p:val>
                                        </p:tav>
                                      </p:tavLst>
                                    </p:anim>
                                    <p:anim calcmode="lin" valueType="num">
                                      <p:cBhvr>
                                        <p:cTn id="39"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strips(downLeft)">
                                      <p:cBhvr>
                                        <p:cTn id="4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build="p"/>
      <p:bldP spid="84" grpId="0"/>
      <p:bldP spid="86" grpId="0"/>
      <p:bldP spid="87" grpId="0"/>
      <p:bldP spid="8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ABF318F1-D4CA-47CF-BDEE-C0E2E694E779}"/>
              </a:ext>
            </a:extLst>
          </p:cNvPr>
          <p:cNvSpPr txBox="1">
            <a:spLocks noChangeArrowheads="1"/>
          </p:cNvSpPr>
          <p:nvPr/>
        </p:nvSpPr>
        <p:spPr>
          <a:xfrm>
            <a:off x="1604839" y="2621446"/>
            <a:ext cx="5616624" cy="198975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vi-VN" altLang="en-US" sz="6000" b="1">
                <a:solidFill>
                  <a:srgbClr val="333399"/>
                </a:solidFill>
                <a:latin typeface="Times New Roman" pitchFamily="18" charset="0"/>
                <a:cs typeface="Times New Roman" pitchFamily="18" charset="0"/>
              </a:rPr>
              <a:t>LUYỆN ĐỌC </a:t>
            </a:r>
          </a:p>
          <a:p>
            <a:pPr algn="ctr" fontAlgn="auto">
              <a:spcAft>
                <a:spcPts val="0"/>
              </a:spcAft>
              <a:buFontTx/>
              <a:buNone/>
              <a:defRPr/>
            </a:pPr>
            <a:r>
              <a:rPr lang="vi-VN" altLang="en-US" sz="6000" b="1">
                <a:solidFill>
                  <a:srgbClr val="333399"/>
                </a:solidFill>
                <a:latin typeface="Times New Roman" pitchFamily="18" charset="0"/>
                <a:cs typeface="Times New Roman" pitchFamily="18" charset="0"/>
              </a:rPr>
              <a:t>THEO NHÓM</a:t>
            </a:r>
          </a:p>
        </p:txBody>
      </p:sp>
      <p:pic>
        <p:nvPicPr>
          <p:cNvPr id="25" name="Picture 3" descr="đọc sách">
            <a:extLst>
              <a:ext uri="{FF2B5EF4-FFF2-40B4-BE49-F238E27FC236}">
                <a16:creationId xmlns:a16="http://schemas.microsoft.com/office/drawing/2014/main" id="{77EBBA18-68BB-416E-B841-64C390A20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44"/>
          <a:stretch/>
        </p:blipFill>
        <p:spPr>
          <a:xfrm>
            <a:off x="7653511" y="1938883"/>
            <a:ext cx="2938924" cy="33548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p:cTn id="7" dur="1000" fill="hold"/>
                                        <p:tgtEl>
                                          <p:spTgt spid="2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p:cTn id="14"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441.pptx"/>
</p:tagLst>
</file>

<file path=ppt/theme/theme1.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Custom</PresentationFormat>
  <Paragraphs>107</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OpenSans</vt:lpstr>
      <vt:lpstr>OpenSansBold</vt:lpstr>
      <vt:lpstr>Times New Roman</vt:lpstr>
      <vt:lpstr>Wingdings</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学前教育</dc:title>
  <dc:creator/>
  <cp:keywords>www.1ppt.com</cp:keywords>
  <cp:lastModifiedBy/>
  <cp:revision>2</cp:revision>
  <dcterms:created xsi:type="dcterms:W3CDTF">2016-10-17T14:00:00Z</dcterms:created>
  <dcterms:modified xsi:type="dcterms:W3CDTF">2021-11-25T16:24:27Z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