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17"/>
  </p:notesMasterIdLst>
  <p:sldIdLst>
    <p:sldId id="323" r:id="rId2"/>
    <p:sldId id="337" r:id="rId3"/>
    <p:sldId id="335" r:id="rId4"/>
    <p:sldId id="313" r:id="rId5"/>
    <p:sldId id="302" r:id="rId6"/>
    <p:sldId id="298" r:id="rId7"/>
    <p:sldId id="324" r:id="rId8"/>
    <p:sldId id="325" r:id="rId9"/>
    <p:sldId id="326" r:id="rId10"/>
    <p:sldId id="328" r:id="rId11"/>
    <p:sldId id="333" r:id="rId12"/>
    <p:sldId id="329" r:id="rId13"/>
    <p:sldId id="331" r:id="rId14"/>
    <p:sldId id="336" r:id="rId15"/>
    <p:sldId id="32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orient="horz" pos="2772">
          <p15:clr>
            <a:srgbClr val="A4A3A4"/>
          </p15:clr>
        </p15:guide>
        <p15:guide id="3" orient="horz" pos="730">
          <p15:clr>
            <a:srgbClr val="A4A3A4"/>
          </p15:clr>
        </p15:guide>
        <p15:guide id="4" orient="horz" pos="2131">
          <p15:clr>
            <a:srgbClr val="A4A3A4"/>
          </p15:clr>
        </p15:guide>
        <p15:guide id="5" orient="horz" pos="2514">
          <p15:clr>
            <a:srgbClr val="A4A3A4"/>
          </p15:clr>
        </p15:guide>
        <p15:guide id="6" pos="5813">
          <p15:clr>
            <a:srgbClr val="A4A3A4"/>
          </p15:clr>
        </p15:guide>
        <p15:guide id="7" pos="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gVa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9B4E"/>
    <a:srgbClr val="F68222"/>
    <a:srgbClr val="539813"/>
    <a:srgbClr val="ABE365"/>
    <a:srgbClr val="FF99FF"/>
    <a:srgbClr val="FF0066"/>
    <a:srgbClr val="800080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82505" autoAdjust="0"/>
  </p:normalViewPr>
  <p:slideViewPr>
    <p:cSldViewPr snapToGrid="0" showGuides="1">
      <p:cViewPr varScale="1">
        <p:scale>
          <a:sx n="72" d="100"/>
          <a:sy n="72" d="100"/>
        </p:scale>
        <p:origin x="714" y="78"/>
      </p:cViewPr>
      <p:guideLst>
        <p:guide orient="horz" pos="1933"/>
        <p:guide orient="horz" pos="2772"/>
        <p:guide orient="horz" pos="730"/>
        <p:guide orient="horz" pos="2131"/>
        <p:guide orient="horz" pos="2514"/>
        <p:guide pos="5813"/>
        <p:guide pos="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ECF8-063B-407B-91D2-2FBF9A440396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E957-3267-438C-A351-8B72B383AD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06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6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4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E3D0-FAAC-43A2-B459-38175729E45D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C706-A859-4830-B605-A2484384FE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" b="5299"/>
          <a:stretch>
            <a:fillRect/>
          </a:stretch>
        </p:blipFill>
        <p:spPr>
          <a:xfrm>
            <a:off x="-14513" y="-38100"/>
            <a:ext cx="12221307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12;p40">
            <a:extLst>
              <a:ext uri="{FF2B5EF4-FFF2-40B4-BE49-F238E27FC236}">
                <a16:creationId xmlns:a16="http://schemas.microsoft.com/office/drawing/2014/main" id="{D0F8806C-6B1E-4306-80AF-4FBB99CD88C6}"/>
              </a:ext>
            </a:extLst>
          </p:cNvPr>
          <p:cNvSpPr txBox="1">
            <a:spLocks/>
          </p:cNvSpPr>
          <p:nvPr/>
        </p:nvSpPr>
        <p:spPr>
          <a:xfrm>
            <a:off x="1669775" y="1908086"/>
            <a:ext cx="9488556" cy="180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CON </a:t>
            </a:r>
          </a:p>
          <a:p>
            <a:pPr marL="0" indent="0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TRỰC TUYẾN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7B197-1C32-4E1A-BEB0-2ADA0C3F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14" y="361000"/>
            <a:ext cx="21154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84" y="15539"/>
            <a:ext cx="116200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12BC68-1B21-4617-B1BC-ECAD265E0276}"/>
              </a:ext>
            </a:extLst>
          </p:cNvPr>
          <p:cNvSpPr/>
          <p:nvPr/>
        </p:nvSpPr>
        <p:spPr>
          <a:xfrm>
            <a:off x="341384" y="1351508"/>
            <a:ext cx="11620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 (Headings)"/>
              </a:rPr>
              <a:t>a) 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chuyện </a:t>
            </a:r>
            <a:r>
              <a:rPr lang="en-US" sz="4400" dirty="0" err="1">
                <a:solidFill>
                  <a:srgbClr val="0000FF"/>
                </a:solidFill>
                <a:latin typeface="Times New Roman (Headings)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những nhân vật nào ?</a:t>
            </a:r>
          </a:p>
          <a:p>
            <a:pPr algn="just"/>
            <a:r>
              <a:rPr lang="vi-VN" sz="4400" dirty="0">
                <a:latin typeface="Times New Roman (Headings)"/>
              </a:rPr>
              <a:t>b)</a:t>
            </a:r>
            <a:r>
              <a:rPr lang="en-US" sz="4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Tính cách của các nhân vật được thể hiệ</a:t>
            </a:r>
            <a:r>
              <a:rPr lang="en-US" sz="4400" dirty="0">
                <a:solidFill>
                  <a:srgbClr val="0000FF"/>
                </a:solidFill>
                <a:latin typeface="Times New Roman (Headings)"/>
              </a:rPr>
              <a:t>n ở </a:t>
            </a: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  những chi tiết nào ?</a:t>
            </a:r>
          </a:p>
          <a:p>
            <a:pPr marL="742950" indent="-742950" algn="just">
              <a:buAutoNum type="alphaLcParenR" startAt="3"/>
            </a:pP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Câu chuyện nói với em điều gì ?</a:t>
            </a:r>
            <a:endParaRPr lang="en-US" sz="4400" dirty="0">
              <a:solidFill>
                <a:srgbClr val="0000FF"/>
              </a:solidFill>
              <a:latin typeface="Times New Roman (Headings)"/>
            </a:endParaRPr>
          </a:p>
          <a:p>
            <a:pPr algn="just"/>
            <a:r>
              <a:rPr lang="vi-VN" sz="4400" dirty="0">
                <a:latin typeface="Times New Roman (Headings)"/>
              </a:rPr>
              <a:t>d)</a:t>
            </a:r>
            <a:r>
              <a:rPr lang="vi-VN" sz="4400" dirty="0">
                <a:solidFill>
                  <a:srgbClr val="0000FF"/>
                </a:solidFill>
                <a:latin typeface="Times New Roman (Headings)"/>
              </a:rPr>
              <a:t> Câu chuyện được mở đầu và kết thúc theo những cách nào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5B1C5-3787-4C98-9817-6E2D69EE4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649"/>
            <a:ext cx="12192000" cy="1744351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F3FBFD8-F6A4-4446-82A9-6C903F057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37" y="4752859"/>
            <a:ext cx="4235535" cy="24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432" y="0"/>
            <a:ext cx="1007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439"/>
            <a:ext cx="12191999" cy="553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9574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43174" y="2431960"/>
            <a:ext cx="1792705" cy="627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97946" y="3313512"/>
            <a:ext cx="2453634" cy="1121318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395" y="2526279"/>
            <a:ext cx="1948304" cy="6015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6637" y="4723595"/>
            <a:ext cx="2039757" cy="4932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1580" y="1317996"/>
            <a:ext cx="2189742" cy="8804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729535" y="1308069"/>
            <a:ext cx="2169695" cy="8804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32994" y="967298"/>
            <a:ext cx="1947089" cy="17089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0026" y="937593"/>
            <a:ext cx="2129590" cy="127692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8576" y="3385719"/>
            <a:ext cx="2765256" cy="88040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0344" y="5679732"/>
            <a:ext cx="2853488" cy="8804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35877" y="3645433"/>
            <a:ext cx="3563353" cy="10300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75849" y="5409219"/>
            <a:ext cx="5847348" cy="1252983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3475907" y="-1011160"/>
            <a:ext cx="397756" cy="3478852"/>
          </a:xfrm>
          <a:prstGeom prst="rightBrace">
            <a:avLst>
              <a:gd name="adj1" fmla="val 8333"/>
              <a:gd name="adj2" fmla="val 5311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890382" y="60157"/>
            <a:ext cx="4035176" cy="469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25" name="Right Brace 24"/>
          <p:cNvSpPr/>
          <p:nvPr/>
        </p:nvSpPr>
        <p:spPr>
          <a:xfrm rot="16200000">
            <a:off x="9486999" y="-630235"/>
            <a:ext cx="397756" cy="3478852"/>
          </a:xfrm>
          <a:prstGeom prst="rightBrace">
            <a:avLst>
              <a:gd name="adj1" fmla="val 8333"/>
              <a:gd name="adj2" fmla="val 5311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833113" y="417805"/>
            <a:ext cx="4035176" cy="469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7" idx="0"/>
            <a:endCxn id="8" idx="3"/>
          </p:cNvCxnSpPr>
          <p:nvPr/>
        </p:nvCxnSpPr>
        <p:spPr>
          <a:xfrm flipH="1" flipV="1">
            <a:off x="5221699" y="2827069"/>
            <a:ext cx="403064" cy="4864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" idx="1"/>
          </p:cNvCxnSpPr>
          <p:nvPr/>
        </p:nvCxnSpPr>
        <p:spPr>
          <a:xfrm flipV="1">
            <a:off x="5624763" y="2745677"/>
            <a:ext cx="918411" cy="5678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554363" y="4434830"/>
            <a:ext cx="868868" cy="535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 flipH="1" flipV="1">
            <a:off x="3080083" y="2032983"/>
            <a:ext cx="827888" cy="493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9" idx="2"/>
          </p:cNvCxnSpPr>
          <p:nvPr/>
        </p:nvCxnSpPr>
        <p:spPr>
          <a:xfrm flipV="1">
            <a:off x="3907970" y="2214521"/>
            <a:ext cx="976851" cy="3117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335879" y="2198404"/>
            <a:ext cx="2270099" cy="547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8335879" y="2188476"/>
            <a:ext cx="206687" cy="562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613964" y="4991919"/>
            <a:ext cx="912673" cy="687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" idx="1"/>
            <a:endCxn id="20" idx="2"/>
          </p:cNvCxnSpPr>
          <p:nvPr/>
        </p:nvCxnSpPr>
        <p:spPr>
          <a:xfrm flipH="1" flipV="1">
            <a:off x="1601204" y="4266126"/>
            <a:ext cx="925433" cy="704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8290" y="3733043"/>
            <a:ext cx="1517589" cy="533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2" idx="2"/>
            <a:endCxn id="23" idx="0"/>
          </p:cNvCxnSpPr>
          <p:nvPr/>
        </p:nvCxnSpPr>
        <p:spPr>
          <a:xfrm flipH="1">
            <a:off x="8199523" y="4675461"/>
            <a:ext cx="1918031" cy="733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41" y="113016"/>
            <a:ext cx="11959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125" y="2552928"/>
            <a:ext cx="1993187" cy="8733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285" y="4907782"/>
            <a:ext cx="1993187" cy="8733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53302" y="1768083"/>
            <a:ext cx="4435867" cy="216314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3301" y="4262859"/>
            <a:ext cx="4435867" cy="216314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rgbClr val="0000FF"/>
                </a:solidFill>
                <a:latin typeface="+mj-lt"/>
              </a:rPr>
              <a:t>Chôm được truyền ngôi và trở thành ông vua hiền minh.</a:t>
            </a:r>
            <a:endParaRPr lang="en-US" sz="36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67365" y="2457234"/>
            <a:ext cx="4239361" cy="7848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15493" y="4881897"/>
            <a:ext cx="4191233" cy="11593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3301" y="1968255"/>
            <a:ext cx="4302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FF"/>
                </a:solidFill>
                <a:latin typeface="+mj-lt"/>
              </a:rPr>
              <a:t>Ngày xưa có một ông vua cao tuổi muốn tìm người nối ngôi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308242" y="5151501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271672" y="2773312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104799" y="2712195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137087" y="5192597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  <p:bldP spid="17" grpId="0" animBg="1"/>
      <p:bldP spid="18" grpId="0" animBg="1"/>
      <p:bldP spid="5" grpId="0"/>
      <p:bldP spid="6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4" y="12921"/>
            <a:ext cx="11959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1608" y="1812117"/>
            <a:ext cx="4279311" cy="8733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608" y="4691902"/>
            <a:ext cx="4445287" cy="87330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46216" y="3954392"/>
            <a:ext cx="6808465" cy="278007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solidFill>
                  <a:srgbClr val="0000FF"/>
                </a:solidFill>
                <a:latin typeface="+mj-lt"/>
              </a:rPr>
              <a:t>Chôm được truyền ngôi.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xứng </a:t>
            </a: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51B066-2709-470B-8D7B-FA6DBC2F0651}"/>
              </a:ext>
            </a:extLst>
          </p:cNvPr>
          <p:cNvGrpSpPr/>
          <p:nvPr/>
        </p:nvGrpSpPr>
        <p:grpSpPr>
          <a:xfrm>
            <a:off x="4828535" y="1336360"/>
            <a:ext cx="7173478" cy="2540704"/>
            <a:chOff x="2535620" y="1452550"/>
            <a:chExt cx="7173478" cy="2540704"/>
          </a:xfrm>
        </p:grpSpPr>
        <p:sp>
          <p:nvSpPr>
            <p:cNvPr id="10" name="Rounded Rectangle 9"/>
            <p:cNvSpPr/>
            <p:nvPr/>
          </p:nvSpPr>
          <p:spPr>
            <a:xfrm>
              <a:off x="2535620" y="1452550"/>
              <a:ext cx="6926146" cy="2540704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30234" y="1568740"/>
              <a:ext cx="697886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vua nhận thấy mình tuổi cao, sức yếu, trong một buổi thượng triều, ông muốn thử tài để chọn một người nối ngôi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6" name="Right Arrow 5"/>
          <p:cNvSpPr/>
          <p:nvPr/>
        </p:nvSpPr>
        <p:spPr>
          <a:xfrm>
            <a:off x="4625532" y="4935622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450872" y="2114446"/>
            <a:ext cx="349321" cy="38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6" grpId="0" animBg="1"/>
      <p:bldP spid="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38045264-C7B5-40C7-84AF-01F880A6506A}"/>
              </a:ext>
            </a:extLst>
          </p:cNvPr>
          <p:cNvSpPr txBox="1"/>
          <p:nvPr/>
        </p:nvSpPr>
        <p:spPr>
          <a:xfrm>
            <a:off x="662243" y="3123388"/>
            <a:ext cx="1128037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altLang="zh-C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zh-C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ập kể lại câu chuyện cho người thân nghe.</a:t>
            </a:r>
          </a:p>
          <a:p>
            <a:pPr algn="just"/>
            <a:r>
              <a:rPr lang="vi-VN" altLang="zh-C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Thế nào là văn miêu tả?</a:t>
            </a:r>
            <a:endParaRPr lang="en-US" altLang="zh-CN" sz="5400" b="1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75F45FB-5EF0-4497-820C-2676E3D76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72" y="0"/>
            <a:ext cx="3830855" cy="3308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192FB-92FB-4354-B60B-12062D1318C7}"/>
              </a:ext>
            </a:extLst>
          </p:cNvPr>
          <p:cNvSpPr txBox="1"/>
          <p:nvPr/>
        </p:nvSpPr>
        <p:spPr>
          <a:xfrm>
            <a:off x="2327526" y="1426288"/>
            <a:ext cx="6712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48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32873-D5E4-47E2-A68E-50EA4A78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054"/>
            <a:ext cx="12192000" cy="14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12;p40">
            <a:extLst>
              <a:ext uri="{FF2B5EF4-FFF2-40B4-BE49-F238E27FC236}">
                <a16:creationId xmlns:a16="http://schemas.microsoft.com/office/drawing/2014/main" id="{D0F8806C-6B1E-4306-80AF-4FBB99CD88C6}"/>
              </a:ext>
            </a:extLst>
          </p:cNvPr>
          <p:cNvSpPr txBox="1">
            <a:spLocks/>
          </p:cNvSpPr>
          <p:nvPr/>
        </p:nvSpPr>
        <p:spPr>
          <a:xfrm>
            <a:off x="1696279" y="1205948"/>
            <a:ext cx="8224228" cy="151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marL="0" indent="0">
              <a:lnSpc>
                <a:spcPct val="150000"/>
              </a:lnSpc>
            </a:pP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7B197-1C32-4E1A-BEB0-2ADA0C3F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01" y="1450846"/>
            <a:ext cx="21154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8F61CA-FC01-4D90-A5A4-17153E808BE9}"/>
              </a:ext>
            </a:extLst>
          </p:cNvPr>
          <p:cNvSpPr txBox="1"/>
          <p:nvPr/>
        </p:nvSpPr>
        <p:spPr>
          <a:xfrm>
            <a:off x="2126220" y="-6658"/>
            <a:ext cx="8079063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KỂ CHUYỆN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80D3AE69-B113-476C-A058-7A0CEE11F179}"/>
              </a:ext>
            </a:extLst>
          </p:cNvPr>
          <p:cNvSpPr/>
          <p:nvPr/>
        </p:nvSpPr>
        <p:spPr>
          <a:xfrm>
            <a:off x="44548" y="1614219"/>
            <a:ext cx="2486346" cy="1327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33DE33D9-24AB-4FD9-A196-E07011B6A263}"/>
              </a:ext>
            </a:extLst>
          </p:cNvPr>
          <p:cNvSpPr/>
          <p:nvPr/>
        </p:nvSpPr>
        <p:spPr>
          <a:xfrm>
            <a:off x="6318878" y="1665602"/>
            <a:ext cx="2486346" cy="1589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3">
            <a:extLst>
              <a:ext uri="{FF2B5EF4-FFF2-40B4-BE49-F238E27FC236}">
                <a16:creationId xmlns:a16="http://schemas.microsoft.com/office/drawing/2014/main" id="{7B2EAB24-CD32-4B94-9965-53F1AC8BF890}"/>
              </a:ext>
            </a:extLst>
          </p:cNvPr>
          <p:cNvSpPr/>
          <p:nvPr/>
        </p:nvSpPr>
        <p:spPr>
          <a:xfrm>
            <a:off x="3369679" y="1633542"/>
            <a:ext cx="2486346" cy="13547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F88B17D2-D111-4A76-9248-C0B60B11E9AB}"/>
              </a:ext>
            </a:extLst>
          </p:cNvPr>
          <p:cNvSpPr/>
          <p:nvPr/>
        </p:nvSpPr>
        <p:spPr>
          <a:xfrm>
            <a:off x="9113467" y="1622912"/>
            <a:ext cx="3078533" cy="16012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16AE9D-400F-4201-A0D5-AA02BE4E24C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175340" y="916672"/>
            <a:ext cx="4990412" cy="6663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ED409-47BE-4B79-A5ED-8852CD53F92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519076" y="916672"/>
            <a:ext cx="1646676" cy="695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B34A76-8D01-4D80-B6BC-7004A0C9782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165752" y="916672"/>
            <a:ext cx="1438671" cy="716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50B571-269F-4EA3-8EE1-327C28888E8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55119" y="916672"/>
            <a:ext cx="4497615" cy="706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58">
            <a:extLst>
              <a:ext uri="{FF2B5EF4-FFF2-40B4-BE49-F238E27FC236}">
                <a16:creationId xmlns:a16="http://schemas.microsoft.com/office/drawing/2014/main" id="{1FE6ADAB-63AE-453D-99C0-F88CA0F87583}"/>
              </a:ext>
            </a:extLst>
          </p:cNvPr>
          <p:cNvSpPr/>
          <p:nvPr/>
        </p:nvSpPr>
        <p:spPr>
          <a:xfrm>
            <a:off x="1273763" y="3795998"/>
            <a:ext cx="1170524" cy="1327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67">
            <a:extLst>
              <a:ext uri="{FF2B5EF4-FFF2-40B4-BE49-F238E27FC236}">
                <a16:creationId xmlns:a16="http://schemas.microsoft.com/office/drawing/2014/main" id="{9F98F21D-D566-4322-A10E-804F328D01EB}"/>
              </a:ext>
            </a:extLst>
          </p:cNvPr>
          <p:cNvSpPr/>
          <p:nvPr/>
        </p:nvSpPr>
        <p:spPr>
          <a:xfrm>
            <a:off x="2515330" y="3823266"/>
            <a:ext cx="1207495" cy="1327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68">
            <a:extLst>
              <a:ext uri="{FF2B5EF4-FFF2-40B4-BE49-F238E27FC236}">
                <a16:creationId xmlns:a16="http://schemas.microsoft.com/office/drawing/2014/main" id="{5EAF5901-3F37-460D-B529-FD8CC36E7399}"/>
              </a:ext>
            </a:extLst>
          </p:cNvPr>
          <p:cNvSpPr/>
          <p:nvPr/>
        </p:nvSpPr>
        <p:spPr>
          <a:xfrm>
            <a:off x="16442" y="3842460"/>
            <a:ext cx="1192510" cy="1327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241B98-275D-4426-9BA7-7219310691F3}"/>
              </a:ext>
            </a:extLst>
          </p:cNvPr>
          <p:cNvCxnSpPr>
            <a:cxnSpLocks/>
          </p:cNvCxnSpPr>
          <p:nvPr/>
        </p:nvCxnSpPr>
        <p:spPr>
          <a:xfrm flipH="1">
            <a:off x="567736" y="2955592"/>
            <a:ext cx="741251" cy="849730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984571-107B-497A-821F-809D6868B4FE}"/>
              </a:ext>
            </a:extLst>
          </p:cNvPr>
          <p:cNvCxnSpPr>
            <a:cxnSpLocks/>
          </p:cNvCxnSpPr>
          <p:nvPr/>
        </p:nvCxnSpPr>
        <p:spPr>
          <a:xfrm>
            <a:off x="1330253" y="2931150"/>
            <a:ext cx="1633448" cy="845598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499D37-221D-4912-B5BA-FB8F40324AA1}"/>
              </a:ext>
            </a:extLst>
          </p:cNvPr>
          <p:cNvCxnSpPr>
            <a:cxnSpLocks/>
          </p:cNvCxnSpPr>
          <p:nvPr/>
        </p:nvCxnSpPr>
        <p:spPr>
          <a:xfrm>
            <a:off x="1317427" y="2937402"/>
            <a:ext cx="528772" cy="886109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76">
            <a:extLst>
              <a:ext uri="{FF2B5EF4-FFF2-40B4-BE49-F238E27FC236}">
                <a16:creationId xmlns:a16="http://schemas.microsoft.com/office/drawing/2014/main" id="{679A4ED0-CF62-416A-A163-422AC0523682}"/>
              </a:ext>
            </a:extLst>
          </p:cNvPr>
          <p:cNvSpPr/>
          <p:nvPr/>
        </p:nvSpPr>
        <p:spPr>
          <a:xfrm>
            <a:off x="5031626" y="3806623"/>
            <a:ext cx="1061860" cy="1327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7">
            <a:extLst>
              <a:ext uri="{FF2B5EF4-FFF2-40B4-BE49-F238E27FC236}">
                <a16:creationId xmlns:a16="http://schemas.microsoft.com/office/drawing/2014/main" id="{DF39FF58-D6D5-4FA5-B909-B6CFA797B788}"/>
              </a:ext>
            </a:extLst>
          </p:cNvPr>
          <p:cNvSpPr/>
          <p:nvPr/>
        </p:nvSpPr>
        <p:spPr>
          <a:xfrm>
            <a:off x="6277934" y="3849682"/>
            <a:ext cx="934806" cy="1327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78">
            <a:extLst>
              <a:ext uri="{FF2B5EF4-FFF2-40B4-BE49-F238E27FC236}">
                <a16:creationId xmlns:a16="http://schemas.microsoft.com/office/drawing/2014/main" id="{82EE0E4D-5573-407D-9F26-4188C1AA1297}"/>
              </a:ext>
            </a:extLst>
          </p:cNvPr>
          <p:cNvSpPr/>
          <p:nvPr/>
        </p:nvSpPr>
        <p:spPr>
          <a:xfrm>
            <a:off x="3919237" y="3836899"/>
            <a:ext cx="977595" cy="1327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5BC80F-BAAB-43AE-B3B4-5C968C931CF5}"/>
              </a:ext>
            </a:extLst>
          </p:cNvPr>
          <p:cNvCxnSpPr>
            <a:cxnSpLocks/>
          </p:cNvCxnSpPr>
          <p:nvPr/>
        </p:nvCxnSpPr>
        <p:spPr>
          <a:xfrm flipH="1">
            <a:off x="4321217" y="2982074"/>
            <a:ext cx="216085" cy="847419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C97882-3F0A-4BB1-AC8E-174D62109483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582633" y="2979004"/>
            <a:ext cx="2162704" cy="870678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5BBEE3-54EC-4166-A490-8F4750B59D62}"/>
              </a:ext>
            </a:extLst>
          </p:cNvPr>
          <p:cNvCxnSpPr>
            <a:cxnSpLocks/>
          </p:cNvCxnSpPr>
          <p:nvPr/>
        </p:nvCxnSpPr>
        <p:spPr>
          <a:xfrm>
            <a:off x="4570320" y="2988301"/>
            <a:ext cx="835718" cy="803767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109">
            <a:extLst>
              <a:ext uri="{FF2B5EF4-FFF2-40B4-BE49-F238E27FC236}">
                <a16:creationId xmlns:a16="http://schemas.microsoft.com/office/drawing/2014/main" id="{4A53313E-2314-400A-827E-5CAB34DED97C}"/>
              </a:ext>
            </a:extLst>
          </p:cNvPr>
          <p:cNvSpPr/>
          <p:nvPr/>
        </p:nvSpPr>
        <p:spPr>
          <a:xfrm>
            <a:off x="7593791" y="4136906"/>
            <a:ext cx="977595" cy="1904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742BEF-82C9-4761-9186-D74953157A47}"/>
              </a:ext>
            </a:extLst>
          </p:cNvPr>
          <p:cNvCxnSpPr>
            <a:endCxn id="27" idx="0"/>
          </p:cNvCxnSpPr>
          <p:nvPr/>
        </p:nvCxnSpPr>
        <p:spPr>
          <a:xfrm flipH="1">
            <a:off x="8082589" y="3254676"/>
            <a:ext cx="2534488" cy="882230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9ACAC3-6D41-40DE-9AF8-3F106058A196}"/>
              </a:ext>
            </a:extLst>
          </p:cNvPr>
          <p:cNvCxnSpPr/>
          <p:nvPr/>
        </p:nvCxnSpPr>
        <p:spPr>
          <a:xfrm flipH="1">
            <a:off x="10185118" y="3247981"/>
            <a:ext cx="432550" cy="877915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B1ACB0-5A8B-45B5-B8BB-CC8D403C3DCD}"/>
              </a:ext>
            </a:extLst>
          </p:cNvPr>
          <p:cNvCxnSpPr>
            <a:cxnSpLocks/>
          </p:cNvCxnSpPr>
          <p:nvPr/>
        </p:nvCxnSpPr>
        <p:spPr>
          <a:xfrm>
            <a:off x="10643345" y="3270616"/>
            <a:ext cx="811072" cy="877915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FAF7A-FACC-4323-96E2-243E2EC05858}"/>
              </a:ext>
            </a:extLst>
          </p:cNvPr>
          <p:cNvCxnSpPr>
            <a:cxnSpLocks/>
          </p:cNvCxnSpPr>
          <p:nvPr/>
        </p:nvCxnSpPr>
        <p:spPr>
          <a:xfrm flipH="1">
            <a:off x="9161027" y="3235744"/>
            <a:ext cx="1482318" cy="901162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13">
            <a:extLst>
              <a:ext uri="{FF2B5EF4-FFF2-40B4-BE49-F238E27FC236}">
                <a16:creationId xmlns:a16="http://schemas.microsoft.com/office/drawing/2014/main" id="{FBB6082E-6094-4A77-A95B-44DCBBA6B7EE}"/>
              </a:ext>
            </a:extLst>
          </p:cNvPr>
          <p:cNvSpPr/>
          <p:nvPr/>
        </p:nvSpPr>
        <p:spPr>
          <a:xfrm>
            <a:off x="8701619" y="4136906"/>
            <a:ext cx="977595" cy="1904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114">
            <a:extLst>
              <a:ext uri="{FF2B5EF4-FFF2-40B4-BE49-F238E27FC236}">
                <a16:creationId xmlns:a16="http://schemas.microsoft.com/office/drawing/2014/main" id="{ECC42390-40FA-4A32-BC4C-724F3027228B}"/>
              </a:ext>
            </a:extLst>
          </p:cNvPr>
          <p:cNvSpPr/>
          <p:nvPr/>
        </p:nvSpPr>
        <p:spPr>
          <a:xfrm>
            <a:off x="9750689" y="4136906"/>
            <a:ext cx="977595" cy="1904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115">
            <a:extLst>
              <a:ext uri="{FF2B5EF4-FFF2-40B4-BE49-F238E27FC236}">
                <a16:creationId xmlns:a16="http://schemas.microsoft.com/office/drawing/2014/main" id="{1CEF85BA-EA89-4F78-9183-8201FB9F4711}"/>
              </a:ext>
            </a:extLst>
          </p:cNvPr>
          <p:cNvSpPr/>
          <p:nvPr/>
        </p:nvSpPr>
        <p:spPr>
          <a:xfrm>
            <a:off x="10799759" y="4136906"/>
            <a:ext cx="1424345" cy="1904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D134E-1567-4972-9A1E-8513D570A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" y="5985795"/>
            <a:ext cx="12192000" cy="9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9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-27710" y="661151"/>
            <a:ext cx="12192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4320" indent="0" algn="just" eaLnBrk="1" hangingPunct="1">
              <a:spcBef>
                <a:spcPts val="0"/>
              </a:spcBef>
              <a:buNone/>
            </a:pPr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74320" indent="0" algn="just" eaLnBrk="1" hangingPunct="1">
              <a:spcBef>
                <a:spcPts val="0"/>
              </a:spcBef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 algn="just" eaLnBrk="1" hangingPunct="1">
              <a:spcBef>
                <a:spcPts val="0"/>
              </a:spcBef>
              <a:buNone/>
            </a:pPr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0" algn="just" eaLnBrk="1" hangingPunct="1">
              <a:spcBef>
                <a:spcPts val="0"/>
              </a:spcBef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 algn="just" eaLnBrk="1" hangingPunct="1">
              <a:spcBef>
                <a:spcPts val="0"/>
              </a:spcBef>
              <a:buNone/>
            </a:pPr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5616354"/>
            <a:ext cx="116101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-27710" y="2761026"/>
            <a:ext cx="12191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just"/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2851486" y="1308885"/>
            <a:ext cx="1949116" cy="733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87434" y="4352873"/>
            <a:ext cx="770021" cy="633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02FA2-3C53-489C-8AE4-8C2D951217FB}"/>
              </a:ext>
            </a:extLst>
          </p:cNvPr>
          <p:cNvSpPr txBox="1"/>
          <p:nvPr/>
        </p:nvSpPr>
        <p:spPr>
          <a:xfrm>
            <a:off x="495300" y="45561"/>
            <a:ext cx="68103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80060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Cho 3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3DEB7-C619-4A36-A708-DB422C23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" y="5998707"/>
            <a:ext cx="12192000" cy="8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57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6" grpId="0"/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56013" y="1835662"/>
            <a:ext cx="95172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thể loại văn kể chuyện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FC65046-F139-481B-98F9-853A3447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726" y="5394707"/>
            <a:ext cx="8925321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tấm gương rèn luyện thân thể.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AC2B2606-D234-44CC-9780-12F8B4E46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33" y="1053164"/>
            <a:ext cx="2077965" cy="2077965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72323BAB-C6DA-4B9D-B72A-2A50B78C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09" y="3224962"/>
            <a:ext cx="2993176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4400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7287A-445E-45E4-A1F9-F51F750C3FDD}"/>
              </a:ext>
            </a:extLst>
          </p:cNvPr>
          <p:cNvSpPr/>
          <p:nvPr/>
        </p:nvSpPr>
        <p:spPr>
          <a:xfrm>
            <a:off x="-82994" y="362642"/>
            <a:ext cx="12191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just"/>
            <a:r>
              <a:rPr lang="en-US" alt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A644C3-649A-4A2D-9CD2-839D71A3D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131"/>
            <a:ext cx="12192000" cy="843120"/>
          </a:xfrm>
          <a:prstGeom prst="rect">
            <a:avLst/>
          </a:prstGeom>
        </p:spPr>
      </p:pic>
      <p:pic>
        <p:nvPicPr>
          <p:cNvPr id="18" name="Graphic 17" descr="Arrow: Straight outline">
            <a:extLst>
              <a:ext uri="{FF2B5EF4-FFF2-40B4-BE49-F238E27FC236}">
                <a16:creationId xmlns:a16="http://schemas.microsoft.com/office/drawing/2014/main" id="{4172B4B2-6AFF-41F0-AA7E-AEB66FA29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23435" y="3273953"/>
            <a:ext cx="1348568" cy="13485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9" name="Text Box 6">
            <a:extLst>
              <a:ext uri="{FF2B5EF4-FFF2-40B4-BE49-F238E27FC236}">
                <a16:creationId xmlns:a16="http://schemas.microsoft.com/office/drawing/2014/main" id="{3E1CB577-4969-476C-ACAD-30666DED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35" y="3224962"/>
            <a:ext cx="164460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4402B4F3-FF71-4085-BBDB-53470539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72" y="3224962"/>
            <a:ext cx="1821550" cy="1446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B9CA5114-274B-4CF8-8E38-35715C7E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943" y="3245076"/>
            <a:ext cx="182155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6F48A55F-3FF8-4616-9045-0B3B9DAD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3139" y="3224962"/>
            <a:ext cx="182155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Graphic 23" descr="Arrow: Slight curve outline">
            <a:extLst>
              <a:ext uri="{FF2B5EF4-FFF2-40B4-BE49-F238E27FC236}">
                <a16:creationId xmlns:a16="http://schemas.microsoft.com/office/drawing/2014/main" id="{04DFF410-8F68-4DF9-BEB8-62006DDA3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008243" y="45683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19" grpId="1" animBg="1"/>
      <p:bldP spid="20" grpId="1" animBg="1"/>
      <p:bldP spid="21" grpId="1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1609" y="207616"/>
            <a:ext cx="908839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798100" y="1968219"/>
            <a:ext cx="11638759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picture containing indoor, plant&#10;&#10;Description automatically generated">
            <a:extLst>
              <a:ext uri="{FF2B5EF4-FFF2-40B4-BE49-F238E27FC236}">
                <a16:creationId xmlns:a16="http://schemas.microsoft.com/office/drawing/2014/main" id="{BAB43238-A424-460C-8C5F-3C3C8200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626" y="-265442"/>
            <a:ext cx="3778291" cy="6957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584AD9-1F1B-42F0-AE51-4E32C45B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674"/>
            <a:ext cx="12192000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839" y="0"/>
            <a:ext cx="4487779" cy="68580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468" y="914667"/>
            <a:ext cx="3143892" cy="48099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21989" y="875055"/>
            <a:ext cx="3143892" cy="5446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18774" y="923166"/>
            <a:ext cx="3958975" cy="4991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06010" y="2843810"/>
            <a:ext cx="2502569" cy="2447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842" y="1829236"/>
            <a:ext cx="2875413" cy="186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3545" y="4494174"/>
            <a:ext cx="2906238" cy="186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Arrow Connector 17"/>
          <p:cNvCxnSpPr>
            <a:cxnSpLocks/>
            <a:stCxn id="9" idx="3"/>
            <a:endCxn id="8" idx="1"/>
          </p:cNvCxnSpPr>
          <p:nvPr/>
        </p:nvCxnSpPr>
        <p:spPr>
          <a:xfrm>
            <a:off x="3161255" y="2762900"/>
            <a:ext cx="944755" cy="1304685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198388" y="4253345"/>
            <a:ext cx="907622" cy="1210224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48" y="1517798"/>
            <a:ext cx="2705570" cy="18463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518774" y="3012600"/>
            <a:ext cx="347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48" y="3517122"/>
            <a:ext cx="1666479" cy="15216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609154" y="4695690"/>
            <a:ext cx="221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48" y="5132281"/>
            <a:ext cx="2560023" cy="15572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211661" y="6322184"/>
            <a:ext cx="221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6608579" y="2328116"/>
            <a:ext cx="1245699" cy="1586534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6580909" y="3920836"/>
            <a:ext cx="1273369" cy="146748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endCxn id="1028" idx="1"/>
          </p:cNvCxnSpPr>
          <p:nvPr/>
        </p:nvCxnSpPr>
        <p:spPr>
          <a:xfrm>
            <a:off x="6590162" y="3894239"/>
            <a:ext cx="1275286" cy="2016681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42" grpId="0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3838" y="120588"/>
            <a:ext cx="3143892" cy="46895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5662" y="140054"/>
            <a:ext cx="3143892" cy="44949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0133" y="140054"/>
            <a:ext cx="3958975" cy="571297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155" y="2493091"/>
            <a:ext cx="2544342" cy="23715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750" y="2464726"/>
            <a:ext cx="2658980" cy="244754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87730" y="3669245"/>
            <a:ext cx="508571" cy="19256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2050" idx="1"/>
          </p:cNvCxnSpPr>
          <p:nvPr/>
        </p:nvCxnSpPr>
        <p:spPr>
          <a:xfrm flipV="1">
            <a:off x="6340644" y="1737418"/>
            <a:ext cx="1550972" cy="1931828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8" idx="3"/>
            <a:endCxn id="2051" idx="1"/>
          </p:cNvCxnSpPr>
          <p:nvPr/>
        </p:nvCxnSpPr>
        <p:spPr>
          <a:xfrm>
            <a:off x="6354497" y="3678873"/>
            <a:ext cx="1551162" cy="60103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6340644" y="3669245"/>
            <a:ext cx="1547070" cy="1911096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16" y="925885"/>
            <a:ext cx="3848887" cy="16230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362554" y="2148840"/>
            <a:ext cx="293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59" y="2926301"/>
            <a:ext cx="3848886" cy="1625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141962" y="4130104"/>
            <a:ext cx="293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14" y="4826354"/>
            <a:ext cx="3958975" cy="1858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141962" y="6280675"/>
            <a:ext cx="334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</a:t>
            </a:r>
          </a:p>
        </p:txBody>
      </p:sp>
    </p:spTree>
    <p:extLst>
      <p:ext uri="{BB962C8B-B14F-4D97-AF65-F5344CB8AC3E}">
        <p14:creationId xmlns:p14="http://schemas.microsoft.com/office/powerpoint/2010/main" val="7223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/>
      <p:bldP spid="50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19" y="421377"/>
            <a:ext cx="3143892" cy="863029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96301" y="421376"/>
            <a:ext cx="3143892" cy="863029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73430" y="484509"/>
            <a:ext cx="3958975" cy="863029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2453" y="3125856"/>
            <a:ext cx="2430380" cy="2447549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2978" y="3107522"/>
            <a:ext cx="2914751" cy="2447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/>
          <p:cNvCxnSpPr>
            <a:stCxn id="9" idx="3"/>
            <a:endCxn id="8" idx="1"/>
          </p:cNvCxnSpPr>
          <p:nvPr/>
        </p:nvCxnSpPr>
        <p:spPr>
          <a:xfrm>
            <a:off x="3287729" y="4331297"/>
            <a:ext cx="694724" cy="18334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 flipV="1">
            <a:off x="6412833" y="3133617"/>
            <a:ext cx="1101003" cy="1216014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>
            <a:off x="6412833" y="4349631"/>
            <a:ext cx="1101002" cy="1205440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513836" y="1885949"/>
            <a:ext cx="4318568" cy="1855673"/>
            <a:chOff x="7513836" y="1885949"/>
            <a:chExt cx="3962286" cy="18556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836" y="1885949"/>
              <a:ext cx="2171586" cy="185567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5422" y="1885950"/>
              <a:ext cx="1790700" cy="185567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8065942" y="3404932"/>
            <a:ext cx="334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Người chiến sĩ giàu nghị lực (trang 116) - Tiếng Việt 4 tậ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35" y="4331296"/>
            <a:ext cx="4318569" cy="19526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206588" y="5883884"/>
            <a:ext cx="334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5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3493</TotalTime>
  <Words>770</Words>
  <Application>Microsoft Office PowerPoint</Application>
  <PresentationFormat>Widescreen</PresentationFormat>
  <Paragraphs>107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Lato</vt:lpstr>
      <vt:lpstr>Times New Roman</vt:lpstr>
      <vt:lpstr>Times New Roman (Headings)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Gợi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Tran Thi Huong</cp:lastModifiedBy>
  <cp:revision>275</cp:revision>
  <dcterms:created xsi:type="dcterms:W3CDTF">2016-08-06T01:31:00Z</dcterms:created>
  <dcterms:modified xsi:type="dcterms:W3CDTF">2021-11-26T15:32:04Z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