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40"/>
  </p:notesMasterIdLst>
  <p:sldIdLst>
    <p:sldId id="452" r:id="rId2"/>
    <p:sldId id="374" r:id="rId3"/>
    <p:sldId id="377" r:id="rId4"/>
    <p:sldId id="451" r:id="rId5"/>
    <p:sldId id="379" r:id="rId6"/>
    <p:sldId id="383" r:id="rId7"/>
    <p:sldId id="381" r:id="rId8"/>
    <p:sldId id="359" r:id="rId9"/>
    <p:sldId id="406" r:id="rId10"/>
    <p:sldId id="441" r:id="rId11"/>
    <p:sldId id="407" r:id="rId12"/>
    <p:sldId id="391" r:id="rId13"/>
    <p:sldId id="405" r:id="rId14"/>
    <p:sldId id="444" r:id="rId15"/>
    <p:sldId id="429" r:id="rId16"/>
    <p:sldId id="356" r:id="rId17"/>
    <p:sldId id="403" r:id="rId18"/>
    <p:sldId id="345" r:id="rId19"/>
    <p:sldId id="428" r:id="rId20"/>
    <p:sldId id="413" r:id="rId21"/>
    <p:sldId id="410" r:id="rId22"/>
    <p:sldId id="411" r:id="rId23"/>
    <p:sldId id="412" r:id="rId24"/>
    <p:sldId id="414" r:id="rId25"/>
    <p:sldId id="415" r:id="rId26"/>
    <p:sldId id="416" r:id="rId27"/>
    <p:sldId id="417" r:id="rId28"/>
    <p:sldId id="418" r:id="rId29"/>
    <p:sldId id="419" r:id="rId30"/>
    <p:sldId id="431" r:id="rId31"/>
    <p:sldId id="433" r:id="rId32"/>
    <p:sldId id="434" r:id="rId33"/>
    <p:sldId id="435" r:id="rId34"/>
    <p:sldId id="446" r:id="rId35"/>
    <p:sldId id="447" r:id="rId36"/>
    <p:sldId id="438" r:id="rId37"/>
    <p:sldId id="448" r:id="rId38"/>
    <p:sldId id="44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0000"/>
    <a:srgbClr val="99FF99"/>
    <a:srgbClr val="000099"/>
    <a:srgbClr val="FFFFCC"/>
    <a:srgbClr val="FFFF00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4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3BF13F-D128-4AE6-8532-3941DB6392C3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E436BF-B2E9-4B0F-956B-C94A727E0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90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74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32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9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21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67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07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65044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92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20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46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04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73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67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91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989" t="5304" r="10334" b="530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/>
        </p:nvSpPr>
        <p:spPr>
          <a:xfrm>
            <a:off x="-1" y="1"/>
            <a:ext cx="9144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92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10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56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472635"/>
            <a:ext cx="9144000" cy="46166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-1343" y="811596"/>
            <a:ext cx="9144000" cy="6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CHẤT VÀ NĂNG LƯỢNG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169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1451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3. THÍ NGHIỆM VỀ VIỆC CHẢY CỦA NƯỚC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10409SKnuo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438400"/>
            <a:ext cx="4038600" cy="34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754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1285860"/>
            <a:ext cx="4214810" cy="28098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7224" y="57148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0" y="3500438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54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luận</a:t>
            </a:r>
            <a:r>
              <a:rPr lang="en-US" sz="54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54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4437112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121646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1430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346075" algn="just"/>
            <a:endParaRPr lang="en-US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762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/>
              <a:t>Hình</a:t>
            </a:r>
            <a:r>
              <a:rPr lang="en-US" sz="4800" dirty="0" smtClean="0"/>
              <a:t> </a:t>
            </a:r>
            <a:r>
              <a:rPr lang="en-US" sz="4800" dirty="0" err="1" smtClean="0"/>
              <a:t>ảnh</a:t>
            </a:r>
            <a:r>
              <a:rPr lang="en-US" sz="4800" dirty="0" smtClean="0"/>
              <a:t> </a:t>
            </a:r>
            <a:r>
              <a:rPr lang="en-US" sz="4800" dirty="0" err="1" smtClean="0"/>
              <a:t>về</a:t>
            </a:r>
            <a:r>
              <a:rPr lang="en-US" sz="4800" dirty="0" smtClean="0"/>
              <a:t> </a:t>
            </a:r>
            <a:r>
              <a:rPr lang="en-US" sz="4800" dirty="0" err="1" smtClean="0"/>
              <a:t>nước</a:t>
            </a:r>
            <a:r>
              <a:rPr lang="en-US" sz="4800" dirty="0" smtClean="0"/>
              <a:t> </a:t>
            </a:r>
            <a:r>
              <a:rPr lang="en-US" sz="4800" dirty="0" err="1" smtClean="0"/>
              <a:t>chảy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1981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360189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907716" cy="3756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46" y="1592997"/>
            <a:ext cx="6286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874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164305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71613"/>
            <a:ext cx="2369797" cy="1714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643050"/>
            <a:ext cx="2628900" cy="1743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30" y="3472458"/>
            <a:ext cx="8065028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Khăn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bông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Dĩa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nhựa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Giấy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thấm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  <a:p>
            <a:pPr algn="ctr"/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Hãy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dự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đoán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0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HOẠT ĐỘNG 4. THÍ NGHIỆM VỀ VIỆC THẤM CỦA NƯỚC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6" y="762000"/>
            <a:ext cx="25146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2628900" cy="1743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7554" y="3357562"/>
            <a:ext cx="32191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60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luận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179512" y="4500570"/>
            <a:ext cx="855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thấm</a:t>
            </a:r>
            <a:r>
              <a:rPr lang="en-US" sz="2800" b="1" dirty="0"/>
              <a:t> </a:t>
            </a:r>
            <a:r>
              <a:rPr lang="en-US" sz="2800" b="1" dirty="0" smtClean="0"/>
              <a:t>qua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857232"/>
            <a:ext cx="1071570" cy="799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0" y="785794"/>
            <a:ext cx="1071570" cy="799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857232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5" y="2415101"/>
            <a:ext cx="1985964" cy="1985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1" y="2445481"/>
            <a:ext cx="1961618" cy="26397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7706" y="5283278"/>
            <a:ext cx="8411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Muối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16" y="948113"/>
            <a:ext cx="91453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74" y="2416137"/>
            <a:ext cx="2294674" cy="17187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110" y="172026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HOẠT ĐỘNG 5. THÍ NGHIỆM VỀ SỰ HÒA TAN CỦA NƯỚC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993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458324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TÌM HIỂU VỀ TÍNH CHẤT HÒA TAN CỦA 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668089"/>
              </p:ext>
            </p:extLst>
          </p:nvPr>
        </p:nvGraphicFramePr>
        <p:xfrm>
          <a:off x="228600" y="1268760"/>
          <a:ext cx="8804564" cy="53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5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1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5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00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0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0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0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00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7536" y="183861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828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TÊN CHẤT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82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HÒA TAN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752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KHÔNG HÒA TAN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90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819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962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800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953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86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895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879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586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24" y="2423087"/>
            <a:ext cx="1034003" cy="771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00" y="4716928"/>
            <a:ext cx="690563" cy="6905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24" y="3576637"/>
            <a:ext cx="1034003" cy="7715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15000" y="2667000"/>
            <a:ext cx="30059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hòa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muối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7400" y="3657600"/>
            <a:ext cx="30059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hòa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0398" y="4724400"/>
            <a:ext cx="30075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hòa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6206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788679" y="2276872"/>
            <a:ext cx="7455729" cy="3384376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3809" y="3002179"/>
            <a:ext cx="1938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u="sng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6223" y="3586954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769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11239"/>
              </p:ext>
            </p:extLst>
          </p:nvPr>
        </p:nvGraphicFramePr>
        <p:xfrm>
          <a:off x="179512" y="620688"/>
          <a:ext cx="8839200" cy="54630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0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THÍ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NGHIỆM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4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màu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mùi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vị</a:t>
                      </a:r>
                      <a:r>
                        <a:rPr lang="en-US" sz="2000" dirty="0" smtClean="0"/>
                        <a:t> hay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dirty="0" smtClean="0"/>
                        <a:t>?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5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hình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dạng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nhất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định</a:t>
                      </a:r>
                      <a:r>
                        <a:rPr lang="en-US" sz="2000" dirty="0" smtClean="0"/>
                        <a:t> hay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dirty="0" smtClean="0"/>
                        <a:t>?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chảy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như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thế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nào</a:t>
                      </a:r>
                      <a:r>
                        <a:rPr lang="en-US" sz="2000" dirty="0" smtClean="0"/>
                        <a:t>?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4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thể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thấm</a:t>
                      </a:r>
                      <a:r>
                        <a:rPr lang="en-US" sz="2000" dirty="0" smtClean="0"/>
                        <a:t> qua hay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thấm</a:t>
                      </a:r>
                      <a:r>
                        <a:rPr lang="en-US" sz="2000" dirty="0" smtClean="0"/>
                        <a:t> qua </a:t>
                      </a:r>
                      <a:r>
                        <a:rPr lang="en-US" sz="2000" dirty="0" err="1" smtClean="0"/>
                        <a:t>các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vật</a:t>
                      </a:r>
                      <a:r>
                        <a:rPr lang="en-US" sz="2000" dirty="0" smtClean="0"/>
                        <a:t>?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thể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hòa</a:t>
                      </a:r>
                      <a:r>
                        <a:rPr lang="en-US" sz="2000" dirty="0" smtClean="0"/>
                        <a:t> tan hay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hòa</a:t>
                      </a:r>
                      <a:r>
                        <a:rPr lang="en-US" sz="2000" dirty="0" smtClean="0"/>
                        <a:t> tan </a:t>
                      </a:r>
                      <a:r>
                        <a:rPr lang="en-US" sz="2000" dirty="0" err="1" smtClean="0"/>
                        <a:t>các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chất</a:t>
                      </a:r>
                      <a:r>
                        <a:rPr lang="en-US" sz="2000" dirty="0" smtClean="0"/>
                        <a:t>?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06411" y="1261913"/>
            <a:ext cx="5105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lỏng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mùi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vị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0424" y="2176655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61829" y="3193360"/>
            <a:ext cx="5105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chảy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từ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xuống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thấp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mọi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phía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16989" y="4578355"/>
            <a:ext cx="5191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thấm</a:t>
            </a:r>
            <a:r>
              <a:rPr lang="en-US" sz="2800" dirty="0" smtClean="0">
                <a:solidFill>
                  <a:srgbClr val="FF0000"/>
                </a:solidFill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vật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5206" y="5207143"/>
            <a:ext cx="5193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hòa</a:t>
            </a:r>
            <a:r>
              <a:rPr lang="en-US" sz="2800" dirty="0" smtClean="0">
                <a:solidFill>
                  <a:srgbClr val="FF0000"/>
                </a:solidFill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chất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720708" y="666283"/>
            <a:ext cx="17411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LUẬN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7554" y="489466"/>
            <a:ext cx="26436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bevelB w="38100" h="38100" prst="relaxedInset"/>
              <a:contourClr>
                <a:srgbClr val="FF0000"/>
              </a:contourClr>
            </a:sp3d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GHI NHỚ</a:t>
            </a:r>
            <a:endParaRPr lang="en-US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1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09800"/>
            <a:ext cx="718818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Trò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chơi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: </a:t>
            </a:r>
          </a:p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Những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giọt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nước</a:t>
            </a:r>
            <a:endParaRPr lang="en-US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may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mắn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103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/>
          <p:nvPr/>
        </p:nvGrpSpPr>
        <p:grpSpPr>
          <a:xfrm>
            <a:off x="0" y="44624"/>
            <a:ext cx="9144001" cy="889675"/>
            <a:chOff x="-118476" y="92869"/>
            <a:chExt cx="8964442" cy="911259"/>
          </a:xfrm>
        </p:grpSpPr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-118476" y="92869"/>
              <a:ext cx="8964442" cy="53591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 dirty="0" err="1" smtClean="0">
                  <a:latin typeface="Times New Roman" pitchFamily="18" charset="0"/>
                </a:rPr>
                <a:t>Thứ</a:t>
              </a:r>
              <a:r>
                <a:rPr lang="en-US" sz="2800" b="1" dirty="0" smtClean="0">
                  <a:latin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</a:rPr>
                <a:t>…. </a:t>
              </a:r>
              <a:r>
                <a:rPr lang="en-US" sz="2800" b="1" dirty="0" err="1" smtClean="0">
                  <a:latin typeface="Times New Roman" pitchFamily="18" charset="0"/>
                </a:rPr>
                <a:t>ngày</a:t>
              </a:r>
              <a:r>
                <a:rPr lang="en-US" sz="2800" b="1" dirty="0" smtClean="0">
                  <a:latin typeface="Times New Roman" pitchFamily="18" charset="0"/>
                </a:rPr>
                <a:t> 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</a:rPr>
                <a:t>tháng</a:t>
              </a:r>
              <a:r>
                <a:rPr lang="en-US" sz="2800" b="1" dirty="0" smtClean="0">
                  <a:latin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</a:rPr>
                <a:t>11 </a:t>
              </a:r>
              <a:r>
                <a:rPr lang="en-US" sz="2800" b="1" dirty="0" err="1" smtClean="0">
                  <a:latin typeface="Times New Roman" pitchFamily="18" charset="0"/>
                </a:rPr>
                <a:t>năm</a:t>
              </a:r>
              <a:r>
                <a:rPr lang="en-US" sz="2800" b="1" dirty="0" smtClean="0">
                  <a:latin typeface="Times New Roman" pitchFamily="18" charset="0"/>
                </a:rPr>
                <a:t> 2021</a:t>
              </a:r>
              <a:endParaRPr lang="en-US" sz="2800" b="1" dirty="0">
                <a:latin typeface="Times New Roman" pitchFamily="18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-118476" y="531264"/>
              <a:ext cx="8964441" cy="47286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u="sng" dirty="0" err="1" smtClean="0">
                  <a:latin typeface="Times New Roman" pitchFamily="18" charset="0"/>
                </a:rPr>
                <a:t>Khoa</a:t>
              </a:r>
              <a:r>
                <a:rPr lang="en-US" sz="2400" b="1" u="sng" dirty="0" smtClean="0">
                  <a:latin typeface="Times New Roman" pitchFamily="18" charset="0"/>
                </a:rPr>
                <a:t> </a:t>
              </a:r>
              <a:r>
                <a:rPr lang="en-US" sz="2400" b="1" u="sng" dirty="0" err="1" smtClean="0">
                  <a:latin typeface="Times New Roman" pitchFamily="18" charset="0"/>
                </a:rPr>
                <a:t>học</a:t>
              </a:r>
              <a:endParaRPr lang="en-US" sz="2400" b="1" u="sng" dirty="0">
                <a:latin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889556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34490"/>
            <a:ext cx="7416824" cy="500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244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87391" y="10236"/>
            <a:ext cx="457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Chọn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câu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hỏi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Heart 14">
            <a:hlinkClick r:id="rId2" action="ppaction://hlinksldjump"/>
          </p:cNvPr>
          <p:cNvSpPr/>
          <p:nvPr/>
        </p:nvSpPr>
        <p:spPr>
          <a:xfrm>
            <a:off x="838200" y="990600"/>
            <a:ext cx="2514600" cy="1905000"/>
          </a:xfrm>
          <a:prstGeom prst="hear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1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6" name="Heart 15">
            <a:hlinkClick r:id="rId3" action="ppaction://hlinksldjump"/>
          </p:cNvPr>
          <p:cNvSpPr/>
          <p:nvPr/>
        </p:nvSpPr>
        <p:spPr>
          <a:xfrm>
            <a:off x="3657600" y="1143000"/>
            <a:ext cx="2514600" cy="1905000"/>
          </a:xfrm>
          <a:prstGeom prst="hear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Heart 16">
            <a:hlinkClick r:id="rId4" action="ppaction://hlinksldjump"/>
          </p:cNvPr>
          <p:cNvSpPr/>
          <p:nvPr/>
        </p:nvSpPr>
        <p:spPr>
          <a:xfrm>
            <a:off x="6248400" y="1066800"/>
            <a:ext cx="2514600" cy="1905000"/>
          </a:xfrm>
          <a:prstGeom prst="hear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Heart 5">
            <a:hlinkClick r:id="rId5" action="ppaction://hlinksldjump"/>
          </p:cNvPr>
          <p:cNvSpPr/>
          <p:nvPr/>
        </p:nvSpPr>
        <p:spPr>
          <a:xfrm>
            <a:off x="838200" y="2971800"/>
            <a:ext cx="2514600" cy="1905000"/>
          </a:xfrm>
          <a:prstGeom prst="hear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Heart 6">
            <a:hlinkClick r:id="rId6" action="ppaction://hlinksldjump"/>
          </p:cNvPr>
          <p:cNvSpPr/>
          <p:nvPr/>
        </p:nvSpPr>
        <p:spPr>
          <a:xfrm>
            <a:off x="3429000" y="3048000"/>
            <a:ext cx="2514600" cy="1905000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Heart 7">
            <a:hlinkClick r:id="rId7" action="ppaction://hlinksldjump"/>
          </p:cNvPr>
          <p:cNvSpPr/>
          <p:nvPr/>
        </p:nvSpPr>
        <p:spPr>
          <a:xfrm>
            <a:off x="6019800" y="2895600"/>
            <a:ext cx="2514600" cy="1905000"/>
          </a:xfrm>
          <a:prstGeom prst="heart">
            <a:avLst/>
          </a:prstGeom>
          <a:solidFill>
            <a:srgbClr val="0000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Heart 8">
            <a:hlinkClick r:id="rId8" action="ppaction://hlinksldjump"/>
          </p:cNvPr>
          <p:cNvSpPr/>
          <p:nvPr/>
        </p:nvSpPr>
        <p:spPr>
          <a:xfrm>
            <a:off x="914400" y="4953000"/>
            <a:ext cx="2514600" cy="19050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Heart 9">
            <a:hlinkClick r:id="rId9" action="ppaction://hlinksldjump"/>
          </p:cNvPr>
          <p:cNvSpPr/>
          <p:nvPr/>
        </p:nvSpPr>
        <p:spPr>
          <a:xfrm>
            <a:off x="3429000" y="4953000"/>
            <a:ext cx="2514600" cy="1905000"/>
          </a:xfrm>
          <a:prstGeom prst="hear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Heart 10">
            <a:hlinkClick r:id="rId10" action="ppaction://hlinksldjump"/>
          </p:cNvPr>
          <p:cNvSpPr/>
          <p:nvPr/>
        </p:nvSpPr>
        <p:spPr>
          <a:xfrm>
            <a:off x="5943600" y="4988257"/>
            <a:ext cx="2514600" cy="1905000"/>
          </a:xfrm>
          <a:prstGeom prst="heart">
            <a:avLst/>
          </a:prstGeom>
          <a:solidFill>
            <a:srgbClr val="99FF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49414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610" y="2012647"/>
            <a:ext cx="888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16200000">
            <a:off x="8248650" y="5924550"/>
            <a:ext cx="7239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3200400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952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88" y="542290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>
            <a:hlinkClick r:id="rId2" action="ppaction://hlinksldjump"/>
          </p:cNvPr>
          <p:cNvSpPr/>
          <p:nvPr/>
        </p:nvSpPr>
        <p:spPr>
          <a:xfrm rot="16200000">
            <a:off x="7791450" y="5314950"/>
            <a:ext cx="7239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828800"/>
            <a:ext cx="4572000" cy="4729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850579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10507"/>
            <a:ext cx="8784976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4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Down Arrow 2">
            <a:hlinkClick r:id="rId2" action="ppaction://hlinksldjump"/>
          </p:cNvPr>
          <p:cNvSpPr/>
          <p:nvPr/>
        </p:nvSpPr>
        <p:spPr>
          <a:xfrm rot="16200000">
            <a:off x="7791450" y="5314950"/>
            <a:ext cx="7239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867400"/>
            <a:ext cx="7467600" cy="706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4953000"/>
            <a:ext cx="3505200" cy="8382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1369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09600"/>
            <a:ext cx="90678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750"/>
              </a:spcAft>
            </a:pPr>
            <a:r>
              <a:rPr lang="en-US" sz="40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indent="-742950" algn="just">
              <a:spcBef>
                <a:spcPts val="0"/>
              </a:spcBef>
              <a:spcAft>
                <a:spcPts val="750"/>
              </a:spcAft>
              <a:buFont typeface="+mj-lt"/>
              <a:buAutoNum type="alphaLcPeriod"/>
            </a:pP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indent="-742950" algn="just">
              <a:spcBef>
                <a:spcPts val="0"/>
              </a:spcBef>
              <a:spcAft>
                <a:spcPts val="750"/>
              </a:spcAft>
              <a:buFont typeface="+mj-lt"/>
              <a:buAutoNum type="alphaLcPeriod"/>
            </a:pP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indent="-742950" algn="just">
              <a:spcBef>
                <a:spcPts val="0"/>
              </a:spcBef>
              <a:spcAft>
                <a:spcPts val="750"/>
              </a:spcAft>
              <a:buFont typeface="+mj-lt"/>
              <a:buAutoNum type="alphaLcPeriod"/>
            </a:pP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indent="-742950" algn="just">
              <a:spcBef>
                <a:spcPts val="0"/>
              </a:spcBef>
              <a:spcAft>
                <a:spcPts val="750"/>
              </a:spcAft>
              <a:buFont typeface="+mj-lt"/>
              <a:buAutoNum type="alphaLcPeriod"/>
            </a:pP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>
            <a:hlinkClick r:id="rId2" action="ppaction://hlinksldjump"/>
          </p:cNvPr>
          <p:cNvSpPr/>
          <p:nvPr/>
        </p:nvSpPr>
        <p:spPr>
          <a:xfrm rot="16200000">
            <a:off x="7791450" y="5314950"/>
            <a:ext cx="7239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>
            <a:hlinkClick r:id="rId2" action="ppaction://hlinksldjump"/>
          </p:cNvPr>
          <p:cNvSpPr/>
          <p:nvPr/>
        </p:nvSpPr>
        <p:spPr>
          <a:xfrm rot="16200000">
            <a:off x="7791450" y="5314950"/>
            <a:ext cx="7239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6603" y="2286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marR="0" indent="-742950" algn="just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AutoNum type="alphaLcPeriod"/>
            </a:pP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Ly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Ly Coca Cola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09800"/>
            <a:ext cx="4038600" cy="1427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37645"/>
          <a:stretch/>
        </p:blipFill>
        <p:spPr>
          <a:xfrm>
            <a:off x="2895600" y="3505200"/>
            <a:ext cx="928689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1" r="19953"/>
          <a:stretch/>
        </p:blipFill>
        <p:spPr>
          <a:xfrm>
            <a:off x="4114800" y="4495800"/>
            <a:ext cx="942975" cy="16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597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686800" cy="184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>
            <a:hlinkClick r:id="rId2" action="ppaction://hlinksldjump"/>
          </p:cNvPr>
          <p:cNvSpPr/>
          <p:nvPr/>
        </p:nvSpPr>
        <p:spPr>
          <a:xfrm rot="16200000">
            <a:off x="8248650" y="5467350"/>
            <a:ext cx="7239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5410200"/>
            <a:ext cx="7467600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1430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346075" algn="just"/>
            <a:endParaRPr lang="en-US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357430"/>
            <a:ext cx="3151651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2428868"/>
            <a:ext cx="4264838" cy="25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838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>
            <a:hlinkClick r:id="rId2" action="ppaction://hlinksldjump"/>
          </p:cNvPr>
          <p:cNvSpPr/>
          <p:nvPr/>
        </p:nvSpPr>
        <p:spPr>
          <a:xfrm rot="16200000">
            <a:off x="8248650" y="5619750"/>
            <a:ext cx="7239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10409SKnuo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362200"/>
            <a:ext cx="3352800" cy="2842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3"/>
          <a:stretch/>
        </p:blipFill>
        <p:spPr>
          <a:xfrm>
            <a:off x="4343400" y="2438400"/>
            <a:ext cx="4047699" cy="2752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410200"/>
            <a:ext cx="7467600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469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>
            <a:hlinkClick r:id="rId2" action="ppaction://hlinksldjump"/>
          </p:cNvPr>
          <p:cNvSpPr/>
          <p:nvPr/>
        </p:nvSpPr>
        <p:spPr>
          <a:xfrm rot="16200000">
            <a:off x="7791450" y="5314950"/>
            <a:ext cx="7239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0-Point Star 3"/>
          <p:cNvSpPr/>
          <p:nvPr/>
        </p:nvSpPr>
        <p:spPr>
          <a:xfrm>
            <a:off x="1676400" y="1371600"/>
            <a:ext cx="6019800" cy="381000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2667000"/>
            <a:ext cx="4147289" cy="1644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ts val="165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386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883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48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9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nêu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chất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hòa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own Arrow 2">
            <a:hlinkClick r:id="rId2" action="ppaction://hlinksldjump"/>
          </p:cNvPr>
          <p:cNvSpPr/>
          <p:nvPr/>
        </p:nvSpPr>
        <p:spPr>
          <a:xfrm rot="16200000">
            <a:off x="7715250" y="4476750"/>
            <a:ext cx="7239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5486400"/>
            <a:ext cx="8334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Muối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ngọt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,…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3292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9669" y="1081071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Times New Roman" pitchFamily="18" charset="0"/>
              </a:rPr>
              <a:t>1.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Nước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có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màu</a:t>
            </a:r>
            <a:r>
              <a:rPr lang="en-US" sz="2800" b="1" dirty="0">
                <a:latin typeface="+mn-lt"/>
                <a:cs typeface="Times New Roman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có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mùi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có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vị</a:t>
            </a:r>
            <a:r>
              <a:rPr lang="en-US" sz="2800" b="1" dirty="0">
                <a:latin typeface="+mn-lt"/>
                <a:cs typeface="Times New Roman" pitchFamily="18" charset="0"/>
              </a:rPr>
              <a:t> hay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? </a:t>
            </a:r>
            <a:endParaRPr lang="en-U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88" y="548680"/>
            <a:ext cx="9144000" cy="527486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   </a:t>
            </a:r>
            <a:r>
              <a:rPr lang="en-US" sz="2800" u="sng" dirty="0" err="1" smtClean="0">
                <a:solidFill>
                  <a:srgbClr val="FF0000"/>
                </a:solidFill>
                <a:latin typeface="+mn-lt"/>
              </a:rPr>
              <a:t>Hoạt</a:t>
            </a:r>
            <a:r>
              <a:rPr lang="en-US" sz="2800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+mn-lt"/>
              </a:rPr>
              <a:t>động</a:t>
            </a:r>
            <a:r>
              <a:rPr lang="en-US" sz="2800" u="sng" dirty="0" smtClean="0">
                <a:solidFill>
                  <a:srgbClr val="FF0000"/>
                </a:solidFill>
                <a:latin typeface="+mn-lt"/>
              </a:rPr>
              <a:t> 1: THÍ NGHIỆM </a:t>
            </a:r>
            <a:endParaRPr lang="en-US" sz="2800" u="sng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4291"/>
            <a:ext cx="3429000" cy="4416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2" y="2971800"/>
            <a:ext cx="349005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HÃY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DỰ ĐOÁN</a:t>
            </a:r>
          </a:p>
          <a:p>
            <a:pPr algn="ctr"/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phiếu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dự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đoán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87022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7696200" cy="48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198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_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2" y="476672"/>
            <a:ext cx="5778405" cy="5037584"/>
          </a:xfrm>
          <a:prstGeom prst="rect">
            <a:avLst/>
          </a:prstGeom>
        </p:spPr>
      </p:pic>
      <p:pic>
        <p:nvPicPr>
          <p:cNvPr id="9" name="Picture 8" descr="So do nm thuy di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802" y="476672"/>
            <a:ext cx="4519009" cy="50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532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16" y="1187004"/>
            <a:ext cx="9069387" cy="4818112"/>
          </a:xfrm>
          <a:prstGeom prst="rect">
            <a:avLst/>
          </a:prstGeom>
        </p:spPr>
      </p:pic>
      <p:pic>
        <p:nvPicPr>
          <p:cNvPr id="12" name="Picture 11" descr="image00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216" y="3356768"/>
            <a:ext cx="2905038" cy="2267347"/>
          </a:xfrm>
          <a:prstGeom prst="rect">
            <a:avLst/>
          </a:prstGeom>
        </p:spPr>
      </p:pic>
      <p:pic>
        <p:nvPicPr>
          <p:cNvPr id="11" name="Picture 10" descr="product_s6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046" y="644572"/>
            <a:ext cx="2902406" cy="2678303"/>
          </a:xfrm>
          <a:prstGeom prst="rect">
            <a:avLst/>
          </a:prstGeom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98984" y="844786"/>
            <a:ext cx="6093495" cy="4322130"/>
          </a:xfrm>
          <a:prstGeom prst="rect">
            <a:avLst/>
          </a:prstGeom>
        </p:spPr>
      </p:pic>
      <p:pic>
        <p:nvPicPr>
          <p:cNvPr id="10" name="Picture 9" descr="ktp13050313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1340768"/>
            <a:ext cx="4038712" cy="38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733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4a46fac-dcb5-4616-8c28-cf975ece7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605" y="1052736"/>
            <a:ext cx="4474395" cy="4996408"/>
          </a:xfrm>
          <a:prstGeom prst="rect">
            <a:avLst/>
          </a:prstGeom>
        </p:spPr>
      </p:pic>
      <p:pic>
        <p:nvPicPr>
          <p:cNvPr id="7" name="Picture 6" descr="1368955321_20120820014225-ao--mua-tre-em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53" y="548680"/>
            <a:ext cx="4876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460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8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2" y="3573016"/>
            <a:ext cx="61863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Chúng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dùng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endParaRPr lang="en-US" sz="72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348880"/>
            <a:ext cx="87831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Nước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rất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quý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giá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!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548680"/>
            <a:ext cx="70647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Chúng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ta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dùng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nước</a:t>
            </a:r>
            <a:endParaRPr lang="en-US" sz="54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để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68709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22386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507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061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267200" y="36576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iet-kiem-nuoc-la-bao-ve-moi-tru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08720"/>
            <a:ext cx="7239000" cy="51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630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6192688" cy="528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851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67" y="0"/>
            <a:ext cx="7093273" cy="6852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7345954" cy="5616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984776" cy="61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382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solidFill>
                  <a:srgbClr val="FF0000"/>
                </a:solidFill>
              </a:rPr>
              <a:t>D</a:t>
            </a:r>
            <a:r>
              <a:rPr lang="en-US" u="sng" dirty="0" err="1" smtClean="0">
                <a:solidFill>
                  <a:srgbClr val="FF0000"/>
                </a:solidFill>
              </a:rPr>
              <a:t>ự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đoán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endParaRPr lang="en-US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46092"/>
              </p:ext>
            </p:extLst>
          </p:nvPr>
        </p:nvGraphicFramePr>
        <p:xfrm>
          <a:off x="-9236" y="764704"/>
          <a:ext cx="9144000" cy="511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0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25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Câu</a:t>
                      </a:r>
                      <a:r>
                        <a:rPr lang="en-US" sz="28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1: </a:t>
                      </a:r>
                      <a:r>
                        <a:rPr lang="en-US" sz="2800" b="1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en-US" sz="28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b="1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8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b="1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màu</a:t>
                      </a:r>
                      <a:r>
                        <a:rPr lang="en-US" sz="28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b="1" u="sng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gì</a:t>
                      </a:r>
                      <a:r>
                        <a:rPr lang="en-US" sz="2800" b="1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?</a:t>
                      </a:r>
                      <a:endParaRPr lang="en-US" sz="2800" b="1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a.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màu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trắng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b.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màu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vàng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nhạt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Câu</a:t>
                      </a:r>
                      <a:r>
                        <a:rPr lang="en-US" sz="2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2: </a:t>
                      </a:r>
                      <a:r>
                        <a:rPr lang="en-US" sz="280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en-US" sz="2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vị</a:t>
                      </a:r>
                      <a:r>
                        <a:rPr lang="en-US" sz="2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gì</a:t>
                      </a:r>
                      <a:r>
                        <a:rPr lang="en-US" sz="2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a.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vị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ngọt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b.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vị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chua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vị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Câu</a:t>
                      </a:r>
                      <a:r>
                        <a:rPr lang="en-US" sz="2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3: </a:t>
                      </a:r>
                      <a:r>
                        <a:rPr lang="en-US" sz="280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en-US" sz="2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mùi</a:t>
                      </a:r>
                      <a:r>
                        <a:rPr lang="en-US" sz="2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gì</a:t>
                      </a:r>
                      <a:r>
                        <a:rPr lang="en-US" sz="2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a.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mùi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b.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mùi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thơm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mùi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hôi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thối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8952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98493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HÃY SO SÁNH LY NƯỚC VÀ LY SỮA</a:t>
            </a:r>
          </a:p>
        </p:txBody>
      </p:sp>
      <p:pic>
        <p:nvPicPr>
          <p:cNvPr id="7" name="Picture 6" descr="Tha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1" y="2051864"/>
            <a:ext cx="72485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511233" y="6109514"/>
            <a:ext cx="38417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14408" y="6074589"/>
            <a:ext cx="382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1</a:t>
            </a:r>
            <a:endParaRPr lang="vi-VN" sz="2000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6551421" y="6166664"/>
            <a:ext cx="38417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573646" y="613015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2</a:t>
            </a:r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27689688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138535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TÌM HIỂU VỀ MÀU SẮC, MÙI VỊ CỦA 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715000" y="1600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000" b="1">
              <a:latin typeface="Times New Roman" pitchFamily="18" charset="0"/>
            </a:endParaRPr>
          </a:p>
        </p:txBody>
      </p:sp>
      <p:graphicFrame>
        <p:nvGraphicFramePr>
          <p:cNvPr id="5" name="Group 1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630488"/>
              </p:ext>
            </p:extLst>
          </p:nvPr>
        </p:nvGraphicFramePr>
        <p:xfrm>
          <a:off x="228600" y="1523999"/>
          <a:ext cx="8763000" cy="4953001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3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228600" y="6553200"/>
            <a:ext cx="1371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 b="1"/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304800" y="1600200"/>
            <a:ext cx="3657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giác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cần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sát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457200" y="31242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1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–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4" name="Group 16"/>
          <p:cNvGrpSpPr/>
          <p:nvPr/>
        </p:nvGrpSpPr>
        <p:grpSpPr>
          <a:xfrm>
            <a:off x="925879" y="0"/>
            <a:ext cx="8294321" cy="1112080"/>
            <a:chOff x="1383079" y="314980"/>
            <a:chExt cx="7608521" cy="1906988"/>
          </a:xfrm>
        </p:grpSpPr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1828800" y="314980"/>
              <a:ext cx="7162800" cy="7916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endParaRPr lang="en-US" sz="2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83079" y="1219199"/>
              <a:ext cx="6770321" cy="1002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Nước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có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những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tính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chất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gì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8" t="18960" r="4130" b="11297"/>
          <a:stretch/>
        </p:blipFill>
        <p:spPr>
          <a:xfrm>
            <a:off x="3733800" y="1600200"/>
            <a:ext cx="1066800" cy="1107108"/>
          </a:xfrm>
          <a:prstGeom prst="rect">
            <a:avLst/>
          </a:prstGeom>
        </p:spPr>
      </p:pic>
      <p:sp>
        <p:nvSpPr>
          <p:cNvPr id="18" name="Text Box 70"/>
          <p:cNvSpPr txBox="1">
            <a:spLocks noChangeArrowheads="1"/>
          </p:cNvSpPr>
          <p:nvPr/>
        </p:nvSpPr>
        <p:spPr bwMode="auto">
          <a:xfrm>
            <a:off x="4419600" y="2286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Ly 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t="19849" r="19089"/>
          <a:stretch/>
        </p:blipFill>
        <p:spPr>
          <a:xfrm>
            <a:off x="6553200" y="1600200"/>
            <a:ext cx="762000" cy="1070268"/>
          </a:xfrm>
          <a:prstGeom prst="rect">
            <a:avLst/>
          </a:prstGeom>
        </p:spPr>
      </p:pic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6781800" y="2286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Ly 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381000" y="43434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Lưỡi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nếm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457200" y="55626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Mũi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ngửi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0430" y="3000372"/>
            <a:ext cx="2057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0430" y="4643446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4958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5798665"/>
            <a:ext cx="25908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ct val="20000"/>
              </a:spcBef>
            </a:pP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5562600"/>
            <a:ext cx="198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2971800"/>
            <a:ext cx="4572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       Qua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thí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nhiệm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trên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Em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hãy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cho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biết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những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tính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chất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của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nước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2714620"/>
            <a:ext cx="1238250" cy="9239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4071942"/>
            <a:ext cx="1238250" cy="9239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5429264"/>
            <a:ext cx="12382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27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10" grpId="0"/>
      <p:bldP spid="11" grpId="0"/>
      <p:bldP spid="1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3353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    Qua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thí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nhiệm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trên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cho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biết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những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tính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chất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của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nước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78092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chất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lỏng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suốt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màu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700808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u="sng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233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723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2. TÌM HIỂU VỀ HÌNH DẠNG CỦA NƯỚC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sng" smtClean="0">
                <a:solidFill>
                  <a:srgbClr val="FF0000"/>
                </a:solidFill>
              </a:rPr>
              <a:t>THÍ NGHIỆM 2: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1674674"/>
            <a:ext cx="815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Nước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có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hình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dạng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nhất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định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không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429000"/>
            <a:ext cx="533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endParaRPr lang="en-US" sz="5400" b="1" u="sng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u="sng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411760" y="810578"/>
            <a:ext cx="3672408" cy="86409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86200"/>
            <a:ext cx="6523581" cy="2752725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81000" y="-152400"/>
            <a:ext cx="8305800" cy="34290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" indent="346075" algn="just"/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Đổ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đầy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vào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chai,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ly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kích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thước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khác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nhau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thấy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dạng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? 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785794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u="sng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38" y="1571612"/>
            <a:ext cx="78929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dạng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2180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Theme1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B840F13-52AF-4EC3-AC8D-BACBF9746F74}" vid="{6F77CF96-608E-4FEC-921C-274515CA88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4883</TotalTime>
  <Words>943</Words>
  <Application>Microsoft Office PowerPoint</Application>
  <PresentationFormat>On-screen Show (4:3)</PresentationFormat>
  <Paragraphs>163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微软雅黑</vt:lpstr>
      <vt:lpstr>Arial</vt:lpstr>
      <vt:lpstr>Calibri</vt:lpstr>
      <vt:lpstr>Times New Roman</vt:lpstr>
      <vt:lpstr>Theme1</vt:lpstr>
      <vt:lpstr>PowerPoint Presentation</vt:lpstr>
      <vt:lpstr>PowerPoint Presentation</vt:lpstr>
      <vt:lpstr>    Hoạt động 1: THÍ NGHIỆM </vt:lpstr>
      <vt:lpstr>Dự đoán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thanhthuan</dc:creator>
  <cp:lastModifiedBy>ADMIN</cp:lastModifiedBy>
  <cp:revision>568</cp:revision>
  <cp:lastPrinted>1601-01-01T00:00:00Z</cp:lastPrinted>
  <dcterms:created xsi:type="dcterms:W3CDTF">1601-01-01T00:00:00Z</dcterms:created>
  <dcterms:modified xsi:type="dcterms:W3CDTF">2021-11-05T15:12:28Z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