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90" r:id="rId2"/>
    <p:sldId id="292" r:id="rId3"/>
    <p:sldId id="330" r:id="rId4"/>
    <p:sldId id="333" r:id="rId5"/>
    <p:sldId id="331" r:id="rId6"/>
    <p:sldId id="334" r:id="rId7"/>
    <p:sldId id="347" r:id="rId8"/>
    <p:sldId id="337" r:id="rId9"/>
    <p:sldId id="336" r:id="rId10"/>
    <p:sldId id="338" r:id="rId11"/>
    <p:sldId id="339" r:id="rId12"/>
    <p:sldId id="340" r:id="rId13"/>
    <p:sldId id="344" r:id="rId14"/>
    <p:sldId id="346" r:id="rId15"/>
    <p:sldId id="327" r:id="rId16"/>
  </p:sldIdLst>
  <p:sldSz cx="9144000" cy="5143500" type="screen16x9"/>
  <p:notesSz cx="6858000" cy="9144000"/>
  <p:embeddedFontLst>
    <p:embeddedFont>
      <p:font typeface=".黑体-日本语" panose="020B0604020202020204" charset="-128"/>
      <p:regular r:id="rId18"/>
    </p:embeddedFont>
    <p:embeddedFont>
      <p:font typeface="Calibri" panose="020F0502020204030204" pitchFamily="34" charset="0"/>
      <p:regular r:id="rId19"/>
      <p:bold r:id="rId20"/>
      <p:italic r:id="rId21"/>
      <p:boldItalic r:id="rId22"/>
    </p:embeddedFont>
    <p:embeddedFont>
      <p:font typeface="Titan One" panose="020B0604020202020204" charset="0"/>
      <p:regular r:id="rId23"/>
    </p:embeddedFont>
    <p:embeddedFont>
      <p:font typeface="UVN Thanh Pho Nang" panose="02060406040706070204" pitchFamily="18" charset="0"/>
      <p:regular r:id="rId24"/>
    </p:embeddedFont>
    <p:embeddedFont>
      <p:font typeface="UVN Thay Giao Nang" panose="02090805050506020203" pitchFamily="18" charset="0"/>
      <p:regular r:id="rId25"/>
      <p:italic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6DD"/>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94660"/>
  </p:normalViewPr>
  <p:slideViewPr>
    <p:cSldViewPr>
      <p:cViewPr>
        <p:scale>
          <a:sx n="75" d="100"/>
          <a:sy n="75" d="100"/>
        </p:scale>
        <p:origin x="1056" y="18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2021/11/13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27873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20058665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7300619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
        <p:cNvGrpSpPr/>
        <p:nvPr/>
      </p:nvGrpSpPr>
      <p:grpSpPr>
        <a:xfrm>
          <a:off x="0" y="0"/>
          <a:ext cx="0" cy="0"/>
          <a:chOff x="0" y="0"/>
          <a:chExt cx="0" cy="0"/>
        </a:xfrm>
      </p:grpSpPr>
      <p:grpSp>
        <p:nvGrpSpPr>
          <p:cNvPr id="41" name="Google Shape;41;p4"/>
          <p:cNvGrpSpPr/>
          <p:nvPr/>
        </p:nvGrpSpPr>
        <p:grpSpPr>
          <a:xfrm>
            <a:off x="0" y="-396350"/>
            <a:ext cx="9144000" cy="5555950"/>
            <a:chOff x="0" y="-396350"/>
            <a:chExt cx="9144000" cy="5555950"/>
          </a:xfrm>
        </p:grpSpPr>
        <p:sp>
          <p:nvSpPr>
            <p:cNvPr id="42" name="Google Shape;42;p4"/>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4"/>
            <p:cNvGrpSpPr/>
            <p:nvPr/>
          </p:nvGrpSpPr>
          <p:grpSpPr>
            <a:xfrm>
              <a:off x="8174062" y="3811555"/>
              <a:ext cx="969932" cy="1331946"/>
              <a:chOff x="2608825" y="4070850"/>
              <a:chExt cx="720925" cy="990000"/>
            </a:xfrm>
          </p:grpSpPr>
          <p:sp>
            <p:nvSpPr>
              <p:cNvPr id="45" name="Google Shape;45;p4"/>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4"/>
            <p:cNvGrpSpPr/>
            <p:nvPr/>
          </p:nvGrpSpPr>
          <p:grpSpPr>
            <a:xfrm>
              <a:off x="4030588" y="-396350"/>
              <a:ext cx="1082725" cy="723050"/>
              <a:chOff x="1352275" y="974950"/>
              <a:chExt cx="1082725" cy="723050"/>
            </a:xfrm>
          </p:grpSpPr>
          <p:sp>
            <p:nvSpPr>
              <p:cNvPr id="118" name="Google Shape;118;p4"/>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0" name="Google Shape;120;p4"/>
          <p:cNvSpPr txBox="1">
            <a:spLocks noGrp="1"/>
          </p:cNvSpPr>
          <p:nvPr>
            <p:ph type="title"/>
          </p:nvPr>
        </p:nvSpPr>
        <p:spPr>
          <a:xfrm>
            <a:off x="1991550" y="3091613"/>
            <a:ext cx="51609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2pPr>
            <a:lvl3pPr lvl="2"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3pPr>
            <a:lvl4pPr lvl="3"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4pPr>
            <a:lvl5pPr lvl="4"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5pPr>
            <a:lvl6pPr lvl="5"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6pPr>
            <a:lvl7pPr lvl="6"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7pPr>
            <a:lvl8pPr lvl="7"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8pPr>
            <a:lvl9pPr lvl="8"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9pPr>
          </a:lstStyle>
          <a:p>
            <a:endParaRPr/>
          </a:p>
        </p:txBody>
      </p:sp>
      <p:sp>
        <p:nvSpPr>
          <p:cNvPr id="121" name="Google Shape;121;p4"/>
          <p:cNvSpPr txBox="1">
            <a:spLocks noGrp="1"/>
          </p:cNvSpPr>
          <p:nvPr>
            <p:ph type="subTitle" idx="1"/>
          </p:nvPr>
        </p:nvSpPr>
        <p:spPr>
          <a:xfrm>
            <a:off x="1991550" y="1479175"/>
            <a:ext cx="5160900" cy="1612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122878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0ADFAA1C-AD74-4A68-883E-CB379A0304B4}" type="slidenum">
              <a:rPr lang="vi-VN" altLang="en-US"/>
              <a:pPr>
                <a:defRPr/>
              </a:pPr>
              <a:t>‹#›</a:t>
            </a:fld>
            <a:endParaRPr lang="vi-VN" altLang="en-US"/>
          </a:p>
        </p:txBody>
      </p:sp>
    </p:spTree>
    <p:extLst>
      <p:ext uri="{BB962C8B-B14F-4D97-AF65-F5344CB8AC3E}">
        <p14:creationId xmlns:p14="http://schemas.microsoft.com/office/powerpoint/2010/main" val="13195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extLst>
      <p:ext uri="{BB962C8B-B14F-4D97-AF65-F5344CB8AC3E}">
        <p14:creationId xmlns:p14="http://schemas.microsoft.com/office/powerpoint/2010/main" val="425528920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extLst>
      <p:ext uri="{BB962C8B-B14F-4D97-AF65-F5344CB8AC3E}">
        <p14:creationId xmlns:p14="http://schemas.microsoft.com/office/powerpoint/2010/main" val="30322997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814940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2021/11/13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66" r:id="rId5"/>
    <p:sldLayoutId id="2147483652" r:id="rId6"/>
    <p:sldLayoutId id="2147483653" r:id="rId7"/>
    <p:sldLayoutId id="2147483654" r:id="rId8"/>
    <p:sldLayoutId id="2147483667" r:id="rId9"/>
    <p:sldLayoutId id="2147483665" r:id="rId10"/>
    <p:sldLayoutId id="214748366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72" r:id="rId21"/>
    <p:sldLayoutId id="2147483673" r:id="rId22"/>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59582"/>
            <a:ext cx="3239495" cy="4238913"/>
          </a:xfrm>
          <a:prstGeom prst="rect">
            <a:avLst/>
          </a:prstGeom>
        </p:spPr>
      </p:pic>
      <p:sp>
        <p:nvSpPr>
          <p:cNvPr id="18" name="TextBox 17"/>
          <p:cNvSpPr txBox="1"/>
          <p:nvPr/>
        </p:nvSpPr>
        <p:spPr>
          <a:xfrm>
            <a:off x="-754012" y="830371"/>
            <a:ext cx="13615850"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400" spc="50">
                <a:ln w="11430"/>
                <a:solidFill>
                  <a:schemeClr val="accent3"/>
                </a:solidFill>
                <a:effectLst>
                  <a:outerShdw blurRad="76200" dist="50800" dir="5400000" algn="tl" rotWithShape="0">
                    <a:srgbClr val="000000">
                      <a:alpha val="65000"/>
                    </a:srgbClr>
                  </a:outerShdw>
                </a:effectLst>
                <a:latin typeface="Calibri" panose="020F0502020204030204" pitchFamily="34" charset="0"/>
                <a:ea typeface=".黑体-日本语" panose="02000500000000000000" pitchFamily="2" charset="-122"/>
                <a:cs typeface="Calibri" panose="020F0502020204030204" pitchFamily="34" charset="0"/>
                <a:sym typeface="+mn-lt"/>
              </a:rPr>
              <a:t>Giáo dục nếp sống </a:t>
            </a:r>
          </a:p>
          <a:p>
            <a:pPr algn="ctr"/>
            <a:r>
              <a:rPr lang="en-US" altLang="zh-CN" sz="4400" spc="50">
                <a:ln w="11430"/>
                <a:solidFill>
                  <a:schemeClr val="accent3"/>
                </a:solidFill>
                <a:effectLst>
                  <a:outerShdw blurRad="76200" dist="50800" dir="5400000" algn="tl" rotWithShape="0">
                    <a:srgbClr val="000000">
                      <a:alpha val="65000"/>
                    </a:srgbClr>
                  </a:outerShdw>
                </a:effectLst>
                <a:latin typeface="Calibri" panose="020F0502020204030204" pitchFamily="34" charset="0"/>
                <a:ea typeface=".黑体-日本语" panose="02000500000000000000" pitchFamily="2" charset="-122"/>
                <a:cs typeface="Calibri" panose="020F0502020204030204" pitchFamily="34" charset="0"/>
                <a:sym typeface="+mn-lt"/>
              </a:rPr>
              <a:t>thanh lịch, văn minh</a:t>
            </a:r>
            <a:endParaRPr lang="en-US" altLang="zh-CN" sz="4400" spc="50" dirty="0">
              <a:ln w="11430"/>
              <a:solidFill>
                <a:schemeClr val="accent3"/>
              </a:solidFill>
              <a:effectLst>
                <a:outerShdw blurRad="76200" dist="50800" dir="5400000" algn="tl" rotWithShape="0">
                  <a:srgbClr val="000000">
                    <a:alpha val="65000"/>
                  </a:srgbClr>
                </a:outerShdw>
              </a:effectLst>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39495" y="2230591"/>
            <a:ext cx="5645343" cy="668457"/>
          </a:xfrm>
          <a:prstGeom prst="rect">
            <a:avLst/>
          </a:prstGeom>
        </p:spPr>
      </p:pic>
      <p:sp>
        <p:nvSpPr>
          <p:cNvPr id="24" name="TextBox 23"/>
          <p:cNvSpPr txBox="1"/>
          <p:nvPr/>
        </p:nvSpPr>
        <p:spPr>
          <a:xfrm>
            <a:off x="3568713" y="3003798"/>
            <a:ext cx="4963727" cy="726162"/>
          </a:xfrm>
          <a:prstGeom prst="roundRect">
            <a:avLst>
              <a:gd name="adj" fmla="val 34462"/>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200">
                <a:solidFill>
                  <a:srgbClr val="002060"/>
                </a:solidFill>
                <a:latin typeface="UVN Thanh Pho Nang" panose="02060406040706070204" pitchFamily="18" charset="0"/>
                <a:ea typeface=".黑体-日本语" panose="02000500000000000000" pitchFamily="2" charset="-122"/>
                <a:cs typeface=".黑体-日本语" panose="02000500000000000000" pitchFamily="2" charset="-122"/>
                <a:sym typeface="+mn-lt"/>
              </a:rPr>
              <a:t>ĐẾN NHÀ NGƯỜI QUEN</a:t>
            </a:r>
            <a:endParaRPr lang="zh-CN" altLang="en-US" sz="3200" dirty="0">
              <a:solidFill>
                <a:srgbClr val="002060"/>
              </a:solidFill>
              <a:latin typeface="UVN Thanh Pho Nang" panose="02060406040706070204" pitchFamily="18" charset="0"/>
              <a:ea typeface=".黑体-日本语" panose="02000500000000000000" pitchFamily="2" charset="-122"/>
              <a:cs typeface=".黑体-日本语" panose="02000500000000000000" pitchFamily="2" charset="-122"/>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784" y="3834710"/>
            <a:ext cx="6413958" cy="2171994"/>
          </a:xfrm>
          <a:prstGeom prst="rect">
            <a:avLst/>
          </a:prstGeom>
        </p:spPr>
      </p:pic>
      <p:pic>
        <p:nvPicPr>
          <p:cNvPr id="2" name="5c6abf331899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4648" y="256943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down)">
                                      <p:cBhvr>
                                        <p:cTn id="9" dur="2000"/>
                                        <p:tgtEl>
                                          <p:spTgt spid="16"/>
                                        </p:tgtEl>
                                      </p:cBhvr>
                                    </p:animEffect>
                                  </p:childTnLst>
                                </p:cTn>
                              </p:par>
                              <p:par>
                                <p:cTn id="10" presetID="23" presetClass="entr" presetSubtype="16" fill="hold" grpId="0" nodeType="withEffect">
                                  <p:stCondLst>
                                    <p:cond delay="125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500" fill="hold"/>
                                        <p:tgtEl>
                                          <p:spTgt spid="18"/>
                                        </p:tgtEl>
                                        <p:attrNameLst>
                                          <p:attrName>ppt_w</p:attrName>
                                        </p:attrNameLst>
                                      </p:cBhvr>
                                      <p:tavLst>
                                        <p:tav tm="0">
                                          <p:val>
                                            <p:fltVal val="0"/>
                                          </p:val>
                                        </p:tav>
                                        <p:tav tm="100000">
                                          <p:val>
                                            <p:strVal val="#ppt_w"/>
                                          </p:val>
                                        </p:tav>
                                      </p:tavLst>
                                    </p:anim>
                                    <p:anim calcmode="lin" valueType="num">
                                      <p:cBhvr>
                                        <p:cTn id="13" dur="1500" fill="hold"/>
                                        <p:tgtEl>
                                          <p:spTgt spid="18"/>
                                        </p:tgtEl>
                                        <p:attrNameLst>
                                          <p:attrName>ppt_h</p:attrName>
                                        </p:attrNameLst>
                                      </p:cBhvr>
                                      <p:tavLst>
                                        <p:tav tm="0">
                                          <p:val>
                                            <p:fltVal val="0"/>
                                          </p:val>
                                        </p:tav>
                                        <p:tav tm="100000">
                                          <p:val>
                                            <p:strVal val="#ppt_h"/>
                                          </p:val>
                                        </p:tav>
                                      </p:tavLst>
                                    </p:anim>
                                  </p:childTnLst>
                                </p:cTn>
                              </p:par>
                              <p:par>
                                <p:cTn id="14" presetID="8" presetClass="emph" presetSubtype="0" fill="hold" grpId="1" nodeType="withEffect">
                                  <p:stCondLst>
                                    <p:cond delay="1250"/>
                                  </p:stCondLst>
                                  <p:childTnLst>
                                    <p:animRot by="21600000">
                                      <p:cBhvr>
                                        <p:cTn id="15" dur="1500" fill="hold"/>
                                        <p:tgtEl>
                                          <p:spTgt spid="18"/>
                                        </p:tgtEl>
                                        <p:attrNameLst>
                                          <p:attrName>r</p:attrName>
                                        </p:attrNameLst>
                                      </p:cBhvr>
                                    </p:animRot>
                                  </p:childTnLst>
                                </p:cTn>
                              </p:par>
                            </p:childTnLst>
                          </p:cTn>
                        </p:par>
                        <p:par>
                          <p:cTn id="16" fill="hold">
                            <p:stCondLst>
                              <p:cond delay="275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750"/>
                                        <p:tgtEl>
                                          <p:spTgt spid="21"/>
                                        </p:tgtEl>
                                      </p:cBhvr>
                                    </p:animEffect>
                                  </p:childTnLst>
                                </p:cTn>
                              </p:par>
                            </p:childTnLst>
                          </p:cTn>
                        </p:par>
                        <p:par>
                          <p:cTn id="20" fill="hold">
                            <p:stCondLst>
                              <p:cond delay="3500"/>
                            </p:stCondLst>
                            <p:childTnLst>
                              <p:par>
                                <p:cTn id="21" presetID="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750" fill="hold"/>
                                        <p:tgtEl>
                                          <p:spTgt spid="24"/>
                                        </p:tgtEl>
                                        <p:attrNameLst>
                                          <p:attrName>ppt_x</p:attrName>
                                        </p:attrNameLst>
                                      </p:cBhvr>
                                      <p:tavLst>
                                        <p:tav tm="0">
                                          <p:val>
                                            <p:strVal val="#ppt_x"/>
                                          </p:val>
                                        </p:tav>
                                        <p:tav tm="100000">
                                          <p:val>
                                            <p:strVal val="#ppt_x"/>
                                          </p:val>
                                        </p:tav>
                                      </p:tavLst>
                                    </p:anim>
                                    <p:anim calcmode="lin" valueType="num">
                                      <p:cBhvr additive="base">
                                        <p:cTn id="24" dur="1750" fill="hold"/>
                                        <p:tgtEl>
                                          <p:spTgt spid="24"/>
                                        </p:tgtEl>
                                        <p:attrNameLst>
                                          <p:attrName>ppt_y</p:attrName>
                                        </p:attrNameLst>
                                      </p:cBhvr>
                                      <p:tavLst>
                                        <p:tav tm="0">
                                          <p:val>
                                            <p:strVal val="0-#ppt_h/2"/>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500"/>
                                        <p:tgtEl>
                                          <p:spTgt spid="22"/>
                                        </p:tgtEl>
                                      </p:cBhvr>
                                    </p:animEffect>
                                    <p:anim calcmode="lin" valueType="num">
                                      <p:cBhvr>
                                        <p:cTn id="28" dur="1500" fill="hold"/>
                                        <p:tgtEl>
                                          <p:spTgt spid="22"/>
                                        </p:tgtEl>
                                        <p:attrNameLst>
                                          <p:attrName>ppt_x</p:attrName>
                                        </p:attrNameLst>
                                      </p:cBhvr>
                                      <p:tavLst>
                                        <p:tav tm="0">
                                          <p:val>
                                            <p:strVal val="#ppt_x"/>
                                          </p:val>
                                        </p:tav>
                                        <p:tav tm="100000">
                                          <p:val>
                                            <p:strVal val="#ppt_x"/>
                                          </p:val>
                                        </p:tav>
                                      </p:tavLst>
                                    </p:anim>
                                    <p:anim calcmode="lin" valueType="num">
                                      <p:cBhvr>
                                        <p:cTn id="29"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hold" display="0">
                  <p:stCondLst>
                    <p:cond delay="indefinite"/>
                  </p:stCondLst>
                  <p:endCondLst>
                    <p:cond evt="onStopAudio" delay="0">
                      <p:tgtEl>
                        <p:sldTgt/>
                      </p:tgtEl>
                    </p:cond>
                  </p:endCondLst>
                </p:cTn>
                <p:tgtEl>
                  <p:spTgt spid="2"/>
                </p:tgtEl>
              </p:cMediaNode>
            </p:audio>
          </p:childTnLst>
        </p:cTn>
      </p:par>
    </p:tnLst>
    <p:bldLst>
      <p:bldP spid="18" grpId="0"/>
      <p:bldP spid="18" grpId="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285" y="2564606"/>
            <a:ext cx="21431"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20"/>
          <p:cNvGrpSpPr>
            <a:grpSpLocks/>
          </p:cNvGrpSpPr>
          <p:nvPr/>
        </p:nvGrpSpPr>
        <p:grpSpPr bwMode="auto">
          <a:xfrm>
            <a:off x="301508" y="1347614"/>
            <a:ext cx="8233803" cy="2099078"/>
            <a:chOff x="0" y="48"/>
            <a:chExt cx="2903" cy="1471"/>
          </a:xfrm>
        </p:grpSpPr>
        <p:sp>
          <p:nvSpPr>
            <p:cNvPr id="16397" name="AutoShape 19"/>
            <p:cNvSpPr>
              <a:spLocks noChangeArrowheads="1"/>
            </p:cNvSpPr>
            <p:nvPr/>
          </p:nvSpPr>
          <p:spPr bwMode="auto">
            <a:xfrm>
              <a:off x="0" y="48"/>
              <a:ext cx="2903" cy="1212"/>
            </a:xfrm>
            <a:prstGeom prst="wedgeRoundRectCallout">
              <a:avLst>
                <a:gd name="adj1" fmla="val -1914"/>
                <a:gd name="adj2" fmla="val 50018"/>
                <a:gd name="adj3" fmla="val 16667"/>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700"/>
            </a:p>
          </p:txBody>
        </p:sp>
        <p:sp>
          <p:nvSpPr>
            <p:cNvPr id="16398" name="Text Box 15"/>
            <p:cNvSpPr txBox="1">
              <a:spLocks noChangeArrowheads="1"/>
            </p:cNvSpPr>
            <p:nvPr/>
          </p:nvSpPr>
          <p:spPr bwMode="auto">
            <a:xfrm>
              <a:off x="75" y="48"/>
              <a:ext cx="2776"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sz="2400" b="1">
                  <a:solidFill>
                    <a:schemeClr val="bg1"/>
                  </a:solidFill>
                  <a:latin typeface="Times New Roman" panose="02020603050405020304" pitchFamily="18" charset="0"/>
                  <a:cs typeface="Times New Roman" panose="02020603050405020304" pitchFamily="18" charset="0"/>
                </a:rPr>
                <a:t>c)</a:t>
              </a:r>
              <a:r>
                <a:rPr lang="vi-VN" sz="2400" b="1">
                  <a:solidFill>
                    <a:schemeClr val="bg1"/>
                  </a:solidFill>
                  <a:latin typeface="Times New Roman" panose="02020603050405020304" pitchFamily="18" charset="0"/>
                  <a:cs typeface="Times New Roman" panose="02020603050405020304" pitchFamily="18" charset="0"/>
                </a:rPr>
                <a:t> Chủ nhật, Tân được bố mẹ cho lên chơi nhà </a:t>
              </a:r>
              <a:r>
                <a:rPr lang="en-US" sz="2400" b="1">
                  <a:solidFill>
                    <a:schemeClr val="bg1"/>
                  </a:solidFill>
                  <a:latin typeface="Times New Roman" panose="02020603050405020304" pitchFamily="18" charset="0"/>
                  <a:cs typeface="Times New Roman" panose="02020603050405020304" pitchFamily="18" charset="0"/>
                </a:rPr>
                <a:t>c</a:t>
              </a:r>
              <a:r>
                <a:rPr lang="vi-VN" sz="2400" b="1">
                  <a:solidFill>
                    <a:schemeClr val="bg1"/>
                  </a:solidFill>
                  <a:latin typeface="Times New Roman" panose="02020603050405020304" pitchFamily="18" charset="0"/>
                  <a:cs typeface="Times New Roman" panose="02020603050405020304" pitchFamily="18" charset="0"/>
                </a:rPr>
                <a:t>ô Hương. Ở nhà </a:t>
              </a:r>
              <a:r>
                <a:rPr lang="en-US" sz="2400" b="1">
                  <a:solidFill>
                    <a:schemeClr val="bg1"/>
                  </a:solidFill>
                  <a:latin typeface="Times New Roman" panose="02020603050405020304" pitchFamily="18" charset="0"/>
                  <a:cs typeface="Times New Roman" panose="02020603050405020304" pitchFamily="18" charset="0"/>
                </a:rPr>
                <a:t>cô</a:t>
              </a:r>
              <a:r>
                <a:rPr lang="vi-VN" sz="2400" b="1">
                  <a:solidFill>
                    <a:schemeClr val="bg1"/>
                  </a:solidFill>
                  <a:latin typeface="Times New Roman" panose="02020603050405020304" pitchFamily="18" charset="0"/>
                  <a:cs typeface="Times New Roman" panose="02020603050405020304" pitchFamily="18" charset="0"/>
                </a:rPr>
                <a:t> Hương, mọi người nghỉ trưa lâu hơn ở nhà Tân. Trong khi con cô Hương còn đang ngủ, Tân cứ chơi</a:t>
              </a:r>
              <a:r>
                <a:rPr lang="en-US" sz="2400" b="1">
                  <a:solidFill>
                    <a:schemeClr val="bg1"/>
                  </a:solidFill>
                  <a:latin typeface="Times New Roman" panose="02020603050405020304" pitchFamily="18" charset="0"/>
                  <a:cs typeface="Times New Roman" panose="02020603050405020304" pitchFamily="18" charset="0"/>
                </a:rPr>
                <a:t>.</a:t>
              </a:r>
              <a:r>
                <a:rPr lang="vi-VN" sz="2400" b="1">
                  <a:solidFill>
                    <a:schemeClr val="bg1"/>
                  </a:solidFill>
                  <a:latin typeface="Times New Roman" panose="02020603050405020304" pitchFamily="18" charset="0"/>
                  <a:cs typeface="Times New Roman" panose="02020603050405020304" pitchFamily="18" charset="0"/>
                </a:rPr>
                <a:t> điện tử ở máy tính của cô làm em bé nhà </a:t>
              </a:r>
              <a:r>
                <a:rPr lang="en-US" sz="2400" b="1">
                  <a:solidFill>
                    <a:schemeClr val="bg1"/>
                  </a:solidFill>
                  <a:latin typeface="Times New Roman" panose="02020603050405020304" pitchFamily="18" charset="0"/>
                  <a:cs typeface="Times New Roman" panose="02020603050405020304" pitchFamily="18" charset="0"/>
                </a:rPr>
                <a:t>c</a:t>
              </a:r>
              <a:r>
                <a:rPr lang="vi-VN" sz="2400" b="1">
                  <a:solidFill>
                    <a:schemeClr val="bg1"/>
                  </a:solidFill>
                  <a:latin typeface="Times New Roman" panose="02020603050405020304" pitchFamily="18" charset="0"/>
                  <a:cs typeface="Times New Roman" panose="02020603050405020304" pitchFamily="18" charset="0"/>
                </a:rPr>
                <a:t>ô thức giấc mấy lần. </a:t>
              </a:r>
              <a:br>
                <a:rPr lang="en-US" sz="2400" b="1">
                  <a:solidFill>
                    <a:schemeClr val="bg1"/>
                  </a:solidFill>
                  <a:latin typeface="Times New Roman" panose="02020603050405020304" pitchFamily="18" charset="0"/>
                  <a:cs typeface="Times New Roman" panose="02020603050405020304" pitchFamily="18" charset="0"/>
                </a:rPr>
              </a:br>
              <a:br>
                <a:rPr lang="en-US" sz="2400" b="1">
                  <a:solidFill>
                    <a:schemeClr val="bg1"/>
                  </a:solidFill>
                  <a:latin typeface="Times New Roman" panose="02020603050405020304" pitchFamily="18" charset="0"/>
                  <a:cs typeface="Times New Roman" panose="02020603050405020304" pitchFamily="18" charset="0"/>
                </a:rPr>
              </a:br>
              <a:endParaRPr lang="en-US" altLang="en-US" sz="2400" b="1">
                <a:solidFill>
                  <a:schemeClr val="bg1"/>
                </a:solidFill>
              </a:endParaRPr>
            </a:p>
          </p:txBody>
        </p:sp>
      </p:grpSp>
      <p:sp>
        <p:nvSpPr>
          <p:cNvPr id="61456" name="Rectangle 16"/>
          <p:cNvSpPr>
            <a:spLocks noChangeArrowheads="1"/>
          </p:cNvSpPr>
          <p:nvPr/>
        </p:nvSpPr>
        <p:spPr bwMode="auto">
          <a:xfrm>
            <a:off x="301508" y="3219822"/>
            <a:ext cx="8233803" cy="1656184"/>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2400" b="1">
                <a:solidFill>
                  <a:srgbClr val="002060"/>
                </a:solidFill>
                <a:latin typeface="Times New Roman" panose="02020603050405020304" pitchFamily="18" charset="0"/>
                <a:cs typeface="Times New Roman" panose="02020603050405020304" pitchFamily="18" charset="0"/>
              </a:rPr>
              <a:t>d) Thuỷ sang nhà cô Xuân chơi đã khá lâu. Thấy nhà cô</a:t>
            </a:r>
            <a:endParaRPr lang="en-US" sz="2400" b="1">
              <a:solidFill>
                <a:srgbClr val="002060"/>
              </a:solidFill>
              <a:latin typeface="Times New Roman" panose="02020603050405020304" pitchFamily="18" charset="0"/>
              <a:cs typeface="Times New Roman" panose="02020603050405020304" pitchFamily="18" charset="0"/>
            </a:endParaRPr>
          </a:p>
          <a:p>
            <a:pPr algn="just">
              <a:spcBef>
                <a:spcPct val="0"/>
              </a:spcBef>
              <a:buNone/>
            </a:pPr>
            <a:r>
              <a:rPr lang="vi-VN" sz="2400" b="1">
                <a:solidFill>
                  <a:srgbClr val="002060"/>
                </a:solidFill>
                <a:latin typeface="Times New Roman" panose="02020603050405020304" pitchFamily="18" charset="0"/>
                <a:cs typeface="Times New Roman" panose="02020603050405020304" pitchFamily="18" charset="0"/>
              </a:rPr>
              <a:t> chuẩn bị ăn cơm, Thuỷ liền xin phép ra về.</a:t>
            </a:r>
            <a:br>
              <a:rPr lang="vi-VN" sz="2400" b="1">
                <a:solidFill>
                  <a:srgbClr val="002060"/>
                </a:solidFill>
                <a:latin typeface="Times New Roman" panose="02020603050405020304" pitchFamily="18" charset="0"/>
                <a:cs typeface="Times New Roman" panose="02020603050405020304" pitchFamily="18" charset="0"/>
              </a:rPr>
            </a:br>
            <a:endParaRPr lang="en-US" altLang="en-US" sz="2100">
              <a:solidFill>
                <a:srgbClr val="0000FF"/>
              </a:solidFill>
            </a:endParaRPr>
          </a:p>
        </p:txBody>
      </p:sp>
      <p:graphicFrame>
        <p:nvGraphicFramePr>
          <p:cNvPr id="2" name="Table 1"/>
          <p:cNvGraphicFramePr>
            <a:graphicFrameLocks noGrp="1"/>
          </p:cNvGraphicFramePr>
          <p:nvPr/>
        </p:nvGraphicFramePr>
        <p:xfrm>
          <a:off x="301508" y="279664"/>
          <a:ext cx="8233803" cy="822960"/>
        </p:xfrm>
        <a:graphic>
          <a:graphicData uri="http://schemas.openxmlformats.org/drawingml/2006/table">
            <a:tbl>
              <a:tblPr firstRow="1" bandRow="1">
                <a:tableStyleId>{5C22544A-7EE6-4342-B048-85BDC9FD1C3A}</a:tableStyleId>
              </a:tblPr>
              <a:tblGrid>
                <a:gridCol w="8233803">
                  <a:extLst>
                    <a:ext uri="{9D8B030D-6E8A-4147-A177-3AD203B41FA5}">
                      <a16:colId xmlns:a16="http://schemas.microsoft.com/office/drawing/2014/main" val="2865925516"/>
                    </a:ext>
                  </a:extLst>
                </a:gridCol>
              </a:tblGrid>
              <a:tr h="657110">
                <a:tc>
                  <a:txBody>
                    <a:bodyPr/>
                    <a:lstStyle/>
                    <a:p>
                      <a:r>
                        <a:rPr lang="vi-VN" sz="2400" b="1">
                          <a:solidFill>
                            <a:schemeClr val="tx1"/>
                          </a:solidFill>
                          <a:latin typeface="Times New Roman" panose="02020603050405020304" pitchFamily="18" charset="0"/>
                          <a:cs typeface="Times New Roman" panose="02020603050405020304" pitchFamily="18" charset="0"/>
                        </a:rPr>
                        <a:t>1. Nhận xét việc làm của các bạn trong môi trường hợp sau:</a:t>
                      </a:r>
                      <a:br>
                        <a:rPr lang="vi-VN" sz="2400">
                          <a:solidFill>
                            <a:schemeClr val="tx1"/>
                          </a:solidFill>
                          <a:latin typeface="Times New Roman" panose="02020603050405020304" pitchFamily="18" charset="0"/>
                          <a:cs typeface="Times New Roman" panose="02020603050405020304" pitchFamily="18" charset="0"/>
                        </a:rPr>
                      </a:br>
                      <a:endParaRPr lang="en-US" sz="2400">
                        <a:solidFill>
                          <a:schemeClr val="tx1"/>
                        </a:solidFill>
                      </a:endParaRPr>
                    </a:p>
                  </a:txBody>
                  <a:tcPr/>
                </a:tc>
                <a:extLst>
                  <a:ext uri="{0D108BD9-81ED-4DB2-BD59-A6C34878D82A}">
                    <a16:rowId xmlns:a16="http://schemas.microsoft.com/office/drawing/2014/main" val="3519002345"/>
                  </a:ext>
                </a:extLst>
              </a:tr>
            </a:tbl>
          </a:graphicData>
        </a:graphic>
      </p:graphicFrame>
    </p:spTree>
    <p:extLst>
      <p:ext uri="{BB962C8B-B14F-4D97-AF65-F5344CB8AC3E}">
        <p14:creationId xmlns:p14="http://schemas.microsoft.com/office/powerpoint/2010/main" val="3120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additive="base">
                                        <p:cTn id="13" dur="500" fill="hold"/>
                                        <p:tgtEl>
                                          <p:spTgt spid="16394"/>
                                        </p:tgtEl>
                                        <p:attrNameLst>
                                          <p:attrName>ppt_x</p:attrName>
                                        </p:attrNameLst>
                                      </p:cBhvr>
                                      <p:tavLst>
                                        <p:tav tm="0">
                                          <p:val>
                                            <p:strVal val="#ppt_x"/>
                                          </p:val>
                                        </p:tav>
                                        <p:tav tm="100000">
                                          <p:val>
                                            <p:strVal val="#ppt_x"/>
                                          </p:val>
                                        </p:tav>
                                      </p:tavLst>
                                    </p:anim>
                                    <p:anim calcmode="lin" valueType="num">
                                      <p:cBhvr additive="base">
                                        <p:cTn id="1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anim calcmode="lin" valueType="num">
                                      <p:cBhvr additive="base">
                                        <p:cTn id="19" dur="500" fill="hold"/>
                                        <p:tgtEl>
                                          <p:spTgt spid="61456"/>
                                        </p:tgtEl>
                                        <p:attrNameLst>
                                          <p:attrName>ppt_x</p:attrName>
                                        </p:attrNameLst>
                                      </p:cBhvr>
                                      <p:tavLst>
                                        <p:tav tm="0">
                                          <p:val>
                                            <p:strVal val="#ppt_x"/>
                                          </p:val>
                                        </p:tav>
                                        <p:tav tm="100000">
                                          <p:val>
                                            <p:strVal val="#ppt_x"/>
                                          </p:val>
                                        </p:tav>
                                      </p:tavLst>
                                    </p:anim>
                                    <p:anim calcmode="lin" valueType="num">
                                      <p:cBhvr additive="base">
                                        <p:cTn id="20" dur="500" fill="hold"/>
                                        <p:tgtEl>
                                          <p:spTgt spid="61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5978"/>
            <a:ext cx="8820980" cy="1141635"/>
          </a:xfrm>
          <a:solidFill>
            <a:srgbClr val="92D050"/>
          </a:solidFill>
        </p:spPr>
        <p:txBody>
          <a:bodyPr>
            <a:normAutofit fontScale="90000"/>
          </a:bodyPr>
          <a:lstStyle/>
          <a:p>
            <a:br>
              <a:rPr lang="en-US" b="1">
                <a:solidFill>
                  <a:srgbClr val="3333CC"/>
                </a:solidFill>
                <a:latin typeface="Times New Roman" panose="02020603050405020304" pitchFamily="18" charset="0"/>
                <a:cs typeface="Times New Roman" panose="02020603050405020304" pitchFamily="18" charset="0"/>
              </a:rPr>
            </a:br>
            <a:r>
              <a:rPr lang="en-US" b="1">
                <a:solidFill>
                  <a:srgbClr val="3333CC"/>
                </a:solidFill>
                <a:latin typeface="Times New Roman" panose="02020603050405020304" pitchFamily="18" charset="0"/>
                <a:cs typeface="Times New Roman" panose="02020603050405020304" pitchFamily="18" charset="0"/>
              </a:rPr>
              <a:t>HOẠT ĐỘNG 3</a:t>
            </a:r>
            <a:r>
              <a:rPr lang="vi-VN" b="1">
                <a:solidFill>
                  <a:srgbClr val="C00000"/>
                </a:solidFill>
                <a:latin typeface="Times New Roman" panose="02020603050405020304" pitchFamily="18" charset="0"/>
                <a:cs typeface="Times New Roman" panose="02020603050405020304" pitchFamily="18" charset="0"/>
              </a:rPr>
              <a:t>:</a:t>
            </a:r>
            <a:r>
              <a:rPr lang="en-US" b="1">
                <a:solidFill>
                  <a:srgbClr val="C00000"/>
                </a:solidFill>
                <a:latin typeface="Times New Roman" panose="02020603050405020304" pitchFamily="18" charset="0"/>
                <a:cs typeface="Times New Roman" panose="02020603050405020304" pitchFamily="18" charset="0"/>
              </a:rPr>
              <a:t> </a:t>
            </a:r>
            <a:br>
              <a:rPr lang="en-US" b="1">
                <a:solidFill>
                  <a:srgbClr val="C00000"/>
                </a:solidFill>
                <a:latin typeface="Times New Roman" panose="02020603050405020304" pitchFamily="18" charset="0"/>
                <a:cs typeface="Times New Roman" panose="02020603050405020304" pitchFamily="18" charset="0"/>
              </a:rPr>
            </a:br>
            <a:r>
              <a:rPr lang="en-US" b="1">
                <a:solidFill>
                  <a:srgbClr val="C00000"/>
                </a:solidFill>
                <a:latin typeface="Times New Roman" panose="02020603050405020304" pitchFamily="18" charset="0"/>
                <a:cs typeface="Times New Roman" panose="02020603050405020304" pitchFamily="18" charset="0"/>
              </a:rPr>
              <a:t>Nhận xét hành vi, thực hành</a:t>
            </a:r>
            <a:r>
              <a:rPr lang="vi-VN" b="1">
                <a:solidFill>
                  <a:srgbClr val="C00000"/>
                </a:solidFill>
                <a:latin typeface="Times New Roman" panose="02020603050405020304" pitchFamily="18" charset="0"/>
                <a:cs typeface="Times New Roman" panose="02020603050405020304" pitchFamily="18" charset="0"/>
              </a:rPr>
              <a:t>: </a:t>
            </a:r>
            <a:br>
              <a:rPr lang="vi-VN" b="1">
                <a:solidFill>
                  <a:srgbClr val="C00000"/>
                </a:solidFill>
                <a:latin typeface="Times New Roman" panose="02020603050405020304" pitchFamily="18" charset="0"/>
                <a:cs typeface="Times New Roman" panose="02020603050405020304" pitchFamily="18" charset="0"/>
              </a:rPr>
            </a:b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9622"/>
            <a:ext cx="4176464" cy="3672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4" y="1419622"/>
            <a:ext cx="4464496" cy="3708276"/>
          </a:xfrm>
          <a:prstGeom prst="rect">
            <a:avLst/>
          </a:prstGeom>
        </p:spPr>
      </p:pic>
    </p:spTree>
    <p:extLst>
      <p:ext uri="{BB962C8B-B14F-4D97-AF65-F5344CB8AC3E}">
        <p14:creationId xmlns:p14="http://schemas.microsoft.com/office/powerpoint/2010/main" val="33582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7"/>
          <p:cNvSpPr>
            <a:spLocks noChangeArrowheads="1"/>
          </p:cNvSpPr>
          <p:nvPr/>
        </p:nvSpPr>
        <p:spPr bwMode="auto">
          <a:xfrm>
            <a:off x="5316246" y="43073"/>
            <a:ext cx="3672408" cy="1584176"/>
          </a:xfrm>
          <a:prstGeom prst="cloudCallout">
            <a:avLst>
              <a:gd name="adj1" fmla="val -62882"/>
              <a:gd name="adj2" fmla="val 39222"/>
            </a:avLst>
          </a:prstGeom>
          <a:solidFill>
            <a:srgbClr val="00B0F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0000"/>
                </a:solidFill>
                <a:latin typeface="Times New Roman" panose="02020603050405020304" pitchFamily="18" charset="0"/>
                <a:cs typeface="Times New Roman" panose="02020603050405020304" pitchFamily="18" charset="0"/>
              </a:rPr>
              <a:t>??????</a:t>
            </a:r>
          </a:p>
        </p:txBody>
      </p:sp>
      <p:sp>
        <p:nvSpPr>
          <p:cNvPr id="7" name="AutoShape 5"/>
          <p:cNvSpPr>
            <a:spLocks noChangeArrowheads="1"/>
          </p:cNvSpPr>
          <p:nvPr/>
        </p:nvSpPr>
        <p:spPr bwMode="auto">
          <a:xfrm>
            <a:off x="107504" y="483518"/>
            <a:ext cx="4442301" cy="1728192"/>
          </a:xfrm>
          <a:prstGeom prst="wedgeRoundRectCallout">
            <a:avLst>
              <a:gd name="adj1" fmla="val 65830"/>
              <a:gd name="adj2" fmla="val -8806"/>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1800"/>
              <a:t> </a:t>
            </a:r>
            <a:r>
              <a:rPr lang="vi-VN" sz="1800" b="1">
                <a:latin typeface="Times New Roman" panose="02020603050405020304" pitchFamily="18" charset="0"/>
                <a:cs typeface="Times New Roman" panose="02020603050405020304" pitchFamily="18" charset="0"/>
              </a:rPr>
              <a:t>Tình huống 1: Hoa theo mẹ đến chơi nhà cô Tâm. Giày dép của mọi người được để ở ngoài nhưng cô Tâm bảo mẹ con Hoa cứ đi giày vào cũng được.</a:t>
            </a:r>
            <a:r>
              <a:rPr lang="pt-BR" sz="1800" b="1" i="1">
                <a:latin typeface="Times New Roman" panose="02020603050405020304" pitchFamily="18" charset="0"/>
                <a:cs typeface="Times New Roman" panose="02020603050405020304" pitchFamily="18" charset="0"/>
              </a:rPr>
              <a:t> </a:t>
            </a:r>
          </a:p>
          <a:p>
            <a:r>
              <a:rPr lang="pt-BR" sz="1800" b="1" i="1">
                <a:latin typeface="Times New Roman" panose="02020603050405020304" pitchFamily="18" charset="0"/>
                <a:cs typeface="Times New Roman" panose="02020603050405020304" pitchFamily="18" charset="0"/>
              </a:rPr>
              <a:t>Nếu là Hoa, em sẽ làm gì ?</a:t>
            </a:r>
            <a:endParaRPr lang="vi-VN" sz="1800" b="1">
              <a:latin typeface="Times New Roman" panose="02020603050405020304" pitchFamily="18" charset="0"/>
              <a:cs typeface="Times New Roman" panose="02020603050405020304" pitchFamily="18" charset="0"/>
            </a:endParaRPr>
          </a:p>
          <a:p>
            <a:br>
              <a:rPr lang="vi-VN" sz="1800"/>
            </a:br>
            <a:endParaRPr lang="en-US" altLang="en-US" sz="1800">
              <a:solidFill>
                <a:srgbClr val="0000FF"/>
              </a:solidFill>
            </a:endParaRPr>
          </a:p>
        </p:txBody>
      </p:sp>
      <p:sp>
        <p:nvSpPr>
          <p:cNvPr id="8" name="AutoShape 5"/>
          <p:cNvSpPr>
            <a:spLocks noChangeArrowheads="1"/>
          </p:cNvSpPr>
          <p:nvPr/>
        </p:nvSpPr>
        <p:spPr bwMode="auto">
          <a:xfrm>
            <a:off x="107504" y="2283718"/>
            <a:ext cx="4176464" cy="1872208"/>
          </a:xfrm>
          <a:prstGeom prst="wedgeRoundRectCallout">
            <a:avLst>
              <a:gd name="adj1" fmla="val 55264"/>
              <a:gd name="adj2" fmla="val 214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000" b="1">
                <a:latin typeface="Times New Roman" panose="02020603050405020304" pitchFamily="18" charset="0"/>
                <a:cs typeface="Times New Roman" panose="02020603050405020304" pitchFamily="18" charset="0"/>
              </a:rPr>
              <a:t> </a:t>
            </a:r>
            <a:r>
              <a:rPr lang="vi-VN" sz="2000" b="1">
                <a:latin typeface="Times New Roman" panose="02020603050405020304" pitchFamily="18" charset="0"/>
                <a:cs typeface="Times New Roman" panose="02020603050405020304" pitchFamily="18" charset="0"/>
              </a:rPr>
              <a:t>Tình huống 2: Nghỉ hè, Tuấn về quê chơi. Anh Nam rủ Tuấn đi hái trộm ổi nhà bà An vì nhà bà không có ai ở nhà.</a:t>
            </a:r>
          </a:p>
          <a:p>
            <a:pPr>
              <a:buNone/>
            </a:pPr>
            <a:r>
              <a:rPr lang="vi-VN" sz="2000" b="1" i="1">
                <a:latin typeface="Times New Roman" panose="02020603050405020304" pitchFamily="18" charset="0"/>
                <a:cs typeface="Times New Roman" panose="02020603050405020304" pitchFamily="18" charset="0"/>
              </a:rPr>
              <a:t>Nếu là Tuấn, em sẽ làm gì ?</a:t>
            </a:r>
            <a:endParaRPr lang="vi-VN" sz="2000" b="1">
              <a:latin typeface="Times New Roman" panose="02020603050405020304" pitchFamily="18" charset="0"/>
              <a:cs typeface="Times New Roman" panose="02020603050405020304" pitchFamily="18" charset="0"/>
            </a:endParaRPr>
          </a:p>
          <a:p>
            <a:pPr>
              <a:buNone/>
            </a:pPr>
            <a:br>
              <a:rPr lang="vi-VN" sz="1800"/>
            </a:br>
            <a:endParaRPr lang="en-US" altLang="en-US" sz="1800">
              <a:solidFill>
                <a:srgbClr val="0000FF"/>
              </a:solidFill>
            </a:endParaRPr>
          </a:p>
        </p:txBody>
      </p:sp>
      <p:sp>
        <p:nvSpPr>
          <p:cNvPr id="9" name="AutoShape 7"/>
          <p:cNvSpPr>
            <a:spLocks noChangeArrowheads="1"/>
          </p:cNvSpPr>
          <p:nvPr/>
        </p:nvSpPr>
        <p:spPr bwMode="auto">
          <a:xfrm>
            <a:off x="4549805" y="2047497"/>
            <a:ext cx="4320480" cy="2088231"/>
          </a:xfrm>
          <a:prstGeom prst="cloudCallout">
            <a:avLst>
              <a:gd name="adj1" fmla="val -50005"/>
              <a:gd name="adj2" fmla="val -39371"/>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8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55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627534"/>
            <a:ext cx="8784976" cy="3384376"/>
          </a:xfrm>
        </p:spPr>
        <p:txBody>
          <a:bodyPr/>
          <a:lstStyle/>
          <a:p>
            <a:r>
              <a:rPr lang="en-US" sz="4400" b="1">
                <a:solidFill>
                  <a:schemeClr val="bg1"/>
                </a:solidFill>
                <a:latin typeface="Times New Roman" panose="02020603050405020304" pitchFamily="18" charset="0"/>
                <a:cs typeface="Times New Roman" panose="02020603050405020304" pitchFamily="18" charset="0"/>
              </a:rPr>
              <a:t>KẾT LUẬN</a:t>
            </a:r>
          </a:p>
          <a:p>
            <a:pPr algn="l"/>
            <a:r>
              <a:rPr lang="vi-VN" sz="3600" b="1">
                <a:latin typeface="Times New Roman" panose="02020603050405020304" pitchFamily="18" charset="0"/>
                <a:cs typeface="Times New Roman" panose="02020603050405020304" pitchFamily="18" charset="0"/>
              </a:rPr>
              <a:t>- Biết nói lời hẹn đến thăm với chủ nhà.</a:t>
            </a:r>
          </a:p>
          <a:p>
            <a:pPr marL="0" indent="0" algn="l"/>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Có cử chỉ, lời nói ý tứ, lịch sự và ý thức giữ vệ sinh.</a:t>
            </a:r>
            <a:endParaRPr lang="en-US" sz="3600" b="1">
              <a:latin typeface="Times New Roman" panose="02020603050405020304" pitchFamily="18" charset="0"/>
              <a:cs typeface="Times New Roman" panose="02020603050405020304" pitchFamily="18" charset="0"/>
            </a:endParaRPr>
          </a:p>
          <a:p>
            <a:pPr marL="0" indent="0" algn="l"/>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Không tự ý vào các phòng hay sử dụng đồ đạc của</a:t>
            </a:r>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người quen khi chưa được phép.</a:t>
            </a:r>
          </a:p>
          <a:p>
            <a:pPr algn="l"/>
            <a:endParaRPr lang="en-US" sz="4000" b="1"/>
          </a:p>
        </p:txBody>
      </p:sp>
    </p:spTree>
    <p:extLst>
      <p:ext uri="{BB962C8B-B14F-4D97-AF65-F5344CB8AC3E}">
        <p14:creationId xmlns:p14="http://schemas.microsoft.com/office/powerpoint/2010/main" val="201121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Grp="1" noChangeArrowheads="1"/>
          </p:cNvSpPr>
          <p:nvPr>
            <p:ph idx="1"/>
          </p:nvPr>
        </p:nvSpPr>
        <p:spPr bwMode="auto">
          <a:xfrm>
            <a:off x="125506" y="974983"/>
            <a:ext cx="8892988" cy="3795539"/>
          </a:xfrm>
          <a:prstGeom prst="verticalScroll">
            <a:avLst>
              <a:gd name="adj" fmla="val 12500"/>
            </a:avLst>
          </a:prstGeom>
          <a:solidFill>
            <a:srgbClr val="33CCCC"/>
          </a:solidFill>
          <a:ln w="9525">
            <a:solidFill>
              <a:schemeClr val="tx1"/>
            </a:solidFill>
            <a:round/>
            <a:headEnd/>
            <a:tailEnd/>
          </a:ln>
        </p:spPr>
        <p:txBody>
          <a:bodyPr wrap="none" anchor="ctr">
            <a:normAutofit fontScale="700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b="1">
              <a:latin typeface="Times New Roman" panose="02020603050405020304" pitchFamily="18" charset="0"/>
              <a:cs typeface="Times New Roman" panose="02020603050405020304" pitchFamily="18" charset="0"/>
            </a:endParaRPr>
          </a:p>
          <a:p>
            <a:pPr marL="0" indent="0">
              <a:buNone/>
            </a:pPr>
            <a:r>
              <a:rPr lang="en-US" b="1">
                <a:latin typeface="Times New Roman" panose="02020603050405020304" pitchFamily="18" charset="0"/>
                <a:cs typeface="Times New Roman" panose="02020603050405020304" pitchFamily="18" charset="0"/>
              </a:rPr>
              <a:t>LỜI KHUYÊN</a:t>
            </a:r>
          </a:p>
          <a:p>
            <a:pPr marL="0" indent="0">
              <a:buNone/>
            </a:pPr>
            <a:r>
              <a:rPr lang="vi-VN" b="1">
                <a:solidFill>
                  <a:srgbClr val="002060"/>
                </a:solidFill>
                <a:latin typeface="Times New Roman" panose="02020603050405020304" pitchFamily="18" charset="0"/>
                <a:cs typeface="Times New Roman" panose="02020603050405020304" pitchFamily="18" charset="0"/>
              </a:rPr>
              <a:t>Khi đến nhà người quen, chúng ta chú ý:</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 Cần hẹn trước với chủ nhà. Nếu sắp đi mà có việc</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đột</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xuất không thể đến đúng hẹn, cần báo cho chủ nhà biết.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Thực hiện nếp</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sinh hoạt của chủ nhà.</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 Có cử chỉ, lời nói ý tứ,</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lịch sự và ý thức giữ vệ sinh.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Không nên tự ý </a:t>
            </a:r>
            <a:r>
              <a:rPr lang="en-US" b="1">
                <a:solidFill>
                  <a:srgbClr val="002060"/>
                </a:solidFill>
                <a:latin typeface="Times New Roman" panose="02020603050405020304" pitchFamily="18" charset="0"/>
                <a:cs typeface="Times New Roman" panose="02020603050405020304" pitchFamily="18" charset="0"/>
              </a:rPr>
              <a:t>v</a:t>
            </a:r>
            <a:r>
              <a:rPr lang="vi-VN" b="1">
                <a:solidFill>
                  <a:srgbClr val="002060"/>
                </a:solidFill>
                <a:latin typeface="Times New Roman" panose="02020603050405020304" pitchFamily="18" charset="0"/>
                <a:cs typeface="Times New Roman" panose="02020603050405020304" pitchFamily="18" charset="0"/>
              </a:rPr>
              <a:t>ào các phòng</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hay sử dụng đồ đạc </a:t>
            </a:r>
            <a:r>
              <a:rPr lang="en-US" b="1">
                <a:solidFill>
                  <a:srgbClr val="002060"/>
                </a:solidFill>
                <a:latin typeface="Times New Roman" panose="02020603050405020304" pitchFamily="18" charset="0"/>
                <a:cs typeface="Times New Roman" panose="02020603050405020304" pitchFamily="18" charset="0"/>
              </a:rPr>
              <a:t>k</a:t>
            </a:r>
            <a:r>
              <a:rPr lang="vi-VN" b="1">
                <a:solidFill>
                  <a:srgbClr val="002060"/>
                </a:solidFill>
                <a:latin typeface="Times New Roman" panose="02020603050405020304" pitchFamily="18" charset="0"/>
                <a:cs typeface="Times New Roman" panose="02020603050405020304" pitchFamily="18" charset="0"/>
              </a:rPr>
              <a:t>hi</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chưa được phép.</a:t>
            </a:r>
            <a:endParaRPr lang="vi-VN" sz="2400" b="1">
              <a:solidFill>
                <a:srgbClr val="002060"/>
              </a:solidFill>
              <a:latin typeface="Times New Roman" panose="02020603050405020304" pitchFamily="18" charset="0"/>
              <a:cs typeface="Times New Roman" panose="02020603050405020304" pitchFamily="18" charset="0"/>
            </a:endParaRPr>
          </a:p>
          <a:p>
            <a:pPr marL="0" indent="0">
              <a:buNone/>
            </a:pPr>
            <a:endParaRPr lang="en-US" altLang="en-US" sz="2400" b="1">
              <a:solidFill>
                <a:srgbClr val="FF0000"/>
              </a:solidFill>
            </a:endParaRPr>
          </a:p>
        </p:txBody>
      </p:sp>
      <p:graphicFrame>
        <p:nvGraphicFramePr>
          <p:cNvPr id="7" name="Table 6"/>
          <p:cNvGraphicFramePr>
            <a:graphicFrameLocks noGrp="1"/>
          </p:cNvGraphicFramePr>
          <p:nvPr/>
        </p:nvGraphicFramePr>
        <p:xfrm>
          <a:off x="1524000" y="265921"/>
          <a:ext cx="6096000" cy="701040"/>
        </p:xfrm>
        <a:graphic>
          <a:graphicData uri="http://schemas.openxmlformats.org/drawingml/2006/table">
            <a:tbl>
              <a:tblPr firstRow="1" bandRow="1"/>
              <a:tblGrid>
                <a:gridCol w="6096000">
                  <a:extLst>
                    <a:ext uri="{9D8B030D-6E8A-4147-A177-3AD203B41FA5}">
                      <a16:colId xmlns:a16="http://schemas.microsoft.com/office/drawing/2014/main" val="3065901625"/>
                    </a:ext>
                  </a:extLst>
                </a:gridCol>
              </a:tblGrid>
              <a:tr h="68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2060"/>
                          </a:solidFill>
                          <a:latin typeface="Times New Roman" panose="02020603050405020304" pitchFamily="18" charset="0"/>
                          <a:cs typeface="Times New Roman" panose="02020603050405020304" pitchFamily="18" charset="0"/>
                        </a:rPr>
                        <a:t>CỦNG CỐ</a:t>
                      </a:r>
                      <a:endParaRPr lang="vi-VN" sz="4000" b="1">
                        <a:solidFill>
                          <a:srgbClr val="002060"/>
                        </a:solidFill>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35358045"/>
                  </a:ext>
                </a:extLst>
              </a:tr>
            </a:tbl>
          </a:graphicData>
        </a:graphic>
      </p:graphicFrame>
    </p:spTree>
    <p:extLst>
      <p:ext uri="{BB962C8B-B14F-4D97-AF65-F5344CB8AC3E}">
        <p14:creationId xmlns:p14="http://schemas.microsoft.com/office/powerpoint/2010/main" val="4885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44;p51"/>
          <p:cNvSpPr txBox="1">
            <a:spLocks/>
          </p:cNvSpPr>
          <p:nvPr/>
        </p:nvSpPr>
        <p:spPr>
          <a:xfrm>
            <a:off x="732676" y="2355726"/>
            <a:ext cx="7678647" cy="1580812"/>
          </a:xfrm>
          <a:prstGeom prst="rect">
            <a:avLst/>
          </a:prstGeom>
          <a:noFill/>
          <a:ln>
            <a:noFill/>
          </a:ln>
        </p:spPr>
        <p:txBody>
          <a:bodyPr spcFirstLastPara="1" wrap="square" lIns="0" tIns="0" rIns="0" bIns="0" anchor="ctr" anchorCtr="0">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SzPts val="3000"/>
            </a:pPr>
            <a:r>
              <a:rPr lang="en-US" sz="5400" b="1">
                <a:effectLst>
                  <a:outerShdw blurRad="38100" dist="38100" dir="2700000" algn="tl">
                    <a:srgbClr val="000000">
                      <a:alpha val="43137"/>
                    </a:srgbClr>
                  </a:outerShdw>
                </a:effectLst>
                <a:latin typeface="UTM Cookies" panose="02040603050506020204" pitchFamily="18" charset="0"/>
              </a:rPr>
              <a:t>CHÚC CÁC CON</a:t>
            </a:r>
          </a:p>
          <a:p>
            <a:pPr>
              <a:spcBef>
                <a:spcPts val="0"/>
              </a:spcBef>
              <a:buSzPts val="3000"/>
            </a:pPr>
            <a:r>
              <a:rPr lang="en-US" sz="5400" b="1">
                <a:effectLst>
                  <a:outerShdw blurRad="38100" dist="38100" dir="2700000" algn="tl">
                    <a:srgbClr val="000000">
                      <a:alpha val="43137"/>
                    </a:srgbClr>
                  </a:outerShdw>
                </a:effectLst>
                <a:latin typeface="UTM Cookies" panose="02040603050506020204" pitchFamily="18" charset="0"/>
              </a:rPr>
              <a:t>CHĂM NGOAN, HỌC GIỎI !</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1138" y="3003798"/>
            <a:ext cx="3461724" cy="2329753"/>
          </a:xfrm>
          <a:prstGeom prst="rect">
            <a:avLst/>
          </a:prstGeom>
        </p:spPr>
      </p:pic>
    </p:spTree>
    <p:extLst>
      <p:ext uri="{BB962C8B-B14F-4D97-AF65-F5344CB8AC3E}">
        <p14:creationId xmlns:p14="http://schemas.microsoft.com/office/powerpoint/2010/main" val="403990327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flipV="1">
            <a:off x="3707904" y="1995686"/>
            <a:ext cx="1124544" cy="1771823"/>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grpSp>
      <p:grpSp>
        <p:nvGrpSpPr>
          <p:cNvPr id="54" name="组合 53"/>
          <p:cNvGrpSpPr/>
          <p:nvPr/>
        </p:nvGrpSpPr>
        <p:grpSpPr>
          <a:xfrm>
            <a:off x="3672330" y="860044"/>
            <a:ext cx="1160119" cy="3528902"/>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ysClr val="window" lastClr="FFFFFF"/>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rPr>
                  <a:t>3</a:t>
                </a:r>
                <a:endParaRPr kumimoji="0" lang="zh-CN" altLang="en-US" sz="3600" b="1" i="0" u="none" strike="noStrike" kern="0" cap="none" spc="0" normalizeH="0" baseline="0" noProof="0" dirty="0">
                  <a:ln>
                    <a:noFill/>
                  </a:ln>
                  <a:solidFill>
                    <a:sysClr val="window" lastClr="FFFFFF"/>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grpSp>
      </p:grpSp>
      <p:grpSp>
        <p:nvGrpSpPr>
          <p:cNvPr id="44" name="组合 43"/>
          <p:cNvGrpSpPr/>
          <p:nvPr/>
        </p:nvGrpSpPr>
        <p:grpSpPr>
          <a:xfrm>
            <a:off x="3641917" y="-291227"/>
            <a:ext cx="1160119" cy="3528902"/>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3600" b="1" kern="0" dirty="0">
                    <a:solidFill>
                      <a:sysClr val="window" lastClr="FFFFFF"/>
                    </a:solidFill>
                    <a:latin typeface=".黑体-日本语" panose="02000500000000000000" pitchFamily="2" charset="-122"/>
                    <a:ea typeface=".黑体-日本语" panose="02000500000000000000" pitchFamily="2" charset="-122"/>
                    <a:cs typeface=".黑体-日本语" panose="02000500000000000000" pitchFamily="2" charset="-122"/>
                    <a:sym typeface="+mn-lt"/>
                  </a:rPr>
                  <a:t>2</a:t>
                </a: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黑体-日本语" panose="02000500000000000000" pitchFamily="2" charset="-122"/>
                  <a:ea typeface=".黑体-日本语" panose="02000500000000000000" pitchFamily="2" charset="-122"/>
                  <a:cs typeface=".黑体-日本语" panose="02000500000000000000" pitchFamily="2" charset="-122"/>
                  <a:sym typeface="+mn-lt"/>
                </a:endParaRPr>
              </a:p>
            </p:txBody>
          </p:sp>
        </p:gr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0" y="2302088"/>
            <a:ext cx="2812517" cy="2728572"/>
          </a:xfrm>
          <a:prstGeom prst="rect">
            <a:avLst/>
          </a:prstGeom>
        </p:spPr>
      </p:pic>
      <p:grpSp>
        <p:nvGrpSpPr>
          <p:cNvPr id="15" name="组合 14"/>
          <p:cNvGrpSpPr/>
          <p:nvPr/>
        </p:nvGrpSpPr>
        <p:grpSpPr>
          <a:xfrm>
            <a:off x="4822796" y="1209785"/>
            <a:ext cx="4582729" cy="732031"/>
            <a:chOff x="2110311" y="1329732"/>
            <a:chExt cx="8780478" cy="1067749"/>
          </a:xfrm>
        </p:grpSpPr>
        <p:sp>
          <p:nvSpPr>
            <p:cNvPr id="16" name="圆角矩形 1"/>
            <p:cNvSpPr/>
            <p:nvPr/>
          </p:nvSpPr>
          <p:spPr>
            <a:xfrm>
              <a:off x="2110311" y="1329732"/>
              <a:ext cx="8016514"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
          <p:nvSpPr>
            <p:cNvPr id="17" name="矩形 16"/>
            <p:cNvSpPr/>
            <p:nvPr/>
          </p:nvSpPr>
          <p:spPr>
            <a:xfrm>
              <a:off x="2732204" y="1406678"/>
              <a:ext cx="8158585" cy="866522"/>
            </a:xfrm>
            <a:prstGeom prst="rect">
              <a:avLst/>
            </a:prstGeom>
          </p:spPr>
          <p:txBody>
            <a:bodyPr wrap="square">
              <a:spAutoFit/>
            </a:bodyPr>
            <a:lstStyle/>
            <a:p>
              <a:pPr lvl="0">
                <a:lnSpc>
                  <a:spcPct val="130000"/>
                </a:lnSpc>
                <a:defRPr/>
              </a:pPr>
              <a:r>
                <a:rPr lang="en-US" altLang="zh-CN" sz="2800" kern="0">
                  <a:solidFill>
                    <a:srgbClr val="002060"/>
                  </a:solidFill>
                  <a:latin typeface="UVN Thay Giao Nang" panose="02090805050506020203" pitchFamily="18" charset="0"/>
                  <a:ea typeface=".黑体-日本语" panose="02000500000000000000" pitchFamily="2" charset="-122"/>
                  <a:cs typeface=".黑体-日本语" panose="02000500000000000000" pitchFamily="2" charset="-122"/>
                  <a:sym typeface="+mn-lt"/>
                </a:rPr>
                <a:t>Nhận xét hành vi</a:t>
              </a:r>
              <a:endParaRPr lang="zh-CN" altLang="en-US" sz="2800" kern="0" dirty="0">
                <a:solidFill>
                  <a:srgbClr val="002060"/>
                </a:solidFill>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grpSp>
      <p:grpSp>
        <p:nvGrpSpPr>
          <p:cNvPr id="43" name="组合 42"/>
          <p:cNvGrpSpPr/>
          <p:nvPr/>
        </p:nvGrpSpPr>
        <p:grpSpPr>
          <a:xfrm>
            <a:off x="3605085" y="-1402497"/>
            <a:ext cx="1160120" cy="3528902"/>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cs typeface="+mn-ea"/>
                  <a:sym typeface="+mn-lt"/>
                </a:endParaRPr>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ysClr val="window" lastClr="FFFFFF"/>
                    </a:solidFill>
                    <a:effectLst/>
                    <a:uLnTx/>
                    <a:uFillTx/>
                    <a:cs typeface="+mn-ea"/>
                    <a:sym typeface="+mn-lt"/>
                  </a:rPr>
                  <a:t>1</a:t>
                </a:r>
                <a:endParaRPr kumimoji="0" lang="zh-CN" altLang="en-US" sz="3600" b="1" i="0" u="none" strike="noStrike" kern="0" cap="none" spc="0" normalizeH="0" baseline="0" noProof="0" dirty="0">
                  <a:ln>
                    <a:noFill/>
                  </a:ln>
                  <a:solidFill>
                    <a:sysClr val="window" lastClr="FFFFFF"/>
                  </a:solidFill>
                  <a:effectLst/>
                  <a:uLnTx/>
                  <a:uFillTx/>
                  <a:cs typeface="+mn-ea"/>
                  <a:sym typeface="+mn-lt"/>
                </a:endParaRP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cs typeface="+mn-ea"/>
                  <a:sym typeface="+mn-lt"/>
                </a:endParaRPr>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cs typeface="+mn-ea"/>
                  <a:sym typeface="+mn-lt"/>
                </a:endParaRPr>
              </a:p>
            </p:txBody>
          </p:sp>
        </p:grpSp>
      </p:grpSp>
      <p:grpSp>
        <p:nvGrpSpPr>
          <p:cNvPr id="51" name="组合 50"/>
          <p:cNvGrpSpPr/>
          <p:nvPr/>
        </p:nvGrpSpPr>
        <p:grpSpPr>
          <a:xfrm>
            <a:off x="4832448" y="2270887"/>
            <a:ext cx="4636096" cy="732031"/>
            <a:chOff x="2110311" y="1329732"/>
            <a:chExt cx="8865040" cy="1067749"/>
          </a:xfrm>
        </p:grpSpPr>
        <p:sp>
          <p:nvSpPr>
            <p:cNvPr id="5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
          <p:nvSpPr>
            <p:cNvPr id="53" name="矩形 52"/>
            <p:cNvSpPr/>
            <p:nvPr/>
          </p:nvSpPr>
          <p:spPr>
            <a:xfrm>
              <a:off x="2694118" y="1398585"/>
              <a:ext cx="8281233" cy="839400"/>
            </a:xfrm>
            <a:prstGeom prst="rect">
              <a:avLst/>
            </a:prstGeom>
          </p:spPr>
          <p:txBody>
            <a:bodyPr wrap="square">
              <a:spAutoFit/>
            </a:bodyPr>
            <a:lstStyle/>
            <a:p>
              <a:pPr lvl="0">
                <a:lnSpc>
                  <a:spcPct val="130000"/>
                </a:lnSpc>
                <a:defRPr/>
              </a:pPr>
              <a:r>
                <a:rPr lang="en-US" altLang="zh-CN" sz="2600" kern="0">
                  <a:solidFill>
                    <a:srgbClr val="002060"/>
                  </a:solidFill>
                  <a:latin typeface="UVN Thay Giao Nang" panose="02090805050506020203" pitchFamily="18" charset="0"/>
                  <a:ea typeface=".黑体-日本语" panose="02000500000000000000" pitchFamily="2" charset="-122"/>
                  <a:cs typeface=".黑体-日本语" panose="02000500000000000000" pitchFamily="2" charset="-122"/>
                  <a:sym typeface="+mn-lt"/>
                </a:rPr>
                <a:t>Trao đổi, bày tỏ ý kiến</a:t>
              </a:r>
              <a:endParaRPr lang="zh-CN" altLang="en-US" sz="2600" kern="0" dirty="0">
                <a:solidFill>
                  <a:srgbClr val="002060"/>
                </a:solidFill>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grpSp>
      <p:grpSp>
        <p:nvGrpSpPr>
          <p:cNvPr id="61" name="组合 60"/>
          <p:cNvGrpSpPr/>
          <p:nvPr/>
        </p:nvGrpSpPr>
        <p:grpSpPr>
          <a:xfrm>
            <a:off x="4825237" y="3409100"/>
            <a:ext cx="4643307" cy="732031"/>
            <a:chOff x="2110311" y="1329732"/>
            <a:chExt cx="8856587" cy="1067749"/>
          </a:xfrm>
        </p:grpSpPr>
        <p:sp>
          <p:nvSpPr>
            <p:cNvPr id="62" name="圆角矩形 1"/>
            <p:cNvSpPr/>
            <p:nvPr/>
          </p:nvSpPr>
          <p:spPr>
            <a:xfrm>
              <a:off x="2110311" y="1329732"/>
              <a:ext cx="8016512"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
          <p:nvSpPr>
            <p:cNvPr id="63" name="矩形 62"/>
            <p:cNvSpPr/>
            <p:nvPr/>
          </p:nvSpPr>
          <p:spPr>
            <a:xfrm>
              <a:off x="2685664" y="1456532"/>
              <a:ext cx="8281234" cy="814147"/>
            </a:xfrm>
            <a:prstGeom prst="rect">
              <a:avLst/>
            </a:prstGeom>
          </p:spPr>
          <p:txBody>
            <a:bodyPr wrap="square">
              <a:spAutoFit/>
            </a:bodyPr>
            <a:lstStyle/>
            <a:p>
              <a:pPr lvl="0">
                <a:lnSpc>
                  <a:spcPct val="130000"/>
                </a:lnSpc>
                <a:defRPr/>
              </a:pPr>
              <a:r>
                <a:rPr lang="en-US" altLang="zh-CN" sz="2600" kern="0">
                  <a:solidFill>
                    <a:srgbClr val="002060"/>
                  </a:solidFill>
                  <a:latin typeface="UVN Thay Giao Nang" panose="02090805050506020203" pitchFamily="18" charset="0"/>
                  <a:ea typeface=".黑体-日本语" panose="02000500000000000000" pitchFamily="2" charset="-122"/>
                  <a:cs typeface=".黑体-日本语" panose="02000500000000000000" pitchFamily="2" charset="-122"/>
                  <a:sym typeface="+mn-lt"/>
                </a:rPr>
                <a:t>Thực hành</a:t>
              </a:r>
              <a:endParaRPr lang="zh-CN" altLang="en-US" sz="2600" kern="0" dirty="0">
                <a:solidFill>
                  <a:srgbClr val="002060"/>
                </a:solidFill>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grpSp>
      <p:sp>
        <p:nvSpPr>
          <p:cNvPr id="76" name="TextBox 75"/>
          <p:cNvSpPr txBox="1"/>
          <p:nvPr/>
        </p:nvSpPr>
        <p:spPr>
          <a:xfrm>
            <a:off x="57405" y="1071188"/>
            <a:ext cx="3373039" cy="1138773"/>
          </a:xfrm>
          <a:prstGeom prst="rect">
            <a:avLst/>
          </a:prstGeom>
          <a:noFill/>
        </p:spPr>
        <p:txBody>
          <a:bodyPr wrap="none" rtlCol="0">
            <a:spAutoFit/>
          </a:bodyPr>
          <a:lstStyle/>
          <a:p>
            <a:pPr algn="ctr"/>
            <a:r>
              <a:rPr lang="en-US" altLang="zh-CN" sz="3400" b="1">
                <a:solidFill>
                  <a:schemeClr val="accent6"/>
                </a:solidFill>
                <a:latin typeface="UVN Thay Giao Nang" panose="02090805050506020203" pitchFamily="18" charset="0"/>
                <a:ea typeface=".黑体-日本语" panose="02000500000000000000" pitchFamily="2" charset="-122"/>
                <a:cs typeface=".黑体-日本语" panose="02000500000000000000" pitchFamily="2" charset="-122"/>
                <a:sym typeface="+mn-lt"/>
              </a:rPr>
              <a:t>ĐẾN NHÀ </a:t>
            </a:r>
          </a:p>
          <a:p>
            <a:pPr algn="ctr"/>
            <a:r>
              <a:rPr lang="en-US" altLang="zh-CN" sz="3400" b="1">
                <a:solidFill>
                  <a:schemeClr val="accent6"/>
                </a:solidFill>
                <a:latin typeface="UVN Thay Giao Nang" panose="02090805050506020203" pitchFamily="18" charset="0"/>
                <a:ea typeface=".黑体-日本语" panose="02000500000000000000" pitchFamily="2" charset="-122"/>
                <a:cs typeface=".黑体-日本语" panose="02000500000000000000" pitchFamily="2" charset="-122"/>
                <a:sym typeface="+mn-lt"/>
              </a:rPr>
              <a:t>NGƯỜI QUEN</a:t>
            </a:r>
            <a:endParaRPr lang="zh-CN" altLang="en-US" sz="3400" dirty="0">
              <a:solidFill>
                <a:schemeClr val="accent6"/>
              </a:solidFill>
              <a:latin typeface="UVN Thay Giao Nang" panose="02090805050506020203" pitchFamily="18" charset="0"/>
              <a:ea typeface=".黑体-日本语" panose="02000500000000000000" pitchFamily="2" charset="-122"/>
              <a:cs typeface=".黑体-日本语" panose="02000500000000000000" pitchFamily="2"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750"/>
                                        <p:tgtEl>
                                          <p:spTgt spid="76"/>
                                        </p:tgtEl>
                                      </p:cBhvr>
                                    </p:animEffect>
                                  </p:childTnLst>
                                </p:cTn>
                              </p:par>
                            </p:childTnLst>
                          </p:cTn>
                        </p:par>
                        <p:par>
                          <p:cTn id="13" fill="hold">
                            <p:stCondLst>
                              <p:cond delay="1250"/>
                            </p:stCondLst>
                            <p:childTnLst>
                              <p:par>
                                <p:cTn id="14" presetID="31"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anim calcmode="lin" valueType="num">
                                      <p:cBhvr>
                                        <p:cTn id="18" dur="750" fill="hold"/>
                                        <p:tgtEl>
                                          <p:spTgt spid="43"/>
                                        </p:tgtEl>
                                        <p:attrNameLst>
                                          <p:attrName>style.rotation</p:attrName>
                                        </p:attrNameLst>
                                      </p:cBhvr>
                                      <p:tavLst>
                                        <p:tav tm="0">
                                          <p:val>
                                            <p:fltVal val="90"/>
                                          </p:val>
                                        </p:tav>
                                        <p:tav tm="100000">
                                          <p:val>
                                            <p:fltVal val="0"/>
                                          </p:val>
                                        </p:tav>
                                      </p:tavLst>
                                    </p:anim>
                                    <p:animEffect transition="in" filter="fade">
                                      <p:cBhvr>
                                        <p:cTn id="19" dur="75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250"/>
                                        <p:tgtEl>
                                          <p:spTgt spid="15"/>
                                        </p:tgtEl>
                                      </p:cBhvr>
                                    </p:animEffect>
                                  </p:childTnLst>
                                </p:cTn>
                              </p:par>
                            </p:childTnLst>
                          </p:cTn>
                        </p:par>
                        <p:par>
                          <p:cTn id="24" fill="hold">
                            <p:stCondLst>
                              <p:cond delay="3250"/>
                            </p:stCondLst>
                            <p:childTnLst>
                              <p:par>
                                <p:cTn id="25" presetID="31"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750" fill="hold"/>
                                        <p:tgtEl>
                                          <p:spTgt spid="44"/>
                                        </p:tgtEl>
                                        <p:attrNameLst>
                                          <p:attrName>ppt_w</p:attrName>
                                        </p:attrNameLst>
                                      </p:cBhvr>
                                      <p:tavLst>
                                        <p:tav tm="0">
                                          <p:val>
                                            <p:fltVal val="0"/>
                                          </p:val>
                                        </p:tav>
                                        <p:tav tm="100000">
                                          <p:val>
                                            <p:strVal val="#ppt_w"/>
                                          </p:val>
                                        </p:tav>
                                      </p:tavLst>
                                    </p:anim>
                                    <p:anim calcmode="lin" valueType="num">
                                      <p:cBhvr>
                                        <p:cTn id="28" dur="750" fill="hold"/>
                                        <p:tgtEl>
                                          <p:spTgt spid="44"/>
                                        </p:tgtEl>
                                        <p:attrNameLst>
                                          <p:attrName>ppt_h</p:attrName>
                                        </p:attrNameLst>
                                      </p:cBhvr>
                                      <p:tavLst>
                                        <p:tav tm="0">
                                          <p:val>
                                            <p:fltVal val="0"/>
                                          </p:val>
                                        </p:tav>
                                        <p:tav tm="100000">
                                          <p:val>
                                            <p:strVal val="#ppt_h"/>
                                          </p:val>
                                        </p:tav>
                                      </p:tavLst>
                                    </p:anim>
                                    <p:anim calcmode="lin" valueType="num">
                                      <p:cBhvr>
                                        <p:cTn id="29" dur="750" fill="hold"/>
                                        <p:tgtEl>
                                          <p:spTgt spid="44"/>
                                        </p:tgtEl>
                                        <p:attrNameLst>
                                          <p:attrName>style.rotation</p:attrName>
                                        </p:attrNameLst>
                                      </p:cBhvr>
                                      <p:tavLst>
                                        <p:tav tm="0">
                                          <p:val>
                                            <p:fltVal val="90"/>
                                          </p:val>
                                        </p:tav>
                                        <p:tav tm="100000">
                                          <p:val>
                                            <p:fltVal val="0"/>
                                          </p:val>
                                        </p:tav>
                                      </p:tavLst>
                                    </p:anim>
                                    <p:animEffect transition="in" filter="fade">
                                      <p:cBhvr>
                                        <p:cTn id="30" dur="750"/>
                                        <p:tgtEl>
                                          <p:spTgt spid="44"/>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1250"/>
                                        <p:tgtEl>
                                          <p:spTgt spid="51"/>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750" fill="hold"/>
                                        <p:tgtEl>
                                          <p:spTgt spid="54"/>
                                        </p:tgtEl>
                                        <p:attrNameLst>
                                          <p:attrName>ppt_w</p:attrName>
                                        </p:attrNameLst>
                                      </p:cBhvr>
                                      <p:tavLst>
                                        <p:tav tm="0">
                                          <p:val>
                                            <p:fltVal val="0"/>
                                          </p:val>
                                        </p:tav>
                                        <p:tav tm="100000">
                                          <p:val>
                                            <p:strVal val="#ppt_w"/>
                                          </p:val>
                                        </p:tav>
                                      </p:tavLst>
                                    </p:anim>
                                    <p:anim calcmode="lin" valueType="num">
                                      <p:cBhvr>
                                        <p:cTn id="39" dur="750" fill="hold"/>
                                        <p:tgtEl>
                                          <p:spTgt spid="54"/>
                                        </p:tgtEl>
                                        <p:attrNameLst>
                                          <p:attrName>ppt_h</p:attrName>
                                        </p:attrNameLst>
                                      </p:cBhvr>
                                      <p:tavLst>
                                        <p:tav tm="0">
                                          <p:val>
                                            <p:fltVal val="0"/>
                                          </p:val>
                                        </p:tav>
                                        <p:tav tm="100000">
                                          <p:val>
                                            <p:strVal val="#ppt_h"/>
                                          </p:val>
                                        </p:tav>
                                      </p:tavLst>
                                    </p:anim>
                                    <p:anim calcmode="lin" valueType="num">
                                      <p:cBhvr>
                                        <p:cTn id="40" dur="750" fill="hold"/>
                                        <p:tgtEl>
                                          <p:spTgt spid="54"/>
                                        </p:tgtEl>
                                        <p:attrNameLst>
                                          <p:attrName>style.rotation</p:attrName>
                                        </p:attrNameLst>
                                      </p:cBhvr>
                                      <p:tavLst>
                                        <p:tav tm="0">
                                          <p:val>
                                            <p:fltVal val="90"/>
                                          </p:val>
                                        </p:tav>
                                        <p:tav tm="100000">
                                          <p:val>
                                            <p:fltVal val="0"/>
                                          </p:val>
                                        </p:tav>
                                      </p:tavLst>
                                    </p:anim>
                                    <p:animEffect transition="in" filter="fade">
                                      <p:cBhvr>
                                        <p:cTn id="41" dur="750"/>
                                        <p:tgtEl>
                                          <p:spTgt spid="54"/>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1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4284435" y="0"/>
            <a:ext cx="4752528" cy="2540700"/>
          </a:xfrm>
        </p:spPr>
        <p:txBody>
          <a:bodyPr rtlCol="0">
            <a:normAutofit/>
          </a:bodyPr>
          <a:lstStyle/>
          <a:p>
            <a:pPr algn="ctr"/>
            <a:r>
              <a:rPr lang="en-US" sz="2700" b="1">
                <a:solidFill>
                  <a:srgbClr val="3333CC"/>
                </a:solidFill>
                <a:latin typeface="Times New Roman" panose="02020603050405020304" pitchFamily="18" charset="0"/>
                <a:cs typeface="Times New Roman" panose="02020603050405020304" pitchFamily="18" charset="0"/>
              </a:rPr>
              <a:t>HOẠT ĐỘNG 1</a:t>
            </a:r>
            <a:r>
              <a:rPr lang="en-US" sz="2800" b="1">
                <a:solidFill>
                  <a:srgbClr val="C00000"/>
                </a:solidFill>
                <a:latin typeface="Times New Roman" panose="02020603050405020304" pitchFamily="18" charset="0"/>
                <a:cs typeface="Times New Roman" panose="02020603050405020304" pitchFamily="18" charset="0"/>
              </a:rPr>
              <a:t> </a:t>
            </a:r>
            <a:br>
              <a:rPr lang="vi-VN" sz="2800" b="1">
                <a:solidFill>
                  <a:srgbClr val="C00000"/>
                </a:solidFill>
                <a:latin typeface="Times New Roman" panose="02020603050405020304" pitchFamily="18" charset="0"/>
                <a:cs typeface="Times New Roman" panose="02020603050405020304" pitchFamily="18" charset="0"/>
              </a:rPr>
            </a:br>
            <a:r>
              <a:rPr lang="en-US" sz="2800" b="1">
                <a:solidFill>
                  <a:srgbClr val="C00000"/>
                </a:solidFill>
                <a:latin typeface="Times New Roman" panose="02020603050405020304" pitchFamily="18" charset="0"/>
                <a:cs typeface="Times New Roman" panose="02020603050405020304" pitchFamily="18" charset="0"/>
              </a:rPr>
              <a:t>Nhận xét hành vi</a:t>
            </a:r>
            <a:r>
              <a:rPr lang="vi-VN" sz="2800" b="1">
                <a:solidFill>
                  <a:srgbClr val="C00000"/>
                </a:solidFill>
                <a:latin typeface="Times New Roman" panose="02020603050405020304" pitchFamily="18" charset="0"/>
                <a:cs typeface="Times New Roman" panose="02020603050405020304" pitchFamily="18" charset="0"/>
              </a:rPr>
              <a:t>: </a:t>
            </a:r>
            <a:br>
              <a:rPr lang="vi-VN" sz="2800" b="1">
                <a:solidFill>
                  <a:srgbClr val="C00000"/>
                </a:solidFill>
                <a:latin typeface="Times New Roman" panose="02020603050405020304" pitchFamily="18" charset="0"/>
                <a:cs typeface="Times New Roman" panose="02020603050405020304" pitchFamily="18" charset="0"/>
              </a:rPr>
            </a:br>
            <a:r>
              <a:rPr lang="vi-VN" sz="2800" b="1">
                <a:solidFill>
                  <a:srgbClr val="C00000"/>
                </a:solidFill>
                <a:latin typeface="Times New Roman" panose="02020603050405020304" pitchFamily="18" charset="0"/>
                <a:cs typeface="Times New Roman" panose="02020603050405020304" pitchFamily="18" charset="0"/>
              </a:rPr>
              <a:t>Đọc truyện: Một chuyến đi.</a:t>
            </a:r>
            <a:endParaRPr lang="en-US" sz="4500" b="1">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11961" cy="51435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964"/>
          <a:stretch/>
        </p:blipFill>
        <p:spPr>
          <a:xfrm>
            <a:off x="4211960" y="2762380"/>
            <a:ext cx="4932039" cy="2381120"/>
          </a:xfrm>
          <a:prstGeom prst="rect">
            <a:avLst/>
          </a:prstGeom>
        </p:spPr>
      </p:pic>
    </p:spTree>
    <p:extLst>
      <p:ext uri="{BB962C8B-B14F-4D97-AF65-F5344CB8AC3E}">
        <p14:creationId xmlns:p14="http://schemas.microsoft.com/office/powerpoint/2010/main" val="1417242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animEffect transition="in" filter="fade">
                                      <p:cBhvr>
                                        <p:cTn id="9" dur="500"/>
                                        <p:tgtEl>
                                          <p:spTgt spid="3789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4396262"/>
              </p:ext>
            </p:extLst>
          </p:nvPr>
        </p:nvGraphicFramePr>
        <p:xfrm>
          <a:off x="0" y="195486"/>
          <a:ext cx="9144000" cy="5596086"/>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48809259"/>
                    </a:ext>
                  </a:extLst>
                </a:gridCol>
              </a:tblGrid>
              <a:tr h="5596086">
                <a:tc>
                  <a:txBody>
                    <a:bodyPr/>
                    <a:lstStyle/>
                    <a:p>
                      <a:pPr algn="ctr" rtl="0"/>
                      <a:r>
                        <a:rPr lang="vi-VN" sz="2800" b="1" i="0" u="none" strike="noStrike" kern="1200">
                          <a:solidFill>
                            <a:srgbClr val="C00000"/>
                          </a:solidFill>
                          <a:effectLst/>
                          <a:latin typeface="Times New Roman" panose="02020603050405020304" pitchFamily="18" charset="0"/>
                          <a:ea typeface="+mn-ea"/>
                          <a:cs typeface="Times New Roman" panose="02020603050405020304" pitchFamily="18" charset="0"/>
                        </a:rPr>
                        <a:t>Đọc truyện</a:t>
                      </a:r>
                      <a:r>
                        <a:rPr lang="en-US" sz="2800" b="1" i="0" u="none" strike="noStrike" kern="1200">
                          <a:solidFill>
                            <a:srgbClr val="C00000"/>
                          </a:solidFill>
                          <a:effectLst/>
                          <a:latin typeface="Times New Roman" panose="02020603050405020304" pitchFamily="18" charset="0"/>
                          <a:ea typeface="+mn-ea"/>
                          <a:cs typeface="Times New Roman" panose="02020603050405020304" pitchFamily="18" charset="0"/>
                        </a:rPr>
                        <a:t>:</a:t>
                      </a:r>
                      <a:r>
                        <a:rPr lang="en-US" sz="2800" b="1" i="0" u="none" strike="noStrike" kern="1200" baseline="0">
                          <a:solidFill>
                            <a:srgbClr val="C00000"/>
                          </a:solidFill>
                          <a:effectLst/>
                          <a:latin typeface="Times New Roman" panose="02020603050405020304" pitchFamily="18" charset="0"/>
                          <a:ea typeface="+mn-ea"/>
                          <a:cs typeface="Times New Roman" panose="02020603050405020304" pitchFamily="18" charset="0"/>
                        </a:rPr>
                        <a:t> </a:t>
                      </a:r>
                      <a:r>
                        <a:rPr lang="vi-VN" sz="2800" b="1" i="0" u="none" strike="noStrike" kern="1200">
                          <a:solidFill>
                            <a:srgbClr val="C00000"/>
                          </a:solidFill>
                          <a:effectLst/>
                          <a:latin typeface="Times New Roman" panose="02020603050405020304" pitchFamily="18" charset="0"/>
                          <a:ea typeface="+mn-ea"/>
                          <a:cs typeface="Times New Roman" panose="02020603050405020304" pitchFamily="18" charset="0"/>
                        </a:rPr>
                        <a:t>MỘT CHUYẾN ĐI</a:t>
                      </a:r>
                      <a:endParaRPr lang="en-US" sz="2800" b="1" i="0" u="none" strike="noStrike" kern="1200">
                        <a:solidFill>
                          <a:srgbClr val="C00000"/>
                        </a:solidFill>
                        <a:effectLst/>
                        <a:latin typeface="Times New Roman" panose="02020603050405020304" pitchFamily="18" charset="0"/>
                        <a:ea typeface="+mn-ea"/>
                        <a:cs typeface="Times New Roman" panose="02020603050405020304" pitchFamily="18" charset="0"/>
                      </a:endParaRPr>
                    </a:p>
                    <a:p>
                      <a:pPr algn="ctr" rtl="0"/>
                      <a:endParaRPr lang="vi-VN" sz="1050" b="1">
                        <a:solidFill>
                          <a:srgbClr val="C00000"/>
                        </a:solidFill>
                        <a:effectLst/>
                        <a:latin typeface="Times New Roman" panose="02020603050405020304" pitchFamily="18" charset="0"/>
                        <a:cs typeface="Times New Roman" panose="02020603050405020304" pitchFamily="18" charset="0"/>
                      </a:endParaRPr>
                    </a:p>
                    <a:p>
                      <a:pPr rtl="0"/>
                      <a:r>
                        <a:rPr lang="en-US" sz="1800" b="1" i="0" u="none" strike="noStrike" kern="1200">
                          <a:solidFill>
                            <a:srgbClr val="FF0000"/>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Hôm nay, chị Hiền cùng Lân về thăm nhà chị Mai, bạn của chị Hiền ở Hưng Yên.</a:t>
                      </a:r>
                      <a:endParaRPr lang="vi-VN" sz="1700" b="1">
                        <a:solidFill>
                          <a:schemeClr val="tx1"/>
                        </a:solidFill>
                        <a:effectLst/>
                        <a:latin typeface="Times New Roman" panose="02020603050405020304" pitchFamily="18" charset="0"/>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Về đến đầu làng, Lân thấy chị Mai và chị Hiền gặp người nào cũng chào. Thấy Lân thắc mắc, chị Mai giải thích:</a:t>
                      </a:r>
                      <a:endParaRPr lang="vi-VN" sz="1700" b="1">
                        <a:solidFill>
                          <a:schemeClr val="tx1"/>
                        </a:solidFill>
                        <a:effectLst/>
                        <a:latin typeface="Times New Roman" panose="02020603050405020304" pitchFamily="18" charset="0"/>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 Ở quê, các ông bà, cô bác đều là họ hàng hoặc người quen của nhau, em à.</a:t>
                      </a:r>
                      <a:endParaRPr lang="vi-VN" sz="1700" b="1">
                        <a:solidFill>
                          <a:schemeClr val="tx1"/>
                        </a:solidFill>
                        <a:effectLst/>
                        <a:latin typeface="Times New Roman" panose="02020603050405020304" pitchFamily="18" charset="0"/>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Đến nhà chị Mai, bố mẹ chị Mai đón tiếp chị em Lân rất chu đáo. Hai bác mời chị em Lân uống nước vối và ăn những quả ổi thơm được hái ngay ở vườn nhà. Chưa bao giờ Lân được ăn những quả ổi ngon đến thế.</a:t>
                      </a:r>
                      <a:endParaRPr lang="vi-VN" sz="1700" b="1">
                        <a:solidFill>
                          <a:schemeClr val="tx1"/>
                        </a:solidFill>
                        <a:effectLst/>
                        <a:latin typeface="Times New Roman" panose="02020603050405020304" pitchFamily="18" charset="0"/>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Thấy vườn nhà chị Mai có rất nhiều cây ăn quả, Lân thích lắm. Cậu cứ hái hết cây này sang cây khác mà chẳng hỏi ý kiến ai. Lân phát hiện trong cái lều ở góc vườn có một đàn chó con rất đáng yêu. Lân thích quá, cậu lấychùm nhãn dứ dứ trêu các chú chó con. Thấy vậy, chó mẹ nhe nanh gầm gừ với Lân. Lân vẫn cố trêu, chó mẹ xô ra định cắn. Lần sợ quá, mặt tái mét, chạy vội vàng tuột cả dép bên chân trái. Con chó mẹ chạy theo ngoạm luôn chiếc dép của Lân.</a:t>
                      </a:r>
                      <a:endParaRPr lang="vi-VN" sz="1700" b="1">
                        <a:solidFill>
                          <a:schemeClr val="tx1"/>
                        </a:solidFill>
                        <a:effectLst/>
                        <a:latin typeface="Times New Roman" panose="02020603050405020304" pitchFamily="18" charset="0"/>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Nghe tiếng chó sủa vang ngoài vườn lại nhìn thấy Lân chân đất chân dép, cả nhà hiểu ngay chuyện gì đã xảy ra. Mẹ chị Mai lo lắng :</a:t>
                      </a:r>
                      <a:endParaRPr lang="vi-VN" sz="1700" b="1">
                        <a:solidFill>
                          <a:schemeClr val="tx1"/>
                        </a:solidFill>
                        <a:effectLst/>
                        <a:latin typeface="Times New Roman" panose="02020603050405020304" pitchFamily="18" charset="0"/>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 Bác quên không chốt cửa chuồng chó. Cháu có làm sao không ? </a:t>
                      </a:r>
                      <a:endPar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rtl="0"/>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      </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 Dạ, cháu không sao đâu ạ! L</a:t>
                      </a:r>
                      <a:r>
                        <a:rPr lang="en-US" sz="1700" b="1" i="0" u="none" strike="noStrike" kern="1200">
                          <a:solidFill>
                            <a:schemeClr val="tx1"/>
                          </a:solidFill>
                          <a:effectLst/>
                          <a:latin typeface="Times New Roman" panose="02020603050405020304" pitchFamily="18" charset="0"/>
                          <a:ea typeface="+mn-ea"/>
                          <a:cs typeface="Times New Roman" panose="02020603050405020304" pitchFamily="18" charset="0"/>
                        </a:rPr>
                        <a:t>â</a:t>
                      </a:r>
                      <a:r>
                        <a:rPr lang="vi-VN" sz="1700" b="1" i="0" u="none" strike="noStrike" kern="1200">
                          <a:solidFill>
                            <a:schemeClr val="tx1"/>
                          </a:solidFill>
                          <a:effectLst/>
                          <a:latin typeface="Times New Roman" panose="02020603050405020304" pitchFamily="18" charset="0"/>
                          <a:ea typeface="+mn-ea"/>
                          <a:cs typeface="Times New Roman" panose="02020603050405020304" pitchFamily="18" charset="0"/>
                        </a:rPr>
                        <a:t>n trả lời mà trống ngực vẫn đập thình thịch.</a:t>
                      </a:r>
                      <a:br>
                        <a:rPr lang="vi-VN"/>
                      </a:br>
                      <a:endParaRPr lang="en-US"/>
                    </a:p>
                  </a:txBody>
                  <a:tcPr>
                    <a:noFill/>
                  </a:tcPr>
                </a:tc>
                <a:extLst>
                  <a:ext uri="{0D108BD9-81ED-4DB2-BD59-A6C34878D82A}">
                    <a16:rowId xmlns:a16="http://schemas.microsoft.com/office/drawing/2014/main" val="36518511"/>
                  </a:ext>
                </a:extLst>
              </a:tr>
            </a:tbl>
          </a:graphicData>
        </a:graphic>
      </p:graphicFrame>
    </p:spTree>
    <p:extLst>
      <p:ext uri="{BB962C8B-B14F-4D97-AF65-F5344CB8AC3E}">
        <p14:creationId xmlns:p14="http://schemas.microsoft.com/office/powerpoint/2010/main" val="6967214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7"/>
          <p:cNvSpPr>
            <a:spLocks noChangeArrowheads="1"/>
          </p:cNvSpPr>
          <p:nvPr/>
        </p:nvSpPr>
        <p:spPr bwMode="auto">
          <a:xfrm>
            <a:off x="4887651" y="74417"/>
            <a:ext cx="3644789" cy="1584176"/>
          </a:xfrm>
          <a:prstGeom prst="cloudCallout">
            <a:avLst>
              <a:gd name="adj1" fmla="val -62882"/>
              <a:gd name="adj2" fmla="val 39222"/>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000" b="1">
                <a:latin typeface="Times New Roman" panose="02020603050405020304" pitchFamily="18" charset="0"/>
                <a:cs typeface="Times New Roman" panose="02020603050405020304" pitchFamily="18" charset="0"/>
              </a:rPr>
              <a:t>- Lân tự ý ra vườn hái ổi, trêu đàn chó con và bị chó mẹ đuổi.</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7" name="AutoShape 5"/>
          <p:cNvSpPr>
            <a:spLocks noChangeArrowheads="1"/>
          </p:cNvSpPr>
          <p:nvPr/>
        </p:nvSpPr>
        <p:spPr bwMode="auto">
          <a:xfrm>
            <a:off x="611560" y="519113"/>
            <a:ext cx="3257972" cy="972518"/>
          </a:xfrm>
          <a:prstGeom prst="wedgeRoundRectCallout">
            <a:avLst>
              <a:gd name="adj1" fmla="val 70658"/>
              <a:gd name="adj2" fmla="val 731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800"/>
              <a:t> Khi đến nhà chị Mai, bạn Lân đã làm những việc gì?</a:t>
            </a:r>
            <a:endParaRPr lang="en-US" altLang="en-US" sz="1800">
              <a:solidFill>
                <a:srgbClr val="0000FF"/>
              </a:solidFill>
            </a:endParaRPr>
          </a:p>
        </p:txBody>
      </p:sp>
      <p:sp>
        <p:nvSpPr>
          <p:cNvPr id="8" name="AutoShape 5"/>
          <p:cNvSpPr>
            <a:spLocks noChangeArrowheads="1"/>
          </p:cNvSpPr>
          <p:nvPr/>
        </p:nvSpPr>
        <p:spPr bwMode="auto">
          <a:xfrm>
            <a:off x="473761" y="2732645"/>
            <a:ext cx="2591990" cy="847218"/>
          </a:xfrm>
          <a:prstGeom prst="wedgeRoundRectCallout">
            <a:avLst>
              <a:gd name="adj1" fmla="val 84456"/>
              <a:gd name="adj2" fmla="val 3046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800"/>
              <a:t> Nhận xét những việc làm của Lân?</a:t>
            </a:r>
            <a:endParaRPr lang="en-US" altLang="en-US" sz="1800">
              <a:solidFill>
                <a:srgbClr val="0000FF"/>
              </a:solidFill>
            </a:endParaRPr>
          </a:p>
        </p:txBody>
      </p:sp>
      <p:sp>
        <p:nvSpPr>
          <p:cNvPr id="9" name="AutoShape 7"/>
          <p:cNvSpPr>
            <a:spLocks noChangeArrowheads="1"/>
          </p:cNvSpPr>
          <p:nvPr/>
        </p:nvSpPr>
        <p:spPr bwMode="auto">
          <a:xfrm>
            <a:off x="4549805" y="1923678"/>
            <a:ext cx="4320480" cy="2088231"/>
          </a:xfrm>
          <a:prstGeom prst="cloudCallout">
            <a:avLst>
              <a:gd name="adj1" fmla="val -76134"/>
              <a:gd name="adj2" fmla="val 2795"/>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latin typeface="Times New Roman" panose="02020603050405020304" pitchFamily="18" charset="0"/>
                <a:cs typeface="Times New Roman" panose="02020603050405020304" pitchFamily="18" charset="0"/>
              </a:rPr>
              <a:t>Lân đã không lễ phép, lịch sự khi đến nhà người quen</a:t>
            </a:r>
            <a:r>
              <a:rPr lang="vi-VN" b="1">
                <a:latin typeface="Times New Roman" panose="02020603050405020304" pitchFamily="18" charset="0"/>
                <a:cs typeface="Times New Roman" panose="02020603050405020304" pitchFamily="18" charset="0"/>
              </a:rPr>
              <a:t>- Những việc làm của Lân thể hiện: bạn chưa tôn trọng chủ nhà.</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35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p:cNvSpPr>
            <a:spLocks noChangeArrowheads="1"/>
          </p:cNvSpPr>
          <p:nvPr/>
        </p:nvSpPr>
        <p:spPr bwMode="auto">
          <a:xfrm>
            <a:off x="5436096" y="74416"/>
            <a:ext cx="3528392" cy="2137294"/>
          </a:xfrm>
          <a:prstGeom prst="cloudCallout">
            <a:avLst>
              <a:gd name="adj1" fmla="val -70315"/>
              <a:gd name="adj2" fmla="val -2822"/>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a:t> Nếu Lân muốn hái ổi, cần xin phép gia đình chị Mai, không trêu chọc đàn chó con.</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7" name="AutoShape 5"/>
          <p:cNvSpPr>
            <a:spLocks noChangeArrowheads="1"/>
          </p:cNvSpPr>
          <p:nvPr/>
        </p:nvSpPr>
        <p:spPr bwMode="auto">
          <a:xfrm>
            <a:off x="611560" y="519112"/>
            <a:ext cx="3257972" cy="1188541"/>
          </a:xfrm>
          <a:prstGeom prst="wedgeRoundRectCallout">
            <a:avLst>
              <a:gd name="adj1" fmla="val 70658"/>
              <a:gd name="adj2" fmla="val 731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1800"/>
              <a:t> </a:t>
            </a:r>
            <a:r>
              <a:rPr lang="vi-VN" sz="1800"/>
              <a:t>Nếu em là bạn Lân khi đến nhà người quen, em sẽ ứng xử như thế nào?</a:t>
            </a:r>
            <a:endParaRPr lang="en-US" altLang="en-US" sz="1800">
              <a:solidFill>
                <a:srgbClr val="0000FF"/>
              </a:solidFill>
            </a:endParaRPr>
          </a:p>
        </p:txBody>
      </p:sp>
      <p:sp>
        <p:nvSpPr>
          <p:cNvPr id="8" name="AutoShape 5"/>
          <p:cNvSpPr>
            <a:spLocks noChangeArrowheads="1"/>
          </p:cNvSpPr>
          <p:nvPr/>
        </p:nvSpPr>
        <p:spPr bwMode="auto">
          <a:xfrm>
            <a:off x="467544" y="2571750"/>
            <a:ext cx="2808312" cy="1303512"/>
          </a:xfrm>
          <a:prstGeom prst="wedgeRoundRectCallout">
            <a:avLst>
              <a:gd name="adj1" fmla="val 84456"/>
              <a:gd name="adj2" fmla="val 30464"/>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vi-VN" sz="1800"/>
              <a:t>+Câu chuyện giúp chúng ta hiểu được điều gì?</a:t>
            </a:r>
            <a:endParaRPr lang="en-US" altLang="en-US" sz="1800">
              <a:solidFill>
                <a:srgbClr val="0000FF"/>
              </a:solidFill>
            </a:endParaRPr>
          </a:p>
        </p:txBody>
      </p:sp>
      <p:sp>
        <p:nvSpPr>
          <p:cNvPr id="9" name="AutoShape 7"/>
          <p:cNvSpPr>
            <a:spLocks noGrp="1" noChangeArrowheads="1"/>
          </p:cNvSpPr>
          <p:nvPr>
            <p:ph type="title"/>
          </p:nvPr>
        </p:nvSpPr>
        <p:spPr bwMode="auto">
          <a:xfrm>
            <a:off x="4644008" y="2211710"/>
            <a:ext cx="3888432" cy="2088231"/>
          </a:xfrm>
          <a:prstGeom prst="cloudCallout">
            <a:avLst>
              <a:gd name="adj1" fmla="val -70315"/>
              <a:gd name="adj2" fmla="val -2822"/>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a:t> </a:t>
            </a:r>
            <a:r>
              <a:rPr lang="vi-VN" sz="2000"/>
              <a:t> Không nên tự ý làm việc gì khi chưa xin phép chủ nhà. Thực hiện </a:t>
            </a:r>
            <a:r>
              <a:rPr lang="en-US" sz="2000"/>
              <a:t>tốt </a:t>
            </a:r>
            <a:r>
              <a:rPr lang="vi-VN" sz="2000"/>
              <a:t>nếp sinh hoạt của chủ nhà.</a:t>
            </a:r>
            <a:endParaRPr lang="en-US" alt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0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Grp="1" noChangeArrowheads="1"/>
          </p:cNvSpPr>
          <p:nvPr>
            <p:ph idx="1"/>
          </p:nvPr>
        </p:nvSpPr>
        <p:spPr bwMode="auto">
          <a:xfrm>
            <a:off x="125506" y="974983"/>
            <a:ext cx="8892988" cy="3795539"/>
          </a:xfrm>
          <a:prstGeom prst="verticalScroll">
            <a:avLst>
              <a:gd name="adj" fmla="val 12500"/>
            </a:avLst>
          </a:prstGeom>
          <a:solidFill>
            <a:srgbClr val="33CCCC"/>
          </a:solidFill>
          <a:ln w="9525">
            <a:solidFill>
              <a:schemeClr val="tx1"/>
            </a:solidFill>
            <a:round/>
            <a:headEnd/>
            <a:tailEnd/>
          </a:ln>
        </p:spPr>
        <p:txBody>
          <a:bodyPr wrap="none" anchor="ctr">
            <a:normAutofit fontScale="70000" lnSpcReduction="2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endParaRPr lang="en-US" b="1">
              <a:latin typeface="Times New Roman" panose="02020603050405020304" pitchFamily="18" charset="0"/>
              <a:cs typeface="Times New Roman" panose="02020603050405020304" pitchFamily="18" charset="0"/>
            </a:endParaRPr>
          </a:p>
          <a:p>
            <a:pPr marL="0" indent="0">
              <a:buNone/>
            </a:pPr>
            <a:r>
              <a:rPr lang="en-US" b="1">
                <a:latin typeface="Times New Roman" panose="02020603050405020304" pitchFamily="18" charset="0"/>
                <a:cs typeface="Times New Roman" panose="02020603050405020304" pitchFamily="18" charset="0"/>
              </a:rPr>
              <a:t>LỜI KHUYÊN</a:t>
            </a:r>
          </a:p>
          <a:p>
            <a:pPr marL="0" indent="0">
              <a:buNone/>
            </a:pPr>
            <a:r>
              <a:rPr lang="vi-VN" b="1">
                <a:solidFill>
                  <a:srgbClr val="002060"/>
                </a:solidFill>
                <a:latin typeface="Times New Roman" panose="02020603050405020304" pitchFamily="18" charset="0"/>
                <a:cs typeface="Times New Roman" panose="02020603050405020304" pitchFamily="18" charset="0"/>
              </a:rPr>
              <a:t>Khi đến nhà người quen, chúng ta chú ý:</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 Cần hẹn trước với chủ nhà. Nếu sắp đi mà có việc</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đột</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xuất không thể đến đúng hẹn, cần báo cho chủ nhà biết.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Thực hiện nếp</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sinh hoạt của chủ nhà.</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 Có cử chỉ, lời nói ý tứ,</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lịch sự và ý thức giữ vệ sinh. </a:t>
            </a:r>
            <a:endParaRPr lang="en-US" b="1">
              <a:solidFill>
                <a:srgbClr val="002060"/>
              </a:solidFill>
              <a:latin typeface="Times New Roman" panose="02020603050405020304" pitchFamily="18" charset="0"/>
              <a:cs typeface="Times New Roman" panose="02020603050405020304" pitchFamily="18" charset="0"/>
            </a:endParaRPr>
          </a:p>
          <a:p>
            <a:pPr>
              <a:buFontTx/>
              <a:buChar char="-"/>
            </a:pPr>
            <a:r>
              <a:rPr lang="vi-VN" b="1">
                <a:solidFill>
                  <a:srgbClr val="002060"/>
                </a:solidFill>
                <a:latin typeface="Times New Roman" panose="02020603050405020304" pitchFamily="18" charset="0"/>
                <a:cs typeface="Times New Roman" panose="02020603050405020304" pitchFamily="18" charset="0"/>
              </a:rPr>
              <a:t>Không nên tự ý </a:t>
            </a:r>
            <a:r>
              <a:rPr lang="en-US" b="1">
                <a:solidFill>
                  <a:srgbClr val="002060"/>
                </a:solidFill>
                <a:latin typeface="Times New Roman" panose="02020603050405020304" pitchFamily="18" charset="0"/>
                <a:cs typeface="Times New Roman" panose="02020603050405020304" pitchFamily="18" charset="0"/>
              </a:rPr>
              <a:t>v</a:t>
            </a:r>
            <a:r>
              <a:rPr lang="vi-VN" b="1">
                <a:solidFill>
                  <a:srgbClr val="002060"/>
                </a:solidFill>
                <a:latin typeface="Times New Roman" panose="02020603050405020304" pitchFamily="18" charset="0"/>
                <a:cs typeface="Times New Roman" panose="02020603050405020304" pitchFamily="18" charset="0"/>
              </a:rPr>
              <a:t>ào các phòng</a:t>
            </a:r>
            <a:r>
              <a:rPr lang="en-US" b="1">
                <a:solidFill>
                  <a:srgbClr val="002060"/>
                </a:solidFill>
                <a:latin typeface="Times New Roman" panose="02020603050405020304" pitchFamily="18" charset="0"/>
                <a:cs typeface="Times New Roman" panose="02020603050405020304" pitchFamily="18" charset="0"/>
              </a:rPr>
              <a:t> </a:t>
            </a:r>
            <a:r>
              <a:rPr lang="vi-VN" b="1">
                <a:solidFill>
                  <a:srgbClr val="002060"/>
                </a:solidFill>
                <a:latin typeface="Times New Roman" panose="02020603050405020304" pitchFamily="18" charset="0"/>
                <a:cs typeface="Times New Roman" panose="02020603050405020304" pitchFamily="18" charset="0"/>
              </a:rPr>
              <a:t>hay sử dụng đồ đạc </a:t>
            </a:r>
            <a:r>
              <a:rPr lang="en-US" b="1">
                <a:solidFill>
                  <a:srgbClr val="002060"/>
                </a:solidFill>
                <a:latin typeface="Times New Roman" panose="02020603050405020304" pitchFamily="18" charset="0"/>
                <a:cs typeface="Times New Roman" panose="02020603050405020304" pitchFamily="18" charset="0"/>
              </a:rPr>
              <a:t>k</a:t>
            </a:r>
            <a:r>
              <a:rPr lang="vi-VN" b="1">
                <a:solidFill>
                  <a:srgbClr val="002060"/>
                </a:solidFill>
                <a:latin typeface="Times New Roman" panose="02020603050405020304" pitchFamily="18" charset="0"/>
                <a:cs typeface="Times New Roman" panose="02020603050405020304" pitchFamily="18" charset="0"/>
              </a:rPr>
              <a:t>hi</a:t>
            </a:r>
            <a:endParaRPr lang="en-US" b="1">
              <a:solidFill>
                <a:srgbClr val="002060"/>
              </a:solidFill>
              <a:latin typeface="Times New Roman" panose="02020603050405020304" pitchFamily="18" charset="0"/>
              <a:cs typeface="Times New Roman" panose="02020603050405020304" pitchFamily="18" charset="0"/>
            </a:endParaRPr>
          </a:p>
          <a:p>
            <a:pPr marL="0" indent="0">
              <a:buNone/>
            </a:pPr>
            <a:r>
              <a:rPr lang="vi-VN" b="1">
                <a:solidFill>
                  <a:srgbClr val="002060"/>
                </a:solidFill>
                <a:latin typeface="Times New Roman" panose="02020603050405020304" pitchFamily="18" charset="0"/>
                <a:cs typeface="Times New Roman" panose="02020603050405020304" pitchFamily="18" charset="0"/>
              </a:rPr>
              <a:t> chưa được phép.</a:t>
            </a:r>
            <a:endParaRPr lang="vi-VN" sz="2400" b="1">
              <a:solidFill>
                <a:srgbClr val="002060"/>
              </a:solidFill>
              <a:latin typeface="Times New Roman" panose="02020603050405020304" pitchFamily="18" charset="0"/>
              <a:cs typeface="Times New Roman" panose="02020603050405020304" pitchFamily="18" charset="0"/>
            </a:endParaRPr>
          </a:p>
          <a:p>
            <a:pPr marL="0" indent="0">
              <a:buNone/>
            </a:pPr>
            <a:endParaRPr lang="en-US" altLang="en-US" sz="2400" b="1">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58155716"/>
              </p:ext>
            </p:extLst>
          </p:nvPr>
        </p:nvGraphicFramePr>
        <p:xfrm>
          <a:off x="1524000" y="265921"/>
          <a:ext cx="6096000" cy="701040"/>
        </p:xfrm>
        <a:graphic>
          <a:graphicData uri="http://schemas.openxmlformats.org/drawingml/2006/table">
            <a:tbl>
              <a:tblPr firstRow="1" bandRow="1"/>
              <a:tblGrid>
                <a:gridCol w="6096000">
                  <a:extLst>
                    <a:ext uri="{9D8B030D-6E8A-4147-A177-3AD203B41FA5}">
                      <a16:colId xmlns:a16="http://schemas.microsoft.com/office/drawing/2014/main" val="3065901625"/>
                    </a:ext>
                  </a:extLst>
                </a:gridCol>
              </a:tblGrid>
              <a:tr h="685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2060"/>
                          </a:solidFill>
                          <a:latin typeface="Times New Roman" panose="02020603050405020304" pitchFamily="18" charset="0"/>
                          <a:cs typeface="Times New Roman" panose="02020603050405020304" pitchFamily="18" charset="0"/>
                        </a:rPr>
                        <a:t>LỜI KHUYÊN</a:t>
                      </a:r>
                      <a:endParaRPr lang="vi-VN" sz="4000" b="1">
                        <a:solidFill>
                          <a:srgbClr val="002060"/>
                        </a:solidFill>
                        <a:latin typeface="Times New Roman" panose="02020603050405020304" pitchFamily="18" charset="0"/>
                        <a:cs typeface="Times New Roman" panose="02020603050405020304"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35358045"/>
                  </a:ext>
                </a:extLst>
              </a:tr>
            </a:tbl>
          </a:graphicData>
        </a:graphic>
      </p:graphicFrame>
    </p:spTree>
    <p:extLst>
      <p:ext uri="{BB962C8B-B14F-4D97-AF65-F5344CB8AC3E}">
        <p14:creationId xmlns:p14="http://schemas.microsoft.com/office/powerpoint/2010/main" val="316152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323528" y="2715766"/>
            <a:ext cx="8496945" cy="792088"/>
          </a:xfrm>
        </p:spPr>
        <p:txBody>
          <a:bodyPr rtlCol="0">
            <a:normAutofit fontScale="90000"/>
          </a:bodyPr>
          <a:lstStyle/>
          <a:p>
            <a:pPr algn="l"/>
            <a:r>
              <a:rPr lang="en-US" sz="3600" b="1">
                <a:latin typeface="Times New Roman" panose="02020603050405020304" pitchFamily="18" charset="0"/>
                <a:cs typeface="Times New Roman" panose="02020603050405020304" pitchFamily="18" charset="0"/>
              </a:rPr>
              <a:t>HOẠT ĐỘNG 2</a:t>
            </a:r>
            <a:r>
              <a:rPr lang="vi-VN" sz="3600" b="1">
                <a:latin typeface="Times New Roman" panose="02020603050405020304" pitchFamily="18" charset="0"/>
                <a:cs typeface="Times New Roman" panose="02020603050405020304" pitchFamily="18" charset="0"/>
              </a:rPr>
              <a:t>:</a:t>
            </a:r>
            <a:r>
              <a:rPr lang="en-US" sz="3600" b="1">
                <a:latin typeface="Times New Roman" panose="02020603050405020304" pitchFamily="18" charset="0"/>
                <a:cs typeface="Times New Roman" panose="02020603050405020304" pitchFamily="18" charset="0"/>
              </a:rPr>
              <a:t> Bày tỏ ý kiến</a:t>
            </a:r>
            <a:r>
              <a:rPr lang="vi-VN" sz="3600" b="1">
                <a:latin typeface="Times New Roman" panose="02020603050405020304" pitchFamily="18" charset="0"/>
                <a:cs typeface="Times New Roman" panose="02020603050405020304" pitchFamily="18" charset="0"/>
              </a:rPr>
              <a:t>: </a:t>
            </a:r>
            <a:br>
              <a:rPr lang="vi-VN" sz="3600" b="1">
                <a:latin typeface="Times New Roman" panose="02020603050405020304" pitchFamily="18" charset="0"/>
                <a:cs typeface="Times New Roman" panose="02020603050405020304" pitchFamily="18" charset="0"/>
              </a:rPr>
            </a:br>
            <a:r>
              <a:rPr lang="vi-VN" sz="1800" b="1">
                <a:solidFill>
                  <a:srgbClr val="C00000"/>
                </a:solidFill>
                <a:latin typeface="Times New Roman" panose="02020603050405020304" pitchFamily="18" charset="0"/>
                <a:cs typeface="Times New Roman" panose="02020603050405020304" pitchFamily="18" charset="0"/>
              </a:rPr>
              <a:t> </a:t>
            </a:r>
            <a:r>
              <a:rPr lang="en-US" sz="1800" b="1">
                <a:solidFill>
                  <a:srgbClr val="C00000"/>
                </a:solidFill>
                <a:latin typeface="Times New Roman" panose="02020603050405020304" pitchFamily="18" charset="0"/>
                <a:cs typeface="Times New Roman" panose="02020603050405020304" pitchFamily="18" charset="0"/>
              </a:rPr>
              <a:t> </a:t>
            </a:r>
            <a:r>
              <a:rPr lang="vi-VN" sz="2700" b="1">
                <a:latin typeface="Times New Roman" panose="02020603050405020304" pitchFamily="18" charset="0"/>
                <a:cs typeface="Times New Roman" panose="02020603050405020304" pitchFamily="18" charset="0"/>
              </a:rPr>
              <a:t>1. Nhận xét việc làm của các bạn trong môi trường hợp sau:</a:t>
            </a:r>
            <a:br>
              <a:rPr lang="vi-VN" sz="2700">
                <a:latin typeface="Times New Roman" panose="02020603050405020304" pitchFamily="18" charset="0"/>
                <a:cs typeface="Times New Roman" panose="02020603050405020304" pitchFamily="18" charset="0"/>
              </a:rPr>
            </a:br>
            <a:r>
              <a:rPr lang="vi-VN" sz="2700" b="1">
                <a:solidFill>
                  <a:srgbClr val="C00000"/>
                </a:solidFill>
                <a:latin typeface="Times New Roman" panose="02020603050405020304" pitchFamily="18" charset="0"/>
                <a:cs typeface="Times New Roman" panose="02020603050405020304" pitchFamily="18" charset="0"/>
              </a:rPr>
              <a:t>a) Thành đã hẹn sáng chủ nhật sẽ đến nhà Tùng chơi. Sắp đến giờ đi thì Thành có việc đột xuất khó có thể đến đúng hẹn. Thành liền gọi điện thoại báo cho Tùng biết. </a:t>
            </a:r>
            <a:br>
              <a:rPr lang="en-US" sz="2700" b="1">
                <a:solidFill>
                  <a:srgbClr val="C00000"/>
                </a:solidFill>
                <a:latin typeface="Times New Roman" panose="02020603050405020304" pitchFamily="18" charset="0"/>
                <a:cs typeface="Times New Roman" panose="02020603050405020304" pitchFamily="18" charset="0"/>
              </a:rPr>
            </a:br>
            <a:r>
              <a:rPr lang="vi-VN" sz="2700" b="1">
                <a:solidFill>
                  <a:srgbClr val="0070C0"/>
                </a:solidFill>
                <a:latin typeface="Times New Roman" panose="02020603050405020304" pitchFamily="18" charset="0"/>
                <a:cs typeface="Times New Roman" panose="02020603050405020304" pitchFamily="18" charset="0"/>
              </a:rPr>
              <a:t>b) Hiếu cùng bố mẹ đến nhà bác Tú chơi. Hiếu cứ tự tiện vào phòng của anh Trung, con bác Tú mà không gõ cửa. </a:t>
            </a:r>
            <a:br>
              <a:rPr lang="en-US" sz="2700" b="1">
                <a:solidFill>
                  <a:srgbClr val="0070C0"/>
                </a:solidFill>
                <a:latin typeface="Times New Roman" panose="02020603050405020304" pitchFamily="18" charset="0"/>
                <a:cs typeface="Times New Roman" panose="02020603050405020304" pitchFamily="18" charset="0"/>
              </a:rPr>
            </a:br>
            <a:r>
              <a:rPr lang="vi-VN" sz="2700" b="1">
                <a:solidFill>
                  <a:srgbClr val="FF0000"/>
                </a:solidFill>
                <a:latin typeface="Times New Roman" panose="02020603050405020304" pitchFamily="18" charset="0"/>
                <a:cs typeface="Times New Roman" panose="02020603050405020304" pitchFamily="18" charset="0"/>
              </a:rPr>
              <a:t>c) Chủ nhật, Tân được bố mẹ cho lên chơi nhà </a:t>
            </a:r>
            <a:r>
              <a:rPr lang="en-US" sz="2700" b="1">
                <a:solidFill>
                  <a:srgbClr val="FF0000"/>
                </a:solidFill>
                <a:latin typeface="Times New Roman" panose="02020603050405020304" pitchFamily="18" charset="0"/>
                <a:cs typeface="Times New Roman" panose="02020603050405020304" pitchFamily="18" charset="0"/>
              </a:rPr>
              <a:t>c</a:t>
            </a:r>
            <a:r>
              <a:rPr lang="vi-VN" sz="2700" b="1">
                <a:solidFill>
                  <a:srgbClr val="FF0000"/>
                </a:solidFill>
                <a:latin typeface="Times New Roman" panose="02020603050405020304" pitchFamily="18" charset="0"/>
                <a:cs typeface="Times New Roman" panose="02020603050405020304" pitchFamily="18" charset="0"/>
              </a:rPr>
              <a:t>ô Hương. Ở nhà </a:t>
            </a:r>
            <a:r>
              <a:rPr lang="en-US" sz="2700" b="1">
                <a:solidFill>
                  <a:srgbClr val="FF0000"/>
                </a:solidFill>
                <a:latin typeface="Times New Roman" panose="02020603050405020304" pitchFamily="18" charset="0"/>
                <a:cs typeface="Times New Roman" panose="02020603050405020304" pitchFamily="18" charset="0"/>
              </a:rPr>
              <a:t>cô</a:t>
            </a:r>
            <a:r>
              <a:rPr lang="vi-VN" sz="2700" b="1">
                <a:solidFill>
                  <a:srgbClr val="FF0000"/>
                </a:solidFill>
                <a:latin typeface="Times New Roman" panose="02020603050405020304" pitchFamily="18" charset="0"/>
                <a:cs typeface="Times New Roman" panose="02020603050405020304" pitchFamily="18" charset="0"/>
              </a:rPr>
              <a:t> Hương, mọi người nghỉ trưa lâu hơn ở nhà Tân. Trong khi con cô Hương còn đang ngủ, Tân cứ chơi điện tử ở máy tính của cô làm em bé nhà </a:t>
            </a:r>
            <a:r>
              <a:rPr lang="en-US" sz="2700" b="1">
                <a:solidFill>
                  <a:srgbClr val="FF0000"/>
                </a:solidFill>
                <a:latin typeface="Times New Roman" panose="02020603050405020304" pitchFamily="18" charset="0"/>
                <a:cs typeface="Times New Roman" panose="02020603050405020304" pitchFamily="18" charset="0"/>
              </a:rPr>
              <a:t>c</a:t>
            </a:r>
            <a:r>
              <a:rPr lang="vi-VN" sz="2700" b="1">
                <a:solidFill>
                  <a:srgbClr val="FF0000"/>
                </a:solidFill>
                <a:latin typeface="Times New Roman" panose="02020603050405020304" pitchFamily="18" charset="0"/>
                <a:cs typeface="Times New Roman" panose="02020603050405020304" pitchFamily="18" charset="0"/>
              </a:rPr>
              <a:t>ô thức giấc mấy lần. </a:t>
            </a:r>
            <a:br>
              <a:rPr lang="en-US" sz="2700" b="1">
                <a:solidFill>
                  <a:srgbClr val="FF0000"/>
                </a:solidFill>
                <a:latin typeface="Times New Roman" panose="02020603050405020304" pitchFamily="18" charset="0"/>
                <a:cs typeface="Times New Roman" panose="02020603050405020304" pitchFamily="18" charset="0"/>
              </a:rPr>
            </a:br>
            <a:r>
              <a:rPr lang="vi-VN" sz="2700" b="1">
                <a:solidFill>
                  <a:srgbClr val="002060"/>
                </a:solidFill>
                <a:latin typeface="Times New Roman" panose="02020603050405020304" pitchFamily="18" charset="0"/>
                <a:cs typeface="Times New Roman" panose="02020603050405020304" pitchFamily="18" charset="0"/>
              </a:rPr>
              <a:t>d) Thuỷ sang nhà cô Xuân chơi đã khá lâu. Thấy nhà cô chuẩn bị ăn cơm, Thuỷ liền xin phép ra về.</a:t>
            </a:r>
            <a:br>
              <a:rPr lang="vi-VN" sz="2700" b="1">
                <a:solidFill>
                  <a:srgbClr val="002060"/>
                </a:solidFill>
                <a:latin typeface="Times New Roman" panose="02020603050405020304" pitchFamily="18" charset="0"/>
                <a:cs typeface="Times New Roman" panose="02020603050405020304" pitchFamily="18" charset="0"/>
              </a:rPr>
            </a:br>
            <a:br>
              <a:rPr lang="vi-VN" sz="4000"/>
            </a:br>
            <a:endParaRPr lang="en-US" sz="4000" b="1">
              <a:solidFill>
                <a:srgbClr val="C00000"/>
              </a:solidFill>
            </a:endParaRPr>
          </a:p>
        </p:txBody>
      </p:sp>
    </p:spTree>
    <p:extLst>
      <p:ext uri="{BB962C8B-B14F-4D97-AF65-F5344CB8AC3E}">
        <p14:creationId xmlns:p14="http://schemas.microsoft.com/office/powerpoint/2010/main" val="3490437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41" y="2546748"/>
            <a:ext cx="35719"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285" y="2564606"/>
            <a:ext cx="21431"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10" y="2543175"/>
            <a:ext cx="30718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20"/>
          <p:cNvGrpSpPr>
            <a:grpSpLocks/>
          </p:cNvGrpSpPr>
          <p:nvPr/>
        </p:nvGrpSpPr>
        <p:grpSpPr bwMode="auto">
          <a:xfrm>
            <a:off x="301508" y="1275606"/>
            <a:ext cx="8350055" cy="2284593"/>
            <a:chOff x="0" y="518"/>
            <a:chExt cx="2903" cy="2913"/>
          </a:xfrm>
        </p:grpSpPr>
        <p:sp>
          <p:nvSpPr>
            <p:cNvPr id="16397" name="AutoShape 19"/>
            <p:cNvSpPr>
              <a:spLocks noChangeArrowheads="1"/>
            </p:cNvSpPr>
            <p:nvPr/>
          </p:nvSpPr>
          <p:spPr bwMode="auto">
            <a:xfrm>
              <a:off x="0" y="613"/>
              <a:ext cx="2903" cy="1860"/>
            </a:xfrm>
            <a:prstGeom prst="wedgeRoundRectCallout">
              <a:avLst>
                <a:gd name="adj1" fmla="val -2722"/>
                <a:gd name="adj2" fmla="val 45663"/>
                <a:gd name="adj3" fmla="val 16667"/>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700"/>
            </a:p>
          </p:txBody>
        </p:sp>
        <p:sp>
          <p:nvSpPr>
            <p:cNvPr id="16398" name="Text Box 15"/>
            <p:cNvSpPr txBox="1">
              <a:spLocks noChangeArrowheads="1"/>
            </p:cNvSpPr>
            <p:nvPr/>
          </p:nvSpPr>
          <p:spPr bwMode="auto">
            <a:xfrm>
              <a:off x="50" y="518"/>
              <a:ext cx="2698" cy="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vi-VN" sz="2400" b="1">
                  <a:solidFill>
                    <a:schemeClr val="bg1"/>
                  </a:solidFill>
                  <a:latin typeface="Times New Roman" panose="02020603050405020304" pitchFamily="18" charset="0"/>
                  <a:cs typeface="Times New Roman" panose="02020603050405020304" pitchFamily="18" charset="0"/>
                </a:rPr>
                <a:t>a) Thành đã hẹn sáng chủ nhật sẽ đến nhà Tùng chơi. Sắp đến giờ đi thì Thành có việc đột xuất khó có thể đến đúng hẹn. Thành liền gọi điện thoại báo cho Tùng biết. </a:t>
              </a:r>
              <a:br>
                <a:rPr lang="en-US" sz="2400" b="1">
                  <a:solidFill>
                    <a:schemeClr val="bg1"/>
                  </a:solidFill>
                  <a:latin typeface="Times New Roman" panose="02020603050405020304" pitchFamily="18" charset="0"/>
                  <a:cs typeface="Times New Roman" panose="02020603050405020304" pitchFamily="18" charset="0"/>
                </a:rPr>
              </a:br>
              <a:endParaRPr lang="en-US" altLang="en-US" sz="2400" b="1">
                <a:solidFill>
                  <a:schemeClr val="bg1"/>
                </a:solidFill>
              </a:endParaRPr>
            </a:p>
          </p:txBody>
        </p:sp>
      </p:grpSp>
      <p:sp>
        <p:nvSpPr>
          <p:cNvPr id="61456" name="Rectangle 16"/>
          <p:cNvSpPr>
            <a:spLocks noChangeArrowheads="1"/>
          </p:cNvSpPr>
          <p:nvPr/>
        </p:nvSpPr>
        <p:spPr bwMode="auto">
          <a:xfrm>
            <a:off x="241772" y="3127437"/>
            <a:ext cx="8350055" cy="1368152"/>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sz="2400" b="1">
                <a:solidFill>
                  <a:srgbClr val="0070C0"/>
                </a:solidFill>
                <a:latin typeface="Times New Roman" panose="02020603050405020304" pitchFamily="18" charset="0"/>
                <a:cs typeface="Times New Roman" panose="02020603050405020304" pitchFamily="18" charset="0"/>
              </a:rPr>
              <a:t>b) Hiếu cùng bố mẹ đến nhà bác Tú chơi. Hiếu cứ tự tiện vào</a:t>
            </a:r>
            <a:endParaRPr lang="en-US" sz="2400" b="1">
              <a:solidFill>
                <a:srgbClr val="0070C0"/>
              </a:solidFill>
              <a:latin typeface="Times New Roman" panose="02020603050405020304" pitchFamily="18" charset="0"/>
              <a:cs typeface="Times New Roman" panose="02020603050405020304" pitchFamily="18" charset="0"/>
            </a:endParaRPr>
          </a:p>
          <a:p>
            <a:pPr algn="just">
              <a:spcBef>
                <a:spcPct val="0"/>
              </a:spcBef>
              <a:buNone/>
            </a:pPr>
            <a:r>
              <a:rPr lang="vi-VN" sz="2400" b="1">
                <a:solidFill>
                  <a:srgbClr val="0070C0"/>
                </a:solidFill>
                <a:latin typeface="Times New Roman" panose="02020603050405020304" pitchFamily="18" charset="0"/>
                <a:cs typeface="Times New Roman" panose="02020603050405020304" pitchFamily="18" charset="0"/>
              </a:rPr>
              <a:t> phòng của anh Trung, con bác Tú mà không gõ cửa. </a:t>
            </a:r>
            <a:br>
              <a:rPr lang="en-US" sz="2400" b="1">
                <a:solidFill>
                  <a:srgbClr val="0070C0"/>
                </a:solidFill>
                <a:latin typeface="Times New Roman" panose="02020603050405020304" pitchFamily="18" charset="0"/>
                <a:cs typeface="Times New Roman" panose="02020603050405020304" pitchFamily="18" charset="0"/>
              </a:rPr>
            </a:br>
            <a:endParaRPr lang="en-US" altLang="en-US" sz="210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98338767"/>
              </p:ext>
            </p:extLst>
          </p:nvPr>
        </p:nvGraphicFramePr>
        <p:xfrm>
          <a:off x="301508" y="279664"/>
          <a:ext cx="8350055" cy="822960"/>
        </p:xfrm>
        <a:graphic>
          <a:graphicData uri="http://schemas.openxmlformats.org/drawingml/2006/table">
            <a:tbl>
              <a:tblPr firstRow="1" bandRow="1">
                <a:tableStyleId>{5C22544A-7EE6-4342-B048-85BDC9FD1C3A}</a:tableStyleId>
              </a:tblPr>
              <a:tblGrid>
                <a:gridCol w="8350055">
                  <a:extLst>
                    <a:ext uri="{9D8B030D-6E8A-4147-A177-3AD203B41FA5}">
                      <a16:colId xmlns:a16="http://schemas.microsoft.com/office/drawing/2014/main" val="2865925516"/>
                    </a:ext>
                  </a:extLst>
                </a:gridCol>
              </a:tblGrid>
              <a:tr h="657110">
                <a:tc>
                  <a:txBody>
                    <a:bodyPr/>
                    <a:lstStyle/>
                    <a:p>
                      <a:r>
                        <a:rPr lang="vi-VN" sz="2400" b="1">
                          <a:solidFill>
                            <a:schemeClr val="tx1"/>
                          </a:solidFill>
                          <a:latin typeface="Times New Roman" panose="02020603050405020304" pitchFamily="18" charset="0"/>
                          <a:cs typeface="Times New Roman" panose="02020603050405020304" pitchFamily="18" charset="0"/>
                        </a:rPr>
                        <a:t>1. Nhận xét việc làm của các bạn trong môi trường hợp sau:</a:t>
                      </a:r>
                      <a:br>
                        <a:rPr lang="vi-VN" sz="2400">
                          <a:solidFill>
                            <a:schemeClr val="tx1"/>
                          </a:solidFill>
                          <a:latin typeface="Times New Roman" panose="02020603050405020304" pitchFamily="18" charset="0"/>
                          <a:cs typeface="Times New Roman" panose="02020603050405020304" pitchFamily="18" charset="0"/>
                        </a:rPr>
                      </a:br>
                      <a:endParaRPr lang="en-US" sz="2400">
                        <a:solidFill>
                          <a:schemeClr val="tx1"/>
                        </a:solidFill>
                      </a:endParaRPr>
                    </a:p>
                  </a:txBody>
                  <a:tcPr/>
                </a:tc>
                <a:extLst>
                  <a:ext uri="{0D108BD9-81ED-4DB2-BD59-A6C34878D82A}">
                    <a16:rowId xmlns:a16="http://schemas.microsoft.com/office/drawing/2014/main" val="3519002345"/>
                  </a:ext>
                </a:extLst>
              </a:tr>
            </a:tbl>
          </a:graphicData>
        </a:graphic>
      </p:graphicFrame>
    </p:spTree>
    <p:extLst>
      <p:ext uri="{BB962C8B-B14F-4D97-AF65-F5344CB8AC3E}">
        <p14:creationId xmlns:p14="http://schemas.microsoft.com/office/powerpoint/2010/main" val="397637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additive="base">
                                        <p:cTn id="13" dur="500" fill="hold"/>
                                        <p:tgtEl>
                                          <p:spTgt spid="16394"/>
                                        </p:tgtEl>
                                        <p:attrNameLst>
                                          <p:attrName>ppt_x</p:attrName>
                                        </p:attrNameLst>
                                      </p:cBhvr>
                                      <p:tavLst>
                                        <p:tav tm="0">
                                          <p:val>
                                            <p:strVal val="#ppt_x"/>
                                          </p:val>
                                        </p:tav>
                                        <p:tav tm="100000">
                                          <p:val>
                                            <p:strVal val="#ppt_x"/>
                                          </p:val>
                                        </p:tav>
                                      </p:tavLst>
                                    </p:anim>
                                    <p:anim calcmode="lin" valueType="num">
                                      <p:cBhvr additive="base">
                                        <p:cTn id="1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anim calcmode="lin" valueType="num">
                                      <p:cBhvr additive="base">
                                        <p:cTn id="19" dur="500" fill="hold"/>
                                        <p:tgtEl>
                                          <p:spTgt spid="61456"/>
                                        </p:tgtEl>
                                        <p:attrNameLst>
                                          <p:attrName>ppt_x</p:attrName>
                                        </p:attrNameLst>
                                      </p:cBhvr>
                                      <p:tavLst>
                                        <p:tav tm="0">
                                          <p:val>
                                            <p:strVal val="#ppt_x"/>
                                          </p:val>
                                        </p:tav>
                                        <p:tav tm="100000">
                                          <p:val>
                                            <p:strVal val="#ppt_x"/>
                                          </p:val>
                                        </p:tav>
                                      </p:tavLst>
                                    </p:anim>
                                    <p:anim calcmode="lin" valueType="num">
                                      <p:cBhvr additive="base">
                                        <p:cTn id="20" dur="500" fill="hold"/>
                                        <p:tgtEl>
                                          <p:spTgt spid="61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EDE4052-934C-4262-951B-18932A5FA04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蝉视频"/>
  <p:tag name="INKNOELEADERBOARD" val="1155858675"/>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1lqtxkrw">
      <a:majorFont>
        <a:latin typeface="华康方圆体W7"/>
        <a:ea typeface="华康方圆体W7"/>
        <a:cs typeface=""/>
      </a:majorFont>
      <a:minorFont>
        <a:latin typeface="华康方圆体W7"/>
        <a:ea typeface="华康方圆体W7"/>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1278</Words>
  <Application>Microsoft Office PowerPoint</Application>
  <PresentationFormat>On-screen Show (16:9)</PresentationFormat>
  <Paragraphs>76</Paragraphs>
  <Slides>15</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华康方圆体W7</vt:lpstr>
      <vt:lpstr>UTM Cookies</vt:lpstr>
      <vt:lpstr>Times New Roman</vt:lpstr>
      <vt:lpstr>.黑体-日本语</vt:lpstr>
      <vt:lpstr>UVN Thanh Pho Nang</vt:lpstr>
      <vt:lpstr>Titan One</vt:lpstr>
      <vt:lpstr>Arial</vt:lpstr>
      <vt:lpstr>UVN Thay Giao Nang</vt:lpstr>
      <vt:lpstr>更多模版请关注:尚佳素材公社shop64427429.taobao.com</vt:lpstr>
      <vt:lpstr>PowerPoint Presentation</vt:lpstr>
      <vt:lpstr>PowerPoint Presentation</vt:lpstr>
      <vt:lpstr>HOẠT ĐỘNG 1  Nhận xét hành vi:  Đọc truyện: Một chuyến đi.</vt:lpstr>
      <vt:lpstr>PowerPoint Presentation</vt:lpstr>
      <vt:lpstr>PowerPoint Presentation</vt:lpstr>
      <vt:lpstr>  Không nên tự ý làm việc gì khi chưa xin phép chủ nhà. Thực hiện tốt nếp sinh hoạt của chủ nhà.</vt:lpstr>
      <vt:lpstr>PowerPoint Presentation</vt:lpstr>
      <vt:lpstr>HOẠT ĐỘNG 2: Bày tỏ ý kiến:    1. Nhận xét việc làm của các bạn trong môi trường hợp sau: a) Thành đã hẹn sáng chủ nhật sẽ đến nhà Tùng chơi. Sắp đến giờ đi thì Thành có việc đột xuất khó có thể đến đúng hẹn. Thành liền gọi điện thoại báo cho Tùng biết.  b) Hiếu cùng bố mẹ đến nhà bác Tú chơi. Hiếu cứ tự tiện vào phòng của anh Trung, con bác Tú mà không gõ cửa.  c) Chủ nhật, Tân được bố mẹ cho lên chơi nhà cô Hương. Ở nhà cô Hương, mọi người nghỉ trưa lâu hơn ở nhà Tân. Trong khi con cô Hương còn đang ngủ, Tân cứ chơi điện tử ở máy tính của cô làm em bé nhà cô thức giấc mấy lần.  d) Thuỷ sang nhà cô Xuân chơi đã khá lâu. Thấy nhà cô chuẩn bị ăn cơm, Thuỷ liền xin phép ra về.  </vt:lpstr>
      <vt:lpstr>PowerPoint Presentation</vt:lpstr>
      <vt:lpstr>PowerPoint Presentation</vt:lpstr>
      <vt:lpstr> HOẠT ĐỘNG 3:  Nhận xét hành vi, thực hành: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蝉视频</dc:title>
  <dc:creator>Administrator</dc:creator>
  <cp:lastModifiedBy>Hà My Ngô</cp:lastModifiedBy>
  <cp:revision>82</cp:revision>
  <dcterms:created xsi:type="dcterms:W3CDTF">2015-10-27T02:40:00Z</dcterms:created>
  <dcterms:modified xsi:type="dcterms:W3CDTF">2021-11-13T16:28:45Z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