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9" r:id="rId2"/>
    <p:sldId id="273" r:id="rId3"/>
    <p:sldId id="257" r:id="rId4"/>
    <p:sldId id="276" r:id="rId5"/>
    <p:sldId id="277" r:id="rId6"/>
    <p:sldId id="262" r:id="rId7"/>
    <p:sldId id="258" r:id="rId8"/>
    <p:sldId id="274" r:id="rId9"/>
    <p:sldId id="261" r:id="rId10"/>
    <p:sldId id="263" r:id="rId11"/>
    <p:sldId id="264" r:id="rId12"/>
    <p:sldId id="278" r:id="rId13"/>
    <p:sldId id="279" r:id="rId14"/>
    <p:sldId id="271" r:id="rId15"/>
    <p:sldId id="265" r:id="rId16"/>
    <p:sldId id="266" r:id="rId17"/>
    <p:sldId id="267" r:id="rId18"/>
    <p:sldId id="268" r:id="rId19"/>
    <p:sldId id="269"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yoHaR7CEgA9pm97qki3a9JHjX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F73"/>
    <a:srgbClr val="E76544"/>
    <a:srgbClr val="FBB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1" autoAdjust="0"/>
  </p:normalViewPr>
  <p:slideViewPr>
    <p:cSldViewPr snapToGrid="0">
      <p:cViewPr>
        <p:scale>
          <a:sx n="50" d="100"/>
          <a:sy n="50" d="100"/>
        </p:scale>
        <p:origin x="704" y="24"/>
      </p:cViewPr>
      <p:guideLst>
        <p:guide orient="horz" pos="2160"/>
        <p:guide pos="3840"/>
      </p:guideLst>
    </p:cSldViewPr>
  </p:slideViewPr>
  <p:outlineViewPr>
    <p:cViewPr>
      <p:scale>
        <a:sx n="33" d="100"/>
        <a:sy n="33" d="100"/>
      </p:scale>
      <p:origin x="0" y="-8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66178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8894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007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401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18" name="Google Shape;118;p4"/>
          <p:cNvPicPr preferRelativeResize="0"/>
          <p:nvPr/>
        </p:nvPicPr>
        <p:blipFill rotWithShape="1">
          <a:blip r:embed="rId4">
            <a:alphaModFix/>
          </a:blip>
          <a:srcRect l="39523" t="22570" r="24105" b="28666"/>
          <a:stretch/>
        </p:blipFill>
        <p:spPr>
          <a:xfrm>
            <a:off x="8378764" y="1815152"/>
            <a:ext cx="4242512" cy="4609148"/>
          </a:xfrm>
          <a:prstGeom prst="rect">
            <a:avLst/>
          </a:prstGeom>
          <a:noFill/>
          <a:ln>
            <a:noFill/>
          </a:ln>
        </p:spPr>
      </p:pic>
      <p:pic>
        <p:nvPicPr>
          <p:cNvPr id="119" name="Google Shape;119;p4"/>
          <p:cNvPicPr preferRelativeResize="0"/>
          <p:nvPr/>
        </p:nvPicPr>
        <p:blipFill rotWithShape="1">
          <a:blip r:embed="rId5">
            <a:alphaModFix/>
          </a:blip>
          <a:srcRect l="35709" t="39297" r="39006" b="25614"/>
          <a:stretch/>
        </p:blipFill>
        <p:spPr>
          <a:xfrm rot="-1559529">
            <a:off x="1372757" y="487254"/>
            <a:ext cx="616738" cy="604645"/>
          </a:xfrm>
          <a:prstGeom prst="rect">
            <a:avLst/>
          </a:prstGeom>
          <a:noFill/>
          <a:ln>
            <a:noFill/>
          </a:ln>
        </p:spPr>
      </p:pic>
      <p:sp>
        <p:nvSpPr>
          <p:cNvPr id="6" name="TextBox 5">
            <a:extLst>
              <a:ext uri="{FF2B5EF4-FFF2-40B4-BE49-F238E27FC236}">
                <a16:creationId xmlns:a16="http://schemas.microsoft.com/office/drawing/2014/main" id="{7BF0F86A-9D8D-4E45-BEA6-F71CA27F9C4D}"/>
              </a:ext>
            </a:extLst>
          </p:cNvPr>
          <p:cNvSpPr txBox="1"/>
          <p:nvPr/>
        </p:nvSpPr>
        <p:spPr>
          <a:xfrm>
            <a:off x="314156" y="2667451"/>
            <a:ext cx="9208216" cy="2123658"/>
          </a:xfrm>
          <a:prstGeom prst="rect">
            <a:avLst/>
          </a:prstGeom>
          <a:noFill/>
        </p:spPr>
        <p:txBody>
          <a:bodyPr wrap="square">
            <a:spAutoFit/>
          </a:bodyPr>
          <a:lstStyle/>
          <a:p>
            <a:r>
              <a:rPr lang="en-US" altLang="en-US" sz="4400" b="1">
                <a:solidFill>
                  <a:schemeClr val="tx1"/>
                </a:solidFill>
                <a:latin typeface="HP001 4 hàng" panose="020B0603050302020204" pitchFamily="34" charset="0"/>
                <a:cs typeface="Times New Roman" panose="02020603050405020304" pitchFamily="18" charset="0"/>
              </a:rPr>
              <a:t>Thứ ... ngày ... tháng ... năm 2021</a:t>
            </a:r>
          </a:p>
          <a:p>
            <a:pPr algn="ctr"/>
            <a:r>
              <a:rPr lang="en-US" altLang="en-US" sz="4400" b="1">
                <a:solidFill>
                  <a:schemeClr val="tx1"/>
                </a:solidFill>
                <a:latin typeface="HP001 4 hàng" panose="020B0603050302020204" pitchFamily="34" charset="0"/>
                <a:cs typeface="Times New Roman" panose="02020603050405020304" pitchFamily="18" charset="0"/>
              </a:rPr>
              <a:t>Đạo đức</a:t>
            </a:r>
          </a:p>
          <a:p>
            <a:pPr algn="ctr"/>
            <a:r>
              <a:rPr lang="en-US" altLang="en-US" sz="4400" b="1">
                <a:solidFill>
                  <a:srgbClr val="FF0000"/>
                </a:solidFill>
                <a:latin typeface="HP001 4 hàng" panose="020B0603050302020204" pitchFamily="34" charset="0"/>
                <a:cs typeface="Times New Roman" panose="02020603050405020304" pitchFamily="18" charset="0"/>
              </a:rPr>
              <a:t>Hiếu thảo với ông bà, cha mẹ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750"/>
                                        <p:tgtEl>
                                          <p:spTgt spid="117"/>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51"/>
        <p:cNvGrpSpPr/>
        <p:nvPr/>
      </p:nvGrpSpPr>
      <p:grpSpPr>
        <a:xfrm>
          <a:off x="0" y="0"/>
          <a:ext cx="0" cy="0"/>
          <a:chOff x="0" y="0"/>
          <a:chExt cx="0" cy="0"/>
        </a:xfrm>
      </p:grpSpPr>
      <p:pic>
        <p:nvPicPr>
          <p:cNvPr id="153" name="Google Shape;153;p8"/>
          <p:cNvPicPr preferRelativeResize="0"/>
          <p:nvPr/>
        </p:nvPicPr>
        <p:blipFill rotWithShape="1">
          <a:blip r:embed="rId3">
            <a:alphaModFix/>
          </a:blip>
          <a:srcRect l="35709" t="39297" r="39006" b="25614"/>
          <a:stretch/>
        </p:blipFill>
        <p:spPr>
          <a:xfrm rot="-1559529">
            <a:off x="1372757" y="487254"/>
            <a:ext cx="616738" cy="604645"/>
          </a:xfrm>
          <a:prstGeom prst="rect">
            <a:avLst/>
          </a:prstGeom>
          <a:noFill/>
          <a:ln>
            <a:noFill/>
          </a:ln>
        </p:spPr>
      </p:pic>
      <p:sp>
        <p:nvSpPr>
          <p:cNvPr id="6" name="Rectangle 7">
            <a:extLst>
              <a:ext uri="{FF2B5EF4-FFF2-40B4-BE49-F238E27FC236}">
                <a16:creationId xmlns:a16="http://schemas.microsoft.com/office/drawing/2014/main" id="{089D40A3-1A72-4618-BB3D-3B887FC12B45}"/>
              </a:ext>
            </a:extLst>
          </p:cNvPr>
          <p:cNvSpPr>
            <a:spLocks noChangeArrowheads="1"/>
          </p:cNvSpPr>
          <p:nvPr/>
        </p:nvSpPr>
        <p:spPr bwMode="auto">
          <a:xfrm>
            <a:off x="228600" y="269465"/>
            <a:ext cx="559413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a:t>
            </a:r>
            <a:r>
              <a:rPr lang="en-US" altLang="en-US" sz="2800" b="1">
                <a:latin typeface="Times New Roman" panose="02020603050405020304" pitchFamily="18" charset="0"/>
                <a:cs typeface="Times New Roman" panose="02020603050405020304" pitchFamily="18" charset="0"/>
              </a:rPr>
              <a:t> Mẹ mệt,  bố đi làm mãi chưa về. Sinh vùng vằng, bực bội vì chẳng có ai đưa Sinh đến nhà bạn dự sinh nhật.</a:t>
            </a:r>
          </a:p>
        </p:txBody>
      </p:sp>
      <p:sp>
        <p:nvSpPr>
          <p:cNvPr id="7" name="TextBox 12">
            <a:extLst>
              <a:ext uri="{FF2B5EF4-FFF2-40B4-BE49-F238E27FC236}">
                <a16:creationId xmlns:a16="http://schemas.microsoft.com/office/drawing/2014/main" id="{F7518EC1-F014-444D-BB3C-5ABDB6F336C1}"/>
              </a:ext>
            </a:extLst>
          </p:cNvPr>
          <p:cNvSpPr txBox="1">
            <a:spLocks noChangeArrowheads="1"/>
          </p:cNvSpPr>
          <p:nvPr/>
        </p:nvSpPr>
        <p:spPr bwMode="auto">
          <a:xfrm>
            <a:off x="6051334" y="269465"/>
            <a:ext cx="60898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solidFill>
                  <a:srgbClr val="9900CC"/>
                </a:solidFill>
                <a:latin typeface="Times New Roman" panose="02020603050405020304" pitchFamily="18" charset="0"/>
                <a:cs typeface="Times New Roman" panose="02020603050405020304" pitchFamily="18" charset="0"/>
              </a:rPr>
              <a:t>Sai, vì Sinh đã không biết chăm sóc mẹ khi mẹ đang ốm lại còn muốn đi sinh nhật.</a:t>
            </a:r>
          </a:p>
        </p:txBody>
      </p:sp>
      <p:sp>
        <p:nvSpPr>
          <p:cNvPr id="8" name="Rectangle 1">
            <a:extLst>
              <a:ext uri="{FF2B5EF4-FFF2-40B4-BE49-F238E27FC236}">
                <a16:creationId xmlns:a16="http://schemas.microsoft.com/office/drawing/2014/main" id="{48AB9B4B-BAB7-4131-921D-BF67419DDE4C}"/>
              </a:ext>
            </a:extLst>
          </p:cNvPr>
          <p:cNvSpPr>
            <a:spLocks noChangeArrowheads="1"/>
          </p:cNvSpPr>
          <p:nvPr/>
        </p:nvSpPr>
        <p:spPr bwMode="auto">
          <a:xfrm>
            <a:off x="228600" y="2305569"/>
            <a:ext cx="559413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rPr>
              <a:t>b.</a:t>
            </a:r>
            <a:r>
              <a:rPr lang="en-US" altLang="en-US" sz="2800" b="1">
                <a:latin typeface=".VnTime" panose="020B7200000000000000" pitchFamily="34" charset="0"/>
              </a:rPr>
              <a:t> </a:t>
            </a:r>
            <a:r>
              <a:rPr lang="en-US" altLang="en-US" sz="2800" b="1">
                <a:latin typeface="Times New Roman" panose="02020603050405020304" pitchFamily="18" charset="0"/>
                <a:cs typeface="Times New Roman" panose="02020603050405020304" pitchFamily="18" charset="0"/>
              </a:rPr>
              <a:t>Hôm nào đi làm về, mẹ cũng thấy Loan đã chuẩn bị sẵn chậu nước, khăn mặt để mẹ rửa cho mát. Loan còn nhanh nhảu giúp  mẹ mang túi vào nhà.</a:t>
            </a:r>
            <a:r>
              <a:rPr lang="en-US" altLang="en-US" sz="2800" b="1">
                <a:latin typeface=".VnTime" panose="020B7200000000000000" pitchFamily="34" charset="0"/>
              </a:rPr>
              <a:t> </a:t>
            </a:r>
          </a:p>
        </p:txBody>
      </p:sp>
      <p:sp>
        <p:nvSpPr>
          <p:cNvPr id="9" name="TextBox 2">
            <a:extLst>
              <a:ext uri="{FF2B5EF4-FFF2-40B4-BE49-F238E27FC236}">
                <a16:creationId xmlns:a16="http://schemas.microsoft.com/office/drawing/2014/main" id="{94EE630F-723C-4CD7-B829-DF95ED6595B8}"/>
              </a:ext>
            </a:extLst>
          </p:cNvPr>
          <p:cNvSpPr txBox="1">
            <a:spLocks noChangeArrowheads="1"/>
          </p:cNvSpPr>
          <p:nvPr/>
        </p:nvSpPr>
        <p:spPr bwMode="auto">
          <a:xfrm>
            <a:off x="6051334" y="2198572"/>
            <a:ext cx="60898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9900CC"/>
                </a:solidFill>
                <a:latin typeface="Times New Roman" panose="02020603050405020304" pitchFamily="18" charset="0"/>
                <a:cs typeface="Times New Roman" panose="02020603050405020304" pitchFamily="18" charset="0"/>
              </a:rPr>
              <a:t>   Đúng, vì Loan đã thể hiện sự quan tâm, biết giúp đỡ mẹ đúng với khả năng của mình. Loan làm như thế  sẽ làm mẹ vui</a:t>
            </a:r>
            <a:r>
              <a:rPr lang="en-US" altLang="en-US" sz="2800">
                <a:latin typeface="Times New Roman" panose="02020603050405020304" pitchFamily="18" charset="0"/>
                <a:cs typeface="Times New Roman" panose="02020603050405020304" pitchFamily="18" charset="0"/>
              </a:rPr>
              <a:t>.</a:t>
            </a:r>
          </a:p>
        </p:txBody>
      </p:sp>
      <p:sp>
        <p:nvSpPr>
          <p:cNvPr id="10" name="Rectangle 1">
            <a:extLst>
              <a:ext uri="{FF2B5EF4-FFF2-40B4-BE49-F238E27FC236}">
                <a16:creationId xmlns:a16="http://schemas.microsoft.com/office/drawing/2014/main" id="{7D21029A-CD82-4E7C-A3FC-1717632A5F4D}"/>
              </a:ext>
            </a:extLst>
          </p:cNvPr>
          <p:cNvSpPr>
            <a:spLocks noChangeArrowheads="1"/>
          </p:cNvSpPr>
          <p:nvPr/>
        </p:nvSpPr>
        <p:spPr bwMode="auto">
          <a:xfrm>
            <a:off x="228601" y="4835620"/>
            <a:ext cx="559413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FF0000"/>
                </a:solidFill>
                <a:latin typeface="Times New Roman" panose="02020603050405020304" pitchFamily="18" charset="0"/>
                <a:cs typeface="Times New Roman" panose="02020603050405020304" pitchFamily="18" charset="0"/>
              </a:rPr>
              <a:t>c.</a:t>
            </a:r>
            <a:r>
              <a:rPr lang="en-US" altLang="en-US" sz="2800" b="1">
                <a:solidFill>
                  <a:srgbClr val="3333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Bố Hoàng vừa đi làm về, rất mệt. Hoàng chạy ra tận cửa đón và hỏi ngay: “ Bố có nhớ mua truyện tranh cho con không? ”</a:t>
            </a:r>
            <a:endParaRPr lang="en-US" altLang="en-US" sz="2800">
              <a:latin typeface="Times New Roman" panose="02020603050405020304" pitchFamily="18" charset="0"/>
              <a:cs typeface="Times New Roman" panose="02020603050405020304" pitchFamily="18" charset="0"/>
            </a:endParaRPr>
          </a:p>
        </p:txBody>
      </p:sp>
      <p:sp>
        <p:nvSpPr>
          <p:cNvPr id="11" name="TextBox 2">
            <a:extLst>
              <a:ext uri="{FF2B5EF4-FFF2-40B4-BE49-F238E27FC236}">
                <a16:creationId xmlns:a16="http://schemas.microsoft.com/office/drawing/2014/main" id="{89E3BBD3-AA5E-4027-9379-F0B0B34ADD80}"/>
              </a:ext>
            </a:extLst>
          </p:cNvPr>
          <p:cNvSpPr txBox="1">
            <a:spLocks noChangeArrowheads="1"/>
          </p:cNvSpPr>
          <p:nvPr/>
        </p:nvSpPr>
        <p:spPr bwMode="auto">
          <a:xfrm>
            <a:off x="6096000" y="4835620"/>
            <a:ext cx="604522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9900CC"/>
                </a:solidFill>
                <a:latin typeface="Times New Roman" panose="02020603050405020304" pitchFamily="18" charset="0"/>
                <a:cs typeface="Times New Roman" panose="02020603050405020304" pitchFamily="18" charset="0"/>
              </a:rPr>
              <a:t>    Sai,  Hoàng đã không biết quan tâm đến bố . Bố đi làm về rất mệt, không nên đòi quà bố.</a:t>
            </a:r>
          </a:p>
        </p:txBody>
      </p:sp>
      <p:cxnSp>
        <p:nvCxnSpPr>
          <p:cNvPr id="3" name="Straight Connector 2">
            <a:extLst>
              <a:ext uri="{FF2B5EF4-FFF2-40B4-BE49-F238E27FC236}">
                <a16:creationId xmlns:a16="http://schemas.microsoft.com/office/drawing/2014/main" id="{36D9752E-6A75-4EAC-9148-9B0553211C50}"/>
              </a:ext>
            </a:extLst>
          </p:cNvPr>
          <p:cNvCxnSpPr/>
          <p:nvPr/>
        </p:nvCxnSpPr>
        <p:spPr>
          <a:xfrm>
            <a:off x="5969877" y="269465"/>
            <a:ext cx="0" cy="6299501"/>
          </a:xfrm>
          <a:prstGeom prst="line">
            <a:avLst/>
          </a:prstGeom>
          <a:ln w="57150">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60"/>
        <p:cNvGrpSpPr/>
        <p:nvPr/>
      </p:nvGrpSpPr>
      <p:grpSpPr>
        <a:xfrm>
          <a:off x="0" y="0"/>
          <a:ext cx="0" cy="0"/>
          <a:chOff x="0" y="0"/>
          <a:chExt cx="0" cy="0"/>
        </a:xfrm>
      </p:grpSpPr>
      <p:sp>
        <p:nvSpPr>
          <p:cNvPr id="4" name="Rectangle 1">
            <a:extLst>
              <a:ext uri="{FF2B5EF4-FFF2-40B4-BE49-F238E27FC236}">
                <a16:creationId xmlns:a16="http://schemas.microsoft.com/office/drawing/2014/main" id="{FBFF1741-5EF7-4A4E-8A36-070587D4BED1}"/>
              </a:ext>
            </a:extLst>
          </p:cNvPr>
          <p:cNvSpPr>
            <a:spLocks noChangeArrowheads="1"/>
          </p:cNvSpPr>
          <p:nvPr/>
        </p:nvSpPr>
        <p:spPr bwMode="auto">
          <a:xfrm>
            <a:off x="331429" y="354735"/>
            <a:ext cx="537849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FF0000"/>
                </a:solidFill>
                <a:latin typeface="Times New Roman" panose="02020603050405020304" pitchFamily="18" charset="0"/>
              </a:rPr>
              <a:t>d.</a:t>
            </a:r>
            <a:r>
              <a:rPr lang="en-US" altLang="en-US" sz="2800" b="1">
                <a:latin typeface="Times New Roman" panose="02020603050405020304" pitchFamily="18" charset="0"/>
              </a:rPr>
              <a:t> Ông nội của Hoài rất thích chơi cây cảnh. Hoài đến nhà bạn mượn sách, thấy ngoài vườn nhà bạn có khóm hoa lạ, liền xin bạn một nhánh mang về cho ông trồng.</a:t>
            </a:r>
          </a:p>
        </p:txBody>
      </p:sp>
      <p:sp>
        <p:nvSpPr>
          <p:cNvPr id="5" name="TextBox 2">
            <a:extLst>
              <a:ext uri="{FF2B5EF4-FFF2-40B4-BE49-F238E27FC236}">
                <a16:creationId xmlns:a16="http://schemas.microsoft.com/office/drawing/2014/main" id="{DF77846F-DD44-4ED5-A135-D65E8E4CF94D}"/>
              </a:ext>
            </a:extLst>
          </p:cNvPr>
          <p:cNvSpPr txBox="1">
            <a:spLocks noChangeArrowheads="1"/>
          </p:cNvSpPr>
          <p:nvPr/>
        </p:nvSpPr>
        <p:spPr bwMode="auto">
          <a:xfrm>
            <a:off x="6096000" y="354735"/>
            <a:ext cx="537849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9900CC"/>
                </a:solidFill>
                <a:latin typeface="Times New Roman" panose="02020603050405020304" pitchFamily="18" charset="0"/>
                <a:cs typeface="Times New Roman" panose="02020603050405020304" pitchFamily="18" charset="0"/>
              </a:rPr>
              <a:t>    Đúng, Hoài đã biết quan tâm đến sở thích của ông và luôn nghĩ đến ông. Việc làm của Hoài tuy nhỏ nhưng sẽ làm ông  vui và cảm động.</a:t>
            </a:r>
          </a:p>
        </p:txBody>
      </p:sp>
      <p:sp>
        <p:nvSpPr>
          <p:cNvPr id="6" name="TextBox 2">
            <a:extLst>
              <a:ext uri="{FF2B5EF4-FFF2-40B4-BE49-F238E27FC236}">
                <a16:creationId xmlns:a16="http://schemas.microsoft.com/office/drawing/2014/main" id="{EDFB0979-EA40-4200-87C3-59B6D4035D26}"/>
              </a:ext>
            </a:extLst>
          </p:cNvPr>
          <p:cNvSpPr txBox="1">
            <a:spLocks noChangeArrowheads="1"/>
          </p:cNvSpPr>
          <p:nvPr/>
        </p:nvSpPr>
        <p:spPr bwMode="auto">
          <a:xfrm>
            <a:off x="6096000" y="3497240"/>
            <a:ext cx="583139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9900CC"/>
                </a:solidFill>
                <a:latin typeface="Times New Roman" panose="02020603050405020304" pitchFamily="18" charset="0"/>
                <a:cs typeface="Times New Roman" panose="02020603050405020304" pitchFamily="18" charset="0"/>
              </a:rPr>
              <a:t>    Đúng. Bà đang ốm , rất cần sự quan tâm, chăm sóc của con cháu. Mặc dù đang chơi vui, nhưng Nhâm vẫn nghĩ , lo và chạy sang chăm sóc bà.</a:t>
            </a:r>
          </a:p>
        </p:txBody>
      </p:sp>
      <p:sp>
        <p:nvSpPr>
          <p:cNvPr id="7" name="Rectangle 3">
            <a:extLst>
              <a:ext uri="{FF2B5EF4-FFF2-40B4-BE49-F238E27FC236}">
                <a16:creationId xmlns:a16="http://schemas.microsoft.com/office/drawing/2014/main" id="{F9C9E8DB-AF2E-4AEF-AA61-19654C2B96E0}"/>
              </a:ext>
            </a:extLst>
          </p:cNvPr>
          <p:cNvSpPr>
            <a:spLocks noChangeArrowheads="1"/>
          </p:cNvSpPr>
          <p:nvPr/>
        </p:nvSpPr>
        <p:spPr bwMode="auto">
          <a:xfrm>
            <a:off x="331429" y="3497240"/>
            <a:ext cx="528705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FF0000"/>
                </a:solidFill>
                <a:latin typeface="Times New Roman" panose="02020603050405020304" pitchFamily="18" charset="0"/>
                <a:cs typeface="Times New Roman" panose="02020603050405020304" pitchFamily="18" charset="0"/>
              </a:rPr>
              <a:t>đ. </a:t>
            </a:r>
            <a:r>
              <a:rPr lang="en-US" altLang="en-US" sz="2800" b="1">
                <a:latin typeface="Times New Roman" panose="02020603050405020304" pitchFamily="18" charset="0"/>
                <a:cs typeface="Times New Roman" panose="02020603050405020304" pitchFamily="18" charset="0"/>
              </a:rPr>
              <a:t>Sau giờ học nhóm, Nhâm và bạn Minh đang đùa với nhau. Chợt nghe tiếng bà ngoại ho ở phòng bên, Nhâm vội chạy sang vuốt ngực cho bà.</a:t>
            </a:r>
          </a:p>
        </p:txBody>
      </p:sp>
      <p:cxnSp>
        <p:nvCxnSpPr>
          <p:cNvPr id="8" name="Straight Connector 7">
            <a:extLst>
              <a:ext uri="{FF2B5EF4-FFF2-40B4-BE49-F238E27FC236}">
                <a16:creationId xmlns:a16="http://schemas.microsoft.com/office/drawing/2014/main" id="{5EF485C0-8F9E-4BFF-9F54-430CE55E6D81}"/>
              </a:ext>
            </a:extLst>
          </p:cNvPr>
          <p:cNvCxnSpPr/>
          <p:nvPr/>
        </p:nvCxnSpPr>
        <p:spPr>
          <a:xfrm>
            <a:off x="5969877" y="269465"/>
            <a:ext cx="0" cy="6299501"/>
          </a:xfrm>
          <a:prstGeom prst="line">
            <a:avLst/>
          </a:prstGeom>
          <a:ln w="5715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62" name="Google Shape;162;p9"/>
          <p:cNvPicPr preferRelativeResize="0"/>
          <p:nvPr/>
        </p:nvPicPr>
        <p:blipFill rotWithShape="1">
          <a:blip r:embed="rId3">
            <a:alphaModFix/>
          </a:blip>
          <a:srcRect/>
          <a:stretch/>
        </p:blipFill>
        <p:spPr>
          <a:xfrm>
            <a:off x="4856622" y="4855381"/>
            <a:ext cx="1875114" cy="19460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26" name="Google Shape;126;p5"/>
          <p:cNvPicPr preferRelativeResize="0"/>
          <p:nvPr/>
        </p:nvPicPr>
        <p:blipFill rotWithShape="1">
          <a:blip r:embed="rId4">
            <a:alphaModFix/>
          </a:blip>
          <a:srcRect t="23464" r="71083" b="46860"/>
          <a:stretch/>
        </p:blipFill>
        <p:spPr>
          <a:xfrm>
            <a:off x="-1017727" y="1114865"/>
            <a:ext cx="3406282" cy="3495660"/>
          </a:xfrm>
          <a:prstGeom prst="rect">
            <a:avLst/>
          </a:prstGeom>
          <a:noFill/>
          <a:ln>
            <a:noFill/>
          </a:ln>
        </p:spPr>
      </p:pic>
      <p:pic>
        <p:nvPicPr>
          <p:cNvPr id="127" name="Google Shape;127;p5"/>
          <p:cNvPicPr preferRelativeResize="0"/>
          <p:nvPr/>
        </p:nvPicPr>
        <p:blipFill rotWithShape="1">
          <a:blip r:embed="rId5">
            <a:alphaModFix/>
          </a:blip>
          <a:srcRect r="7135"/>
          <a:stretch/>
        </p:blipFill>
        <p:spPr>
          <a:xfrm>
            <a:off x="9796102" y="4306667"/>
            <a:ext cx="2395898" cy="2497582"/>
          </a:xfrm>
          <a:prstGeom prst="rect">
            <a:avLst/>
          </a:prstGeom>
          <a:noFill/>
          <a:ln>
            <a:noFill/>
          </a:ln>
        </p:spPr>
      </p:pic>
      <p:pic>
        <p:nvPicPr>
          <p:cNvPr id="128" name="Google Shape;128;p5"/>
          <p:cNvPicPr preferRelativeResize="0"/>
          <p:nvPr/>
        </p:nvPicPr>
        <p:blipFill rotWithShape="1">
          <a:blip r:embed="rId6">
            <a:alphaModFix/>
          </a:blip>
          <a:srcRect l="35709" t="39297" r="39006" b="25614"/>
          <a:stretch/>
        </p:blipFill>
        <p:spPr>
          <a:xfrm rot="-1559529">
            <a:off x="1372757" y="487254"/>
            <a:ext cx="616738" cy="604645"/>
          </a:xfrm>
          <a:prstGeom prst="rect">
            <a:avLst/>
          </a:prstGeom>
          <a:noFill/>
          <a:ln>
            <a:noFill/>
          </a:ln>
        </p:spPr>
      </p:pic>
      <p:sp>
        <p:nvSpPr>
          <p:cNvPr id="7" name="Text Box 4">
            <a:extLst>
              <a:ext uri="{FF2B5EF4-FFF2-40B4-BE49-F238E27FC236}">
                <a16:creationId xmlns:a16="http://schemas.microsoft.com/office/drawing/2014/main" id="{166F1A8A-BCBB-489D-A99E-0E9C6C66E8DB}"/>
              </a:ext>
            </a:extLst>
          </p:cNvPr>
          <p:cNvSpPr txBox="1">
            <a:spLocks noChangeArrowheads="1"/>
          </p:cNvSpPr>
          <p:nvPr/>
        </p:nvSpPr>
        <p:spPr bwMode="auto">
          <a:xfrm rot="10800000" flipV="1">
            <a:off x="2097734" y="1346848"/>
            <a:ext cx="92082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rPr>
              <a:t>Qua bài tập 1, các em cần học tập việc làm của các bạn nào? </a:t>
            </a:r>
          </a:p>
        </p:txBody>
      </p:sp>
      <p:sp>
        <p:nvSpPr>
          <p:cNvPr id="8" name="Text Box 4">
            <a:extLst>
              <a:ext uri="{FF2B5EF4-FFF2-40B4-BE49-F238E27FC236}">
                <a16:creationId xmlns:a16="http://schemas.microsoft.com/office/drawing/2014/main" id="{9A3EF7AC-B260-46C1-B5B7-081C5F673E51}"/>
              </a:ext>
            </a:extLst>
          </p:cNvPr>
          <p:cNvSpPr txBox="1">
            <a:spLocks noChangeArrowheads="1"/>
          </p:cNvSpPr>
          <p:nvPr/>
        </p:nvSpPr>
        <p:spPr bwMode="auto">
          <a:xfrm rot="10800000" flipV="1">
            <a:off x="2097733" y="2417274"/>
            <a:ext cx="88014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Qua bài tập 1, các em cần học tập việc làm của các bạn: bạn Loan, bạn Hoài, bạn Nhâm.</a:t>
            </a:r>
          </a:p>
        </p:txBody>
      </p:sp>
      <p:sp>
        <p:nvSpPr>
          <p:cNvPr id="9" name="Text Box 2">
            <a:extLst>
              <a:ext uri="{FF2B5EF4-FFF2-40B4-BE49-F238E27FC236}">
                <a16:creationId xmlns:a16="http://schemas.microsoft.com/office/drawing/2014/main" id="{F17B82DD-E680-4A4E-A61E-1385A84B1202}"/>
              </a:ext>
            </a:extLst>
          </p:cNvPr>
          <p:cNvSpPr txBox="1">
            <a:spLocks noChangeArrowheads="1"/>
          </p:cNvSpPr>
          <p:nvPr/>
        </p:nvSpPr>
        <p:spPr bwMode="auto">
          <a:xfrm rot="10800000" flipV="1">
            <a:off x="2097733" y="4568455"/>
            <a:ext cx="89269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VnTime" panose="020B7200000000000000" pitchFamily="34" charset="0"/>
              </a:rPr>
              <a:t>ViÖc lµm cña b¹n Loan, b</a:t>
            </a:r>
            <a:r>
              <a:rPr lang="en-US" altLang="en-US" sz="2800" b="1">
                <a:latin typeface="Times New Roman" panose="02020603050405020304" pitchFamily="18" charset="0"/>
              </a:rPr>
              <a:t>ạ</a:t>
            </a:r>
            <a:r>
              <a:rPr lang="en-US" altLang="en-US" sz="2800" b="1">
                <a:latin typeface=".VnTime" panose="020B7200000000000000" pitchFamily="34" charset="0"/>
              </a:rPr>
              <a:t>n Hoài vµ b¹n Nh©m </a:t>
            </a:r>
            <a:r>
              <a:rPr lang="en-US" altLang="en-US" sz="2800" b="1">
                <a:latin typeface="Times New Roman" panose="02020603050405020304" pitchFamily="18" charset="0"/>
              </a:rPr>
              <a:t>đã</a:t>
            </a:r>
            <a:r>
              <a:rPr lang="en-US" altLang="en-US" sz="2800" b="1">
                <a:latin typeface=".VnTime" panose="020B7200000000000000" pitchFamily="34" charset="0"/>
              </a:rPr>
              <a:t> thÓ hiÖn lßng hiÕu th¶o víi «ng bµ, cha mÑ.</a:t>
            </a:r>
          </a:p>
        </p:txBody>
      </p:sp>
      <p:sp>
        <p:nvSpPr>
          <p:cNvPr id="10" name="Text Box 4">
            <a:extLst>
              <a:ext uri="{FF2B5EF4-FFF2-40B4-BE49-F238E27FC236}">
                <a16:creationId xmlns:a16="http://schemas.microsoft.com/office/drawing/2014/main" id="{CD810421-6DC7-45C4-8F9C-77CDA010FA51}"/>
              </a:ext>
            </a:extLst>
          </p:cNvPr>
          <p:cNvSpPr txBox="1">
            <a:spLocks noChangeArrowheads="1"/>
          </p:cNvSpPr>
          <p:nvPr/>
        </p:nvSpPr>
        <p:spPr bwMode="auto">
          <a:xfrm rot="10800000" flipV="1">
            <a:off x="2090797" y="3482504"/>
            <a:ext cx="7894953" cy="95410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a:solidFill>
                  <a:srgbClr val="FF0000"/>
                </a:solidFill>
                <a:latin typeface="Times New Roman" panose="02020603050405020304" pitchFamily="18" charset="0"/>
                <a:cs typeface="Times New Roman" panose="02020603050405020304" pitchFamily="18" charset="0"/>
              </a:rPr>
              <a:t>Vì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Loan,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Nhâm</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219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750"/>
                                        <p:tgtEl>
                                          <p:spTgt spid="12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1"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1"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26" name="Google Shape;126;p5"/>
          <p:cNvPicPr preferRelativeResize="0"/>
          <p:nvPr/>
        </p:nvPicPr>
        <p:blipFill rotWithShape="1">
          <a:blip r:embed="rId4">
            <a:alphaModFix/>
          </a:blip>
          <a:srcRect t="23464" r="71083" b="46860"/>
          <a:stretch/>
        </p:blipFill>
        <p:spPr>
          <a:xfrm>
            <a:off x="8474846" y="-277029"/>
            <a:ext cx="3406282" cy="3495660"/>
          </a:xfrm>
          <a:prstGeom prst="rect">
            <a:avLst/>
          </a:prstGeom>
          <a:noFill/>
          <a:ln>
            <a:noFill/>
          </a:ln>
        </p:spPr>
      </p:pic>
      <p:pic>
        <p:nvPicPr>
          <p:cNvPr id="127" name="Google Shape;127;p5"/>
          <p:cNvPicPr preferRelativeResize="0"/>
          <p:nvPr/>
        </p:nvPicPr>
        <p:blipFill rotWithShape="1">
          <a:blip r:embed="rId5">
            <a:alphaModFix/>
          </a:blip>
          <a:srcRect r="7135"/>
          <a:stretch/>
        </p:blipFill>
        <p:spPr>
          <a:xfrm flipH="1">
            <a:off x="310872" y="3218631"/>
            <a:ext cx="3559850" cy="3534179"/>
          </a:xfrm>
          <a:prstGeom prst="rect">
            <a:avLst/>
          </a:prstGeom>
          <a:noFill/>
          <a:ln>
            <a:noFill/>
          </a:ln>
        </p:spPr>
      </p:pic>
      <p:pic>
        <p:nvPicPr>
          <p:cNvPr id="128" name="Google Shape;128;p5"/>
          <p:cNvPicPr preferRelativeResize="0"/>
          <p:nvPr/>
        </p:nvPicPr>
        <p:blipFill rotWithShape="1">
          <a:blip r:embed="rId6">
            <a:alphaModFix/>
          </a:blip>
          <a:srcRect l="35709" t="39297" r="39006" b="25614"/>
          <a:stretch/>
        </p:blipFill>
        <p:spPr>
          <a:xfrm rot="-1559529">
            <a:off x="1372757" y="487254"/>
            <a:ext cx="616738" cy="604645"/>
          </a:xfrm>
          <a:prstGeom prst="rect">
            <a:avLst/>
          </a:prstGeom>
          <a:noFill/>
          <a:ln>
            <a:noFill/>
          </a:ln>
        </p:spPr>
      </p:pic>
      <p:sp>
        <p:nvSpPr>
          <p:cNvPr id="7" name="Rectangle 3">
            <a:extLst>
              <a:ext uri="{FF2B5EF4-FFF2-40B4-BE49-F238E27FC236}">
                <a16:creationId xmlns:a16="http://schemas.microsoft.com/office/drawing/2014/main" id="{E722DD10-E7C7-4315-A85A-2B162DB5D515}"/>
              </a:ext>
            </a:extLst>
          </p:cNvPr>
          <p:cNvSpPr>
            <a:spLocks noGrp="1" noChangeArrowheads="1"/>
          </p:cNvSpPr>
          <p:nvPr>
            <p:ph type="body" idx="1"/>
          </p:nvPr>
        </p:nvSpPr>
        <p:spPr>
          <a:xfrm>
            <a:off x="1168022" y="1345900"/>
            <a:ext cx="8229600" cy="1066800"/>
          </a:xfrm>
        </p:spPr>
        <p:txBody>
          <a:bodyPr>
            <a:noAutofit/>
          </a:bodyPr>
          <a:lstStyle/>
          <a:p>
            <a:pPr marL="114300" indent="0" eaLnBrk="1" hangingPunct="1">
              <a:buNone/>
            </a:pPr>
            <a:r>
              <a:rPr lang="en-US" altLang="en-US" sz="3600" b="1">
                <a:solidFill>
                  <a:srgbClr val="0070C0"/>
                </a:solidFill>
              </a:rPr>
              <a:t>Theo em, việc làm thế nào là hiếu thảo với ông bà, cha mẹ ?</a:t>
            </a:r>
          </a:p>
        </p:txBody>
      </p:sp>
      <p:sp>
        <p:nvSpPr>
          <p:cNvPr id="8" name="Rectangle 3">
            <a:extLst>
              <a:ext uri="{FF2B5EF4-FFF2-40B4-BE49-F238E27FC236}">
                <a16:creationId xmlns:a16="http://schemas.microsoft.com/office/drawing/2014/main" id="{D190AC65-85D5-4A2E-84DA-02B6D88B77F5}"/>
              </a:ext>
            </a:extLst>
          </p:cNvPr>
          <p:cNvSpPr txBox="1">
            <a:spLocks noChangeArrowheads="1"/>
          </p:cNvSpPr>
          <p:nvPr/>
        </p:nvSpPr>
        <p:spPr bwMode="auto">
          <a:xfrm>
            <a:off x="2947946" y="3168445"/>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solidFill>
                  <a:srgbClr val="E76544"/>
                </a:solidFill>
              </a:rPr>
              <a:t>Chúng ta không nên làm gì đối với với ông bà, cha mẹ ?</a:t>
            </a:r>
          </a:p>
        </p:txBody>
      </p:sp>
    </p:spTree>
    <p:extLst>
      <p:ext uri="{BB962C8B-B14F-4D97-AF65-F5344CB8AC3E}">
        <p14:creationId xmlns:p14="http://schemas.microsoft.com/office/powerpoint/2010/main" val="322016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750"/>
                                        <p:tgtEl>
                                          <p:spTgt spid="12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18"/>
        <p:cNvGrpSpPr/>
        <p:nvPr/>
      </p:nvGrpSpPr>
      <p:grpSpPr>
        <a:xfrm>
          <a:off x="0" y="0"/>
          <a:ext cx="0" cy="0"/>
          <a:chOff x="0" y="0"/>
          <a:chExt cx="0" cy="0"/>
        </a:xfrm>
      </p:grpSpPr>
      <p:pic>
        <p:nvPicPr>
          <p:cNvPr id="219" name="Google Shape;219;p16"/>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20" name="Google Shape;220;p16"/>
          <p:cNvPicPr preferRelativeResize="0"/>
          <p:nvPr/>
        </p:nvPicPr>
        <p:blipFill rotWithShape="1">
          <a:blip r:embed="rId4">
            <a:alphaModFix/>
          </a:blip>
          <a:srcRect t="32855" b="35336"/>
          <a:stretch/>
        </p:blipFill>
        <p:spPr>
          <a:xfrm>
            <a:off x="-731674" y="1469732"/>
            <a:ext cx="4494377" cy="5139707"/>
          </a:xfrm>
          <a:prstGeom prst="rect">
            <a:avLst/>
          </a:prstGeom>
          <a:noFill/>
          <a:ln>
            <a:noFill/>
          </a:ln>
        </p:spPr>
      </p:pic>
      <p:sp>
        <p:nvSpPr>
          <p:cNvPr id="5" name="TextBox 4">
            <a:extLst>
              <a:ext uri="{FF2B5EF4-FFF2-40B4-BE49-F238E27FC236}">
                <a16:creationId xmlns:a16="http://schemas.microsoft.com/office/drawing/2014/main" id="{B5A65101-5C03-48B4-9C0F-1514970F3733}"/>
              </a:ext>
            </a:extLst>
          </p:cNvPr>
          <p:cNvSpPr txBox="1"/>
          <p:nvPr/>
        </p:nvSpPr>
        <p:spPr>
          <a:xfrm>
            <a:off x="2840421" y="1259753"/>
            <a:ext cx="7859110" cy="1446550"/>
          </a:xfrm>
          <a:prstGeom prst="rect">
            <a:avLst/>
          </a:prstGeom>
          <a:noFill/>
        </p:spPr>
        <p:txBody>
          <a:bodyPr wrap="square">
            <a:spAutoFit/>
          </a:bodyPr>
          <a:lstStyle/>
          <a:p>
            <a:pPr algn="ctr"/>
            <a:r>
              <a:rPr lang="en-US" altLang="en-US" sz="4400" b="1">
                <a:solidFill>
                  <a:srgbClr val="FF0000"/>
                </a:solidFill>
                <a:latin typeface="Calibri" panose="020F0502020204030204" pitchFamily="34" charset="0"/>
                <a:cs typeface="Calibri" panose="020F0502020204030204" pitchFamily="34" charset="0"/>
              </a:rPr>
              <a:t>Nhận xét về lòng hiếu thảo với </a:t>
            </a:r>
          </a:p>
          <a:p>
            <a:pPr algn="ctr"/>
            <a:r>
              <a:rPr lang="en-US" altLang="en-US" sz="4400" b="1">
                <a:solidFill>
                  <a:srgbClr val="FF0000"/>
                </a:solidFill>
                <a:latin typeface="Calibri" panose="020F0502020204030204" pitchFamily="34" charset="0"/>
                <a:cs typeface="Calibri" panose="020F0502020204030204" pitchFamily="34" charset="0"/>
              </a:rPr>
              <a:t>ông bà, cha mẹ.</a:t>
            </a:r>
            <a:endParaRPr lang="en-US" sz="4400" b="1">
              <a:latin typeface="Calibri" panose="020F0502020204030204" pitchFamily="34" charset="0"/>
              <a:cs typeface="Calibri" panose="020F0502020204030204" pitchFamily="34" charset="0"/>
            </a:endParaRPr>
          </a:p>
        </p:txBody>
      </p:sp>
      <p:sp>
        <p:nvSpPr>
          <p:cNvPr id="6" name="TextBox 3">
            <a:extLst>
              <a:ext uri="{FF2B5EF4-FFF2-40B4-BE49-F238E27FC236}">
                <a16:creationId xmlns:a16="http://schemas.microsoft.com/office/drawing/2014/main" id="{15286CBE-5599-4BE3-A93C-9D56950A7897}"/>
              </a:ext>
            </a:extLst>
          </p:cNvPr>
          <p:cNvSpPr txBox="1">
            <a:spLocks noChangeArrowheads="1"/>
          </p:cNvSpPr>
          <p:nvPr/>
        </p:nvSpPr>
        <p:spPr bwMode="auto">
          <a:xfrm>
            <a:off x="3186193" y="3652972"/>
            <a:ext cx="769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rgbClr val="0000CC"/>
                </a:solidFill>
                <a:latin typeface="Times New Roman" panose="02020603050405020304" pitchFamily="18" charset="0"/>
                <a:cs typeface="Times New Roman" panose="02020603050405020304" pitchFamily="18" charset="0"/>
              </a:rPr>
              <a:t>Bài tập 2</a:t>
            </a:r>
            <a:r>
              <a:rPr lang="en-US" altLang="en-US" sz="2800" b="1">
                <a:latin typeface="Times New Roman" panose="02020603050405020304" pitchFamily="18" charset="0"/>
                <a:cs typeface="Times New Roman" panose="02020603050405020304" pitchFamily="18" charset="0"/>
              </a:rPr>
              <a:t>: Em hãy quan sát và nhận xét về việc làm của bạn nhỏ trong tranh ,đặt tên cho mỗi bức tranh.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750"/>
                                        <p:tgtEl>
                                          <p:spTgt spid="2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Effect transition="in" filter="fade">
                                      <p:cBhvr>
                                        <p:cTn id="11" dur="1000"/>
                                        <p:tgtEl>
                                          <p:spTgt spid="2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67"/>
        <p:cNvGrpSpPr/>
        <p:nvPr/>
      </p:nvGrpSpPr>
      <p:grpSpPr>
        <a:xfrm>
          <a:off x="0" y="0"/>
          <a:ext cx="0" cy="0"/>
          <a:chOff x="0" y="0"/>
          <a:chExt cx="0" cy="0"/>
        </a:xfrm>
      </p:grpSpPr>
      <p:sp>
        <p:nvSpPr>
          <p:cNvPr id="5" name="Rectangle 1">
            <a:extLst>
              <a:ext uri="{FF2B5EF4-FFF2-40B4-BE49-F238E27FC236}">
                <a16:creationId xmlns:a16="http://schemas.microsoft.com/office/drawing/2014/main" id="{C07A716C-CD60-456F-8107-2E0CD58A59D3}"/>
              </a:ext>
            </a:extLst>
          </p:cNvPr>
          <p:cNvSpPr>
            <a:spLocks noChangeArrowheads="1"/>
          </p:cNvSpPr>
          <p:nvPr/>
        </p:nvSpPr>
        <p:spPr bwMode="auto">
          <a:xfrm>
            <a:off x="5221892" y="311278"/>
            <a:ext cx="68229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latin typeface="Times New Roman" panose="02020603050405020304" pitchFamily="18" charset="0"/>
                <a:cs typeface="Times New Roman" panose="02020603050405020304" pitchFamily="18" charset="0"/>
              </a:rPr>
              <a:t>Tranh vẽ gì? Hành động của bạn nhỏ trong hình là đúng hay sai? Vì sao?</a:t>
            </a:r>
            <a:endParaRPr lang="en-US" altLang="en-US" sz="3200" i="1">
              <a:latin typeface="Times New Roman" panose="02020603050405020304" pitchFamily="18" charset="0"/>
              <a:cs typeface="Times New Roman" panose="02020603050405020304" pitchFamily="18" charset="0"/>
            </a:endParaRPr>
          </a:p>
        </p:txBody>
      </p:sp>
      <p:pic>
        <p:nvPicPr>
          <p:cNvPr id="6" name="Picture 1">
            <a:extLst>
              <a:ext uri="{FF2B5EF4-FFF2-40B4-BE49-F238E27FC236}">
                <a16:creationId xmlns:a16="http://schemas.microsoft.com/office/drawing/2014/main" id="{17824956-13BE-48C9-B534-264AB9D9FB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886" y="441435"/>
            <a:ext cx="4165825" cy="5115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13FC412-E8D4-43BF-AD35-E4AAD9707DB0}"/>
              </a:ext>
            </a:extLst>
          </p:cNvPr>
          <p:cNvSpPr txBox="1"/>
          <p:nvPr/>
        </p:nvSpPr>
        <p:spPr>
          <a:xfrm>
            <a:off x="5221892" y="1726715"/>
            <a:ext cx="6376218" cy="3108543"/>
          </a:xfrm>
          <a:prstGeom prst="rect">
            <a:avLst/>
          </a:prstGeom>
          <a:noFill/>
        </p:spPr>
        <p:txBody>
          <a:bodyPr wrap="square">
            <a:spAutoFit/>
          </a:bodyPr>
          <a:lstStyle/>
          <a:p>
            <a:pPr marL="285750" indent="-285750">
              <a:buFont typeface="Wingdings" panose="05000000000000000000" pitchFamily="2" charset="2"/>
              <a:buChar char="Ø"/>
            </a:pPr>
            <a:r>
              <a:rPr lang="en-US" altLang="en-US" sz="2800" b="1">
                <a:solidFill>
                  <a:srgbClr val="0070C0"/>
                </a:solidFill>
                <a:latin typeface="Times New Roman" panose="02020603050405020304" pitchFamily="18" charset="0"/>
                <a:cs typeface="Times New Roman" panose="02020603050405020304" pitchFamily="18" charset="0"/>
              </a:rPr>
              <a:t> Tranh vẽ ông với bố đang xem phim thì bạn nhỏ đòi đổi kênh để xem hoạt hình. Hành động của bạn nhỏ chưa đúng vì chưa tôn trọng và quan tâm tới bố mẹ, ông bà. Việc làm của bạn chỉ biết đến riêng mình, không để ý đến ông bà,cha mẹ.</a:t>
            </a:r>
            <a:endParaRPr lang="en-US" sz="2800">
              <a:solidFill>
                <a:srgbClr val="0070C0"/>
              </a:solidFill>
            </a:endParaRPr>
          </a:p>
        </p:txBody>
      </p:sp>
      <p:sp>
        <p:nvSpPr>
          <p:cNvPr id="9" name="Wave 8">
            <a:extLst>
              <a:ext uri="{FF2B5EF4-FFF2-40B4-BE49-F238E27FC236}">
                <a16:creationId xmlns:a16="http://schemas.microsoft.com/office/drawing/2014/main" id="{CDA6A6CA-AE98-4DB0-9DF6-839FF95A9C50}"/>
              </a:ext>
            </a:extLst>
          </p:cNvPr>
          <p:cNvSpPr>
            <a:spLocks noChangeArrowheads="1"/>
          </p:cNvSpPr>
          <p:nvPr/>
        </p:nvSpPr>
        <p:spPr bwMode="auto">
          <a:xfrm>
            <a:off x="5341212" y="5115602"/>
            <a:ext cx="6169690" cy="1216485"/>
          </a:xfrm>
          <a:prstGeom prst="wave">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800" b="1">
                <a:latin typeface="Times New Roman" panose="02020603050405020304" pitchFamily="18" charset="0"/>
                <a:cs typeface="Times New Roman" panose="02020603050405020304" pitchFamily="18" charset="0"/>
              </a:rPr>
              <a:t> Cậu bé chưa ngoan</a:t>
            </a:r>
          </a:p>
        </p:txBody>
      </p:sp>
      <p:pic>
        <p:nvPicPr>
          <p:cNvPr id="169" name="Google Shape;169;p10"/>
          <p:cNvPicPr preferRelativeResize="0"/>
          <p:nvPr/>
        </p:nvPicPr>
        <p:blipFill rotWithShape="1">
          <a:blip r:embed="rId4">
            <a:alphaModFix/>
          </a:blip>
          <a:srcRect/>
          <a:stretch/>
        </p:blipFill>
        <p:spPr>
          <a:xfrm>
            <a:off x="-168165" y="3734798"/>
            <a:ext cx="2594318" cy="2761609"/>
          </a:xfrm>
          <a:prstGeom prst="rect">
            <a:avLst/>
          </a:prstGeom>
          <a:noFill/>
          <a:ln>
            <a:noFill/>
          </a:ln>
        </p:spPr>
      </p:pic>
      <p:pic>
        <p:nvPicPr>
          <p:cNvPr id="170" name="Google Shape;170;p10"/>
          <p:cNvPicPr preferRelativeResize="0"/>
          <p:nvPr/>
        </p:nvPicPr>
        <p:blipFill rotWithShape="1">
          <a:blip r:embed="rId5">
            <a:alphaModFix/>
          </a:blip>
          <a:srcRect/>
          <a:stretch/>
        </p:blipFill>
        <p:spPr>
          <a:xfrm>
            <a:off x="10583917" y="3546444"/>
            <a:ext cx="1806078" cy="31383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75"/>
        <p:cNvGrpSpPr/>
        <p:nvPr/>
      </p:nvGrpSpPr>
      <p:grpSpPr>
        <a:xfrm>
          <a:off x="0" y="0"/>
          <a:ext cx="0" cy="0"/>
          <a:chOff x="0" y="0"/>
          <a:chExt cx="0" cy="0"/>
        </a:xfrm>
      </p:grpSpPr>
      <p:sp>
        <p:nvSpPr>
          <p:cNvPr id="11" name="Rectangle 10">
            <a:extLst>
              <a:ext uri="{FF2B5EF4-FFF2-40B4-BE49-F238E27FC236}">
                <a16:creationId xmlns:a16="http://schemas.microsoft.com/office/drawing/2014/main" id="{2400587F-FDEB-456B-B1F8-6D7E48F766B0}"/>
              </a:ext>
            </a:extLst>
          </p:cNvPr>
          <p:cNvSpPr>
            <a:spLocks noChangeArrowheads="1"/>
          </p:cNvSpPr>
          <p:nvPr/>
        </p:nvSpPr>
        <p:spPr bwMode="auto">
          <a:xfrm>
            <a:off x="5975079" y="1168731"/>
            <a:ext cx="5412704"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5400" b="1">
                <a:solidFill>
                  <a:srgbClr val="0000CC"/>
                </a:solidFill>
                <a:latin typeface="Times New Roman" panose="02020603050405020304" pitchFamily="18" charset="0"/>
                <a:cs typeface="Times New Roman" panose="02020603050405020304" pitchFamily="18" charset="0"/>
              </a:rPr>
              <a:t> </a:t>
            </a:r>
            <a:r>
              <a:rPr lang="en-US" altLang="en-US" sz="3600" b="1">
                <a:solidFill>
                  <a:srgbClr val="0000CC"/>
                </a:solidFill>
                <a:latin typeface="Times New Roman" panose="02020603050405020304" pitchFamily="18" charset="0"/>
                <a:cs typeface="Times New Roman" panose="02020603050405020304" pitchFamily="18" charset="0"/>
              </a:rPr>
              <a:t>Em có nhận xét gì về việc làm của cô bé? </a:t>
            </a:r>
            <a:endParaRPr lang="en-US" altLang="en-US" sz="3600">
              <a:solidFill>
                <a:srgbClr val="0000CC"/>
              </a:solidFill>
              <a:latin typeface="Times New Roman" panose="02020603050405020304" pitchFamily="18" charset="0"/>
              <a:cs typeface="Times New Roman" panose="02020603050405020304" pitchFamily="18" charset="0"/>
            </a:endParaRPr>
          </a:p>
        </p:txBody>
      </p:sp>
      <p:pic>
        <p:nvPicPr>
          <p:cNvPr id="12" name="Picture 1">
            <a:extLst>
              <a:ext uri="{FF2B5EF4-FFF2-40B4-BE49-F238E27FC236}">
                <a16:creationId xmlns:a16="http://schemas.microsoft.com/office/drawing/2014/main" id="{D217E809-0C28-4DBE-B95A-D729D9F668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5" y="333236"/>
            <a:ext cx="5399357" cy="5034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E117B9D9-295B-4594-9261-F899635F253B}"/>
              </a:ext>
            </a:extLst>
          </p:cNvPr>
          <p:cNvSpPr>
            <a:spLocks noChangeArrowheads="1"/>
          </p:cNvSpPr>
          <p:nvPr/>
        </p:nvSpPr>
        <p:spPr bwMode="auto">
          <a:xfrm>
            <a:off x="7006594" y="333236"/>
            <a:ext cx="3346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t>Tranh vẽ gì? </a:t>
            </a:r>
            <a:endParaRPr lang="en-US" altLang="en-US" sz="4000"/>
          </a:p>
        </p:txBody>
      </p:sp>
      <p:sp>
        <p:nvSpPr>
          <p:cNvPr id="14" name="Text Box 5">
            <a:extLst>
              <a:ext uri="{FF2B5EF4-FFF2-40B4-BE49-F238E27FC236}">
                <a16:creationId xmlns:a16="http://schemas.microsoft.com/office/drawing/2014/main" id="{2F817740-CB49-46F6-8BB5-059FE6084341}"/>
              </a:ext>
            </a:extLst>
          </p:cNvPr>
          <p:cNvSpPr txBox="1">
            <a:spLocks noChangeArrowheads="1"/>
          </p:cNvSpPr>
          <p:nvPr/>
        </p:nvSpPr>
        <p:spPr bwMode="auto">
          <a:xfrm>
            <a:off x="5973468" y="1168731"/>
            <a:ext cx="5412703"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    Việc làm của cô bé đáng là một tấm gương tốt để chúng ta học tập.</a:t>
            </a:r>
          </a:p>
        </p:txBody>
      </p:sp>
      <p:sp>
        <p:nvSpPr>
          <p:cNvPr id="15" name="Rectangle 9">
            <a:extLst>
              <a:ext uri="{FF2B5EF4-FFF2-40B4-BE49-F238E27FC236}">
                <a16:creationId xmlns:a16="http://schemas.microsoft.com/office/drawing/2014/main" id="{B1987711-7651-4558-90CF-DD94578F402A}"/>
              </a:ext>
            </a:extLst>
          </p:cNvPr>
          <p:cNvSpPr>
            <a:spLocks noChangeArrowheads="1"/>
          </p:cNvSpPr>
          <p:nvPr/>
        </p:nvSpPr>
        <p:spPr bwMode="auto">
          <a:xfrm>
            <a:off x="5178625" y="4309265"/>
            <a:ext cx="6680199" cy="2013645"/>
          </a:xfrm>
          <a:prstGeom prst="cloud">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4800" b="1">
                <a:solidFill>
                  <a:srgbClr val="FF0000"/>
                </a:solidFill>
                <a:latin typeface="+mn-lt"/>
              </a:rPr>
              <a:t>Một </a:t>
            </a:r>
            <a:r>
              <a:rPr lang="en-US" sz="4800" b="1" dirty="0" err="1">
                <a:solidFill>
                  <a:srgbClr val="FF0000"/>
                </a:solidFill>
                <a:latin typeface="+mn-lt"/>
              </a:rPr>
              <a:t>tấm</a:t>
            </a:r>
            <a:r>
              <a:rPr lang="en-US" sz="4800" b="1" dirty="0">
                <a:solidFill>
                  <a:srgbClr val="FF0000"/>
                </a:solidFill>
                <a:latin typeface="+mn-lt"/>
              </a:rPr>
              <a:t> </a:t>
            </a:r>
            <a:r>
              <a:rPr lang="en-US" sz="4800" b="1" dirty="0" err="1">
                <a:solidFill>
                  <a:srgbClr val="FF0000"/>
                </a:solidFill>
                <a:latin typeface="+mn-lt"/>
              </a:rPr>
              <a:t>gương</a:t>
            </a:r>
            <a:r>
              <a:rPr lang="en-US" sz="4800" b="1" dirty="0">
                <a:solidFill>
                  <a:srgbClr val="FF0000"/>
                </a:solidFill>
                <a:latin typeface="+mn-lt"/>
              </a:rPr>
              <a:t> </a:t>
            </a:r>
            <a:r>
              <a:rPr lang="en-US" sz="4800" b="1" dirty="0" err="1">
                <a:solidFill>
                  <a:srgbClr val="FF0000"/>
                </a:solidFill>
                <a:latin typeface="+mn-lt"/>
              </a:rPr>
              <a:t>tốt</a:t>
            </a:r>
            <a:endParaRPr lang="en-US" sz="4800" b="1" dirty="0">
              <a:solidFill>
                <a:srgbClr val="FF0000"/>
              </a:solidFill>
              <a:latin typeface="+mn-lt"/>
            </a:endParaRPr>
          </a:p>
        </p:txBody>
      </p:sp>
      <p:grpSp>
        <p:nvGrpSpPr>
          <p:cNvPr id="177" name="Google Shape;177;p11"/>
          <p:cNvGrpSpPr/>
          <p:nvPr/>
        </p:nvGrpSpPr>
        <p:grpSpPr>
          <a:xfrm flipH="1">
            <a:off x="-101131" y="4412472"/>
            <a:ext cx="1183331" cy="1910438"/>
            <a:chOff x="49765" y="3460750"/>
            <a:chExt cx="1382713" cy="1816100"/>
          </a:xfrm>
        </p:grpSpPr>
        <p:sp>
          <p:nvSpPr>
            <p:cNvPr id="178" name="Google Shape;178;p11"/>
            <p:cNvSpPr/>
            <p:nvPr/>
          </p:nvSpPr>
          <p:spPr>
            <a:xfrm>
              <a:off x="841928" y="3460750"/>
              <a:ext cx="296863" cy="552450"/>
            </a:xfrm>
            <a:custGeom>
              <a:avLst/>
              <a:gdLst/>
              <a:ahLst/>
              <a:cxnLst/>
              <a:rect l="l" t="t" r="r" b="b"/>
              <a:pathLst>
                <a:path w="86" h="160" extrusionOk="0">
                  <a:moveTo>
                    <a:pt x="15" y="153"/>
                  </a:moveTo>
                  <a:cubicBezTo>
                    <a:pt x="25" y="129"/>
                    <a:pt x="35" y="106"/>
                    <a:pt x="46" y="83"/>
                  </a:cubicBezTo>
                  <a:cubicBezTo>
                    <a:pt x="57" y="62"/>
                    <a:pt x="74" y="41"/>
                    <a:pt x="82" y="19"/>
                  </a:cubicBezTo>
                  <a:cubicBezTo>
                    <a:pt x="86" y="6"/>
                    <a:pt x="70" y="0"/>
                    <a:pt x="62" y="7"/>
                  </a:cubicBezTo>
                  <a:cubicBezTo>
                    <a:pt x="42" y="23"/>
                    <a:pt x="29" y="55"/>
                    <a:pt x="19" y="78"/>
                  </a:cubicBezTo>
                  <a:cubicBezTo>
                    <a:pt x="9" y="101"/>
                    <a:pt x="0" y="125"/>
                    <a:pt x="2" y="151"/>
                  </a:cubicBezTo>
                  <a:cubicBezTo>
                    <a:pt x="2" y="159"/>
                    <a:pt x="12" y="160"/>
                    <a:pt x="15" y="153"/>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11"/>
            <p:cNvSpPr/>
            <p:nvPr/>
          </p:nvSpPr>
          <p:spPr>
            <a:xfrm>
              <a:off x="868915" y="3681412"/>
              <a:ext cx="509588" cy="404813"/>
            </a:xfrm>
            <a:custGeom>
              <a:avLst/>
              <a:gdLst/>
              <a:ahLst/>
              <a:cxnLst/>
              <a:rect l="l" t="t" r="r" b="b"/>
              <a:pathLst>
                <a:path w="147" h="117" extrusionOk="0">
                  <a:moveTo>
                    <a:pt x="18" y="111"/>
                  </a:moveTo>
                  <a:cubicBezTo>
                    <a:pt x="50" y="74"/>
                    <a:pt x="95" y="61"/>
                    <a:pt x="132" y="34"/>
                  </a:cubicBezTo>
                  <a:cubicBezTo>
                    <a:pt x="147" y="23"/>
                    <a:pt x="134" y="0"/>
                    <a:pt x="118" y="9"/>
                  </a:cubicBezTo>
                  <a:cubicBezTo>
                    <a:pt x="78" y="31"/>
                    <a:pt x="21" y="56"/>
                    <a:pt x="4" y="102"/>
                  </a:cubicBezTo>
                  <a:cubicBezTo>
                    <a:pt x="0" y="110"/>
                    <a:pt x="13" y="117"/>
                    <a:pt x="18" y="11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11"/>
            <p:cNvSpPr/>
            <p:nvPr/>
          </p:nvSpPr>
          <p:spPr>
            <a:xfrm>
              <a:off x="889553" y="3954462"/>
              <a:ext cx="542925" cy="180975"/>
            </a:xfrm>
            <a:custGeom>
              <a:avLst/>
              <a:gdLst/>
              <a:ahLst/>
              <a:cxnLst/>
              <a:rect l="l" t="t" r="r" b="b"/>
              <a:pathLst>
                <a:path w="157" h="52" extrusionOk="0">
                  <a:moveTo>
                    <a:pt x="15" y="51"/>
                  </a:moveTo>
                  <a:cubicBezTo>
                    <a:pt x="56" y="52"/>
                    <a:pt x="100" y="40"/>
                    <a:pt x="140" y="31"/>
                  </a:cubicBezTo>
                  <a:cubicBezTo>
                    <a:pt x="157" y="27"/>
                    <a:pt x="150" y="0"/>
                    <a:pt x="132" y="4"/>
                  </a:cubicBezTo>
                  <a:cubicBezTo>
                    <a:pt x="93" y="13"/>
                    <a:pt x="50" y="17"/>
                    <a:pt x="12" y="29"/>
                  </a:cubicBezTo>
                  <a:cubicBezTo>
                    <a:pt x="0" y="33"/>
                    <a:pt x="2" y="50"/>
                    <a:pt x="15" y="5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11"/>
            <p:cNvSpPr/>
            <p:nvPr/>
          </p:nvSpPr>
          <p:spPr>
            <a:xfrm>
              <a:off x="49765" y="3768725"/>
              <a:ext cx="1182688" cy="1508125"/>
            </a:xfrm>
            <a:custGeom>
              <a:avLst/>
              <a:gdLst/>
              <a:ahLst/>
              <a:cxnLst/>
              <a:rect l="l" t="t" r="r" b="b"/>
              <a:pathLst>
                <a:path w="342" h="436" extrusionOk="0">
                  <a:moveTo>
                    <a:pt x="242" y="35"/>
                  </a:moveTo>
                  <a:cubicBezTo>
                    <a:pt x="221" y="15"/>
                    <a:pt x="194" y="0"/>
                    <a:pt x="165" y="7"/>
                  </a:cubicBezTo>
                  <a:cubicBezTo>
                    <a:pt x="135" y="14"/>
                    <a:pt x="119" y="48"/>
                    <a:pt x="108" y="74"/>
                  </a:cubicBezTo>
                  <a:cubicBezTo>
                    <a:pt x="89" y="118"/>
                    <a:pt x="72" y="162"/>
                    <a:pt x="53" y="206"/>
                  </a:cubicBezTo>
                  <a:cubicBezTo>
                    <a:pt x="37" y="245"/>
                    <a:pt x="0" y="305"/>
                    <a:pt x="7" y="348"/>
                  </a:cubicBezTo>
                  <a:cubicBezTo>
                    <a:pt x="23" y="436"/>
                    <a:pt x="160" y="303"/>
                    <a:pt x="193" y="278"/>
                  </a:cubicBezTo>
                  <a:cubicBezTo>
                    <a:pt x="220" y="256"/>
                    <a:pt x="251" y="239"/>
                    <a:pt x="277" y="215"/>
                  </a:cubicBezTo>
                  <a:cubicBezTo>
                    <a:pt x="342" y="156"/>
                    <a:pt x="293" y="83"/>
                    <a:pt x="242" y="35"/>
                  </a:cubicBezTo>
                  <a:close/>
                </a:path>
              </a:pathLst>
            </a:custGeom>
            <a:solidFill>
              <a:srgbClr val="FF8D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11"/>
            <p:cNvSpPr/>
            <p:nvPr/>
          </p:nvSpPr>
          <p:spPr>
            <a:xfrm>
              <a:off x="256140" y="4006850"/>
              <a:ext cx="468313" cy="228600"/>
            </a:xfrm>
            <a:custGeom>
              <a:avLst/>
              <a:gdLst/>
              <a:ahLst/>
              <a:cxnLst/>
              <a:rect l="l" t="t" r="r" b="b"/>
              <a:pathLst>
                <a:path w="135" h="66" extrusionOk="0">
                  <a:moveTo>
                    <a:pt x="7" y="12"/>
                  </a:moveTo>
                  <a:cubicBezTo>
                    <a:pt x="55" y="13"/>
                    <a:pt x="91" y="39"/>
                    <a:pt x="129" y="64"/>
                  </a:cubicBezTo>
                  <a:cubicBezTo>
                    <a:pt x="132" y="66"/>
                    <a:pt x="135" y="62"/>
                    <a:pt x="133" y="60"/>
                  </a:cubicBezTo>
                  <a:cubicBezTo>
                    <a:pt x="100" y="26"/>
                    <a:pt x="54" y="2"/>
                    <a:pt x="7" y="0"/>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11"/>
            <p:cNvSpPr/>
            <p:nvPr/>
          </p:nvSpPr>
          <p:spPr>
            <a:xfrm>
              <a:off x="143428" y="4241800"/>
              <a:ext cx="417513" cy="234950"/>
            </a:xfrm>
            <a:custGeom>
              <a:avLst/>
              <a:gdLst/>
              <a:ahLst/>
              <a:cxnLst/>
              <a:rect l="l" t="t" r="r" b="b"/>
              <a:pathLst>
                <a:path w="121" h="68" extrusionOk="0">
                  <a:moveTo>
                    <a:pt x="8" y="16"/>
                  </a:moveTo>
                  <a:cubicBezTo>
                    <a:pt x="54" y="12"/>
                    <a:pt x="81" y="40"/>
                    <a:pt x="116" y="66"/>
                  </a:cubicBezTo>
                  <a:cubicBezTo>
                    <a:pt x="118" y="68"/>
                    <a:pt x="121" y="64"/>
                    <a:pt x="120" y="61"/>
                  </a:cubicBezTo>
                  <a:cubicBezTo>
                    <a:pt x="101" y="20"/>
                    <a:pt x="51" y="0"/>
                    <a:pt x="8" y="4"/>
                  </a:cubicBezTo>
                  <a:cubicBezTo>
                    <a:pt x="1" y="5"/>
                    <a:pt x="0" y="16"/>
                    <a:pt x="8" y="16"/>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11"/>
            <p:cNvSpPr/>
            <p:nvPr/>
          </p:nvSpPr>
          <p:spPr>
            <a:xfrm>
              <a:off x="83103" y="4473575"/>
              <a:ext cx="322263" cy="163513"/>
            </a:xfrm>
            <a:custGeom>
              <a:avLst/>
              <a:gdLst/>
              <a:ahLst/>
              <a:cxnLst/>
              <a:rect l="l" t="t" r="r" b="b"/>
              <a:pathLst>
                <a:path w="93" h="47" extrusionOk="0">
                  <a:moveTo>
                    <a:pt x="7" y="12"/>
                  </a:moveTo>
                  <a:cubicBezTo>
                    <a:pt x="38" y="14"/>
                    <a:pt x="59" y="33"/>
                    <a:pt x="86" y="45"/>
                  </a:cubicBezTo>
                  <a:cubicBezTo>
                    <a:pt x="90" y="47"/>
                    <a:pt x="93" y="42"/>
                    <a:pt x="90" y="39"/>
                  </a:cubicBezTo>
                  <a:cubicBezTo>
                    <a:pt x="71" y="16"/>
                    <a:pt x="37" y="2"/>
                    <a:pt x="7" y="1"/>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4)">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3" grpId="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89"/>
        <p:cNvGrpSpPr/>
        <p:nvPr/>
      </p:nvGrpSpPr>
      <p:grpSpPr>
        <a:xfrm>
          <a:off x="0" y="0"/>
          <a:ext cx="0" cy="0"/>
          <a:chOff x="0" y="0"/>
          <a:chExt cx="0" cy="0"/>
        </a:xfrm>
      </p:grpSpPr>
      <p:pic>
        <p:nvPicPr>
          <p:cNvPr id="5" name="Picture 1">
            <a:extLst>
              <a:ext uri="{FF2B5EF4-FFF2-40B4-BE49-F238E27FC236}">
                <a16:creationId xmlns:a16="http://schemas.microsoft.com/office/drawing/2014/main" id="{D37190F5-E264-4413-9EEA-95EC09D1A6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395" y="984040"/>
            <a:ext cx="6441181" cy="5220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Kết quả hình ảnh cho anh về người con chăm sóc cha mẹ">
            <a:extLst>
              <a:ext uri="{FF2B5EF4-FFF2-40B4-BE49-F238E27FC236}">
                <a16:creationId xmlns:a16="http://schemas.microsoft.com/office/drawing/2014/main" id="{4F285FEA-968D-4D05-B66B-8A52EEA06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495" y="984039"/>
            <a:ext cx="6441181" cy="5220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Kết quả hình ảnh cho anh về người con chăm sóc cha mẹ">
            <a:extLst>
              <a:ext uri="{FF2B5EF4-FFF2-40B4-BE49-F238E27FC236}">
                <a16:creationId xmlns:a16="http://schemas.microsoft.com/office/drawing/2014/main" id="{17A98AFC-A532-45C3-A656-9DED9F1CBE85}"/>
              </a:ext>
            </a:extLst>
          </p:cNvPr>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2667395" y="984040"/>
            <a:ext cx="6407500" cy="5220120"/>
          </a:xfrm>
          <a:prstGeom prst="rect">
            <a:avLst/>
          </a:prstGeom>
          <a:ln>
            <a:noFill/>
          </a:ln>
          <a:effectLst>
            <a:softEdge rad="112500"/>
          </a:effectLst>
        </p:spPr>
      </p:pic>
      <p:pic>
        <p:nvPicPr>
          <p:cNvPr id="8" name="Content Placeholder 2">
            <a:extLst>
              <a:ext uri="{FF2B5EF4-FFF2-40B4-BE49-F238E27FC236}">
                <a16:creationId xmlns:a16="http://schemas.microsoft.com/office/drawing/2014/main" id="{40486FC5-244F-4058-B73B-EDD8CEEDAB4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2705495" y="984040"/>
            <a:ext cx="6483700" cy="5220119"/>
          </a:xfrm>
          <a:prstGeom prst="rect">
            <a:avLst/>
          </a:prstGeom>
          <a:ln>
            <a:noFill/>
          </a:ln>
          <a:effectLst>
            <a:softEdge rad="112500"/>
          </a:effectLst>
        </p:spPr>
      </p:pic>
      <p:pic>
        <p:nvPicPr>
          <p:cNvPr id="191" name="Google Shape;191;p12"/>
          <p:cNvPicPr preferRelativeResize="0"/>
          <p:nvPr/>
        </p:nvPicPr>
        <p:blipFill rotWithShape="1">
          <a:blip r:embed="rId7">
            <a:alphaModFix/>
          </a:blip>
          <a:srcRect/>
          <a:stretch/>
        </p:blipFill>
        <p:spPr>
          <a:xfrm flipH="1">
            <a:off x="-98923" y="-385502"/>
            <a:ext cx="4188322" cy="3073400"/>
          </a:xfrm>
          <a:prstGeom prst="rect">
            <a:avLst/>
          </a:prstGeom>
          <a:noFill/>
          <a:ln>
            <a:noFill/>
          </a:ln>
        </p:spPr>
      </p:pic>
      <p:pic>
        <p:nvPicPr>
          <p:cNvPr id="192" name="Google Shape;192;p12"/>
          <p:cNvPicPr preferRelativeResize="0"/>
          <p:nvPr/>
        </p:nvPicPr>
        <p:blipFill rotWithShape="1">
          <a:blip r:embed="rId8">
            <a:alphaModFix/>
          </a:blip>
          <a:srcRect t="42716" r="54005" b="6903"/>
          <a:stretch/>
        </p:blipFill>
        <p:spPr>
          <a:xfrm>
            <a:off x="7790930" y="3688949"/>
            <a:ext cx="4610350" cy="32878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fade">
                                      <p:cBhvr>
                                        <p:cTn id="11" dur="1000"/>
                                        <p:tgtEl>
                                          <p:spTgt spid="19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97"/>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2C93694-2AF8-4C7C-BEF8-11310E4EA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1"/>
            <a:ext cx="12192000" cy="5925196"/>
          </a:xfrm>
          <a:prstGeom prst="rect">
            <a:avLst/>
          </a:prstGeom>
          <a:noFill/>
          <a:ln>
            <a:noFill/>
          </a:ln>
        </p:spPr>
      </p:pic>
      <p:sp>
        <p:nvSpPr>
          <p:cNvPr id="5" name="Text Box 4">
            <a:extLst>
              <a:ext uri="{FF2B5EF4-FFF2-40B4-BE49-F238E27FC236}">
                <a16:creationId xmlns:a16="http://schemas.microsoft.com/office/drawing/2014/main" id="{12684BDC-D715-4517-9622-BE6BCF402492}"/>
              </a:ext>
            </a:extLst>
          </p:cNvPr>
          <p:cNvSpPr txBox="1">
            <a:spLocks noChangeArrowheads="1"/>
          </p:cNvSpPr>
          <p:nvPr/>
        </p:nvSpPr>
        <p:spPr bwMode="auto">
          <a:xfrm>
            <a:off x="394698" y="6057513"/>
            <a:ext cx="11402603" cy="646331"/>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LU" altLang="en-US" sz="3600" b="1" i="1" dirty="0" err="1">
                <a:latin typeface="Times New Roman" panose="02020603050405020304" pitchFamily="18" charset="0"/>
              </a:rPr>
              <a:t>Vì</a:t>
            </a:r>
            <a:r>
              <a:rPr lang="fr-LU" altLang="en-US" sz="3600" b="1" i="1">
                <a:latin typeface="Times New Roman" panose="02020603050405020304" pitchFamily="18" charset="0"/>
              </a:rPr>
              <a:t> sao chúng ta phải hiếu thảo với ông bà, cha mẹ?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04"/>
        <p:cNvGrpSpPr/>
        <p:nvPr/>
      </p:nvGrpSpPr>
      <p:grpSpPr>
        <a:xfrm>
          <a:off x="0" y="0"/>
          <a:ext cx="0" cy="0"/>
          <a:chOff x="0" y="0"/>
          <a:chExt cx="0" cy="0"/>
        </a:xfrm>
      </p:grpSpPr>
      <p:pic>
        <p:nvPicPr>
          <p:cNvPr id="205" name="Google Shape;205;p14"/>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06" name="Google Shape;206;p14"/>
          <p:cNvPicPr preferRelativeResize="0"/>
          <p:nvPr/>
        </p:nvPicPr>
        <p:blipFill rotWithShape="1">
          <a:blip r:embed="rId4">
            <a:alphaModFix/>
          </a:blip>
          <a:srcRect/>
          <a:stretch/>
        </p:blipFill>
        <p:spPr>
          <a:xfrm>
            <a:off x="6480093" y="2885968"/>
            <a:ext cx="6480151" cy="4265515"/>
          </a:xfrm>
          <a:prstGeom prst="rect">
            <a:avLst/>
          </a:prstGeom>
          <a:noFill/>
          <a:ln>
            <a:noFill/>
          </a:ln>
        </p:spPr>
      </p:pic>
      <p:sp>
        <p:nvSpPr>
          <p:cNvPr id="4" name="Rectangle 4">
            <a:extLst>
              <a:ext uri="{FF2B5EF4-FFF2-40B4-BE49-F238E27FC236}">
                <a16:creationId xmlns:a16="http://schemas.microsoft.com/office/drawing/2014/main" id="{12CEAAEA-9013-4D7B-B939-1AA9DDDC5D38}"/>
              </a:ext>
            </a:extLst>
          </p:cNvPr>
          <p:cNvSpPr>
            <a:spLocks noChangeArrowheads="1"/>
          </p:cNvSpPr>
          <p:nvPr/>
        </p:nvSpPr>
        <p:spPr bwMode="auto">
          <a:xfrm>
            <a:off x="961792" y="1616053"/>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9900CC"/>
                </a:solidFill>
                <a:latin typeface="Times New Roman" panose="02020603050405020304" pitchFamily="18" charset="0"/>
                <a:cs typeface="Times New Roman" panose="02020603050405020304" pitchFamily="18" charset="0"/>
              </a:rPr>
              <a:t>Ông bà, cha mẹ là những người đã sinh thành, nuôi dưỡng chúng ta nên người. Vì vậy, chúng ta phải hiếu thảo với ông bà, cha mẹ.</a:t>
            </a:r>
            <a:endParaRPr lang="en-US" altLang="en-US" sz="2800"/>
          </a:p>
        </p:txBody>
      </p:sp>
      <p:sp>
        <p:nvSpPr>
          <p:cNvPr id="5" name="TextBox 4">
            <a:extLst>
              <a:ext uri="{FF2B5EF4-FFF2-40B4-BE49-F238E27FC236}">
                <a16:creationId xmlns:a16="http://schemas.microsoft.com/office/drawing/2014/main" id="{93778124-F1E6-4C18-AD40-2730CBE129E9}"/>
              </a:ext>
            </a:extLst>
          </p:cNvPr>
          <p:cNvSpPr txBox="1"/>
          <p:nvPr/>
        </p:nvSpPr>
        <p:spPr>
          <a:xfrm>
            <a:off x="2285766" y="367254"/>
            <a:ext cx="306766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GHI NHỚ</a:t>
            </a:r>
          </a:p>
        </p:txBody>
      </p:sp>
      <p:sp>
        <p:nvSpPr>
          <p:cNvPr id="6" name="Rectangle 5">
            <a:extLst>
              <a:ext uri="{FF2B5EF4-FFF2-40B4-BE49-F238E27FC236}">
                <a16:creationId xmlns:a16="http://schemas.microsoft.com/office/drawing/2014/main" id="{D8CA7F91-41C7-44D2-A7D0-4D9A2C3E4448}"/>
              </a:ext>
            </a:extLst>
          </p:cNvPr>
          <p:cNvSpPr>
            <a:spLocks noChangeArrowheads="1"/>
          </p:cNvSpPr>
          <p:nvPr/>
        </p:nvSpPr>
        <p:spPr bwMode="auto">
          <a:xfrm>
            <a:off x="1380892" y="3273724"/>
            <a:ext cx="6934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9900CC"/>
                </a:solidFill>
                <a:latin typeface="Times New Roman" panose="02020603050405020304" pitchFamily="18" charset="0"/>
                <a:cs typeface="Times New Roman" panose="02020603050405020304" pitchFamily="18" charset="0"/>
              </a:rPr>
              <a:t>      </a:t>
            </a:r>
            <a:r>
              <a:rPr lang="en-US" altLang="en-US" sz="2800" b="1" i="1">
                <a:solidFill>
                  <a:schemeClr val="accent1">
                    <a:lumMod val="75000"/>
                  </a:schemeClr>
                </a:solidFill>
                <a:latin typeface="Times New Roman" panose="02020603050405020304" pitchFamily="18" charset="0"/>
                <a:cs typeface="Times New Roman" panose="02020603050405020304" pitchFamily="18" charset="0"/>
              </a:rPr>
              <a:t>Công cha như núi Thái Sơn</a:t>
            </a:r>
          </a:p>
          <a:p>
            <a:pPr eaLnBrk="1" hangingPunct="1"/>
            <a:r>
              <a:rPr lang="en-US" altLang="en-US" sz="2800" b="1" i="1">
                <a:solidFill>
                  <a:schemeClr val="accent1">
                    <a:lumMod val="75000"/>
                  </a:schemeClr>
                </a:solidFill>
                <a:latin typeface="Times New Roman" panose="02020603050405020304" pitchFamily="18" charset="0"/>
                <a:cs typeface="Times New Roman" panose="02020603050405020304" pitchFamily="18" charset="0"/>
              </a:rPr>
              <a:t>Nghĩa mẹ như nước trong nguồn chảy ra . </a:t>
            </a:r>
          </a:p>
          <a:p>
            <a:pPr eaLnBrk="1" hangingPunct="1"/>
            <a:r>
              <a:rPr lang="en-US" altLang="en-US" sz="2800" b="1" i="1">
                <a:solidFill>
                  <a:schemeClr val="accent1">
                    <a:lumMod val="75000"/>
                  </a:schemeClr>
                </a:solidFill>
                <a:latin typeface="Times New Roman" panose="02020603050405020304" pitchFamily="18" charset="0"/>
                <a:cs typeface="Times New Roman" panose="02020603050405020304" pitchFamily="18" charset="0"/>
              </a:rPr>
              <a:t>      Một lòng thờ mẹ kính cha</a:t>
            </a:r>
          </a:p>
          <a:p>
            <a:pPr eaLnBrk="1" hangingPunct="1"/>
            <a:r>
              <a:rPr lang="en-US" altLang="en-US" sz="2800" b="1" i="1">
                <a:solidFill>
                  <a:schemeClr val="accent1">
                    <a:lumMod val="75000"/>
                  </a:schemeClr>
                </a:solidFill>
                <a:latin typeface="Times New Roman" panose="02020603050405020304" pitchFamily="18" charset="0"/>
                <a:cs typeface="Times New Roman" panose="02020603050405020304" pitchFamily="18" charset="0"/>
              </a:rPr>
              <a:t>Cho tròn chữ hiếu mới là đạo con.</a:t>
            </a:r>
          </a:p>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Ca dao.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750"/>
                                        <p:tgtEl>
                                          <p:spTgt spid="20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06"/>
                                        </p:tgtEl>
                                        <p:attrNameLst>
                                          <p:attrName>style.visibility</p:attrName>
                                        </p:attrNameLst>
                                      </p:cBhvr>
                                      <p:to>
                                        <p:strVal val="visible"/>
                                      </p:to>
                                    </p:set>
                                    <p:animEffect transition="in" filter="fade">
                                      <p:cBhvr>
                                        <p:cTn id="11" dur="1000"/>
                                        <p:tgtEl>
                                          <p:spTgt spid="20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35"/>
        <p:cNvGrpSpPr/>
        <p:nvPr/>
      </p:nvGrpSpPr>
      <p:grpSpPr>
        <a:xfrm>
          <a:off x="0" y="0"/>
          <a:ext cx="0" cy="0"/>
          <a:chOff x="0" y="0"/>
          <a:chExt cx="0" cy="0"/>
        </a:xfrm>
      </p:grpSpPr>
      <p:pic>
        <p:nvPicPr>
          <p:cNvPr id="236" name="Google Shape;236;p18"/>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37" name="Google Shape;237;p18"/>
          <p:cNvPicPr preferRelativeResize="0"/>
          <p:nvPr/>
        </p:nvPicPr>
        <p:blipFill rotWithShape="1">
          <a:blip r:embed="rId4">
            <a:alphaModFix/>
          </a:blip>
          <a:srcRect b="84065"/>
          <a:stretch/>
        </p:blipFill>
        <p:spPr>
          <a:xfrm>
            <a:off x="-273269" y="2149532"/>
            <a:ext cx="4640318" cy="2337639"/>
          </a:xfrm>
          <a:prstGeom prst="rect">
            <a:avLst/>
          </a:prstGeom>
          <a:noFill/>
          <a:ln>
            <a:noFill/>
          </a:ln>
        </p:spPr>
      </p:pic>
      <p:sp>
        <p:nvSpPr>
          <p:cNvPr id="5" name="TextBox 4">
            <a:extLst>
              <a:ext uri="{FF2B5EF4-FFF2-40B4-BE49-F238E27FC236}">
                <a16:creationId xmlns:a16="http://schemas.microsoft.com/office/drawing/2014/main" id="{3626DAFF-CD08-4B4C-A35B-6FFB7E1E70EA}"/>
              </a:ext>
            </a:extLst>
          </p:cNvPr>
          <p:cNvSpPr txBox="1"/>
          <p:nvPr/>
        </p:nvSpPr>
        <p:spPr>
          <a:xfrm>
            <a:off x="2848418" y="2689160"/>
            <a:ext cx="9059801" cy="1938992"/>
          </a:xfrm>
          <a:prstGeom prst="rect">
            <a:avLst/>
          </a:prstGeom>
          <a:noFill/>
        </p:spPr>
        <p:txBody>
          <a:bodyPr wrap="square">
            <a:spAutoFit/>
          </a:bodyPr>
          <a:lstStyle/>
          <a:p>
            <a:pPr algn="ctr"/>
            <a:r>
              <a:rPr lang="en-US" altLang="en-US" sz="6000" b="1">
                <a:solidFill>
                  <a:srgbClr val="C00000"/>
                </a:solidFill>
                <a:latin typeface="Calibri" panose="020F0502020204030204" pitchFamily="34" charset="0"/>
                <a:cs typeface="Calibri" panose="020F0502020204030204" pitchFamily="34" charset="0"/>
              </a:rPr>
              <a:t>Tìm hiểu về lòng hiếu thảo với ông bà, cha mẹ.</a:t>
            </a:r>
            <a:endParaRPr lang="en-US" sz="6000">
              <a:solidFill>
                <a:srgbClr val="C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750"/>
                                        <p:tgtEl>
                                          <p:spTgt spid="23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37"/>
                                        </p:tgtEl>
                                        <p:attrNameLst>
                                          <p:attrName>style.visibility</p:attrName>
                                        </p:attrNameLst>
                                      </p:cBhvr>
                                      <p:to>
                                        <p:strVal val="visible"/>
                                      </p:to>
                                    </p:set>
                                    <p:animEffect transition="in" filter="fade">
                                      <p:cBhvr>
                                        <p:cTn id="11" dur="500"/>
                                        <p:tgtEl>
                                          <p:spTgt spid="23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49"/>
        <p:cNvGrpSpPr/>
        <p:nvPr/>
      </p:nvGrpSpPr>
      <p:grpSpPr>
        <a:xfrm>
          <a:off x="0" y="0"/>
          <a:ext cx="0" cy="0"/>
          <a:chOff x="0" y="0"/>
          <a:chExt cx="0" cy="0"/>
        </a:xfrm>
      </p:grpSpPr>
      <p:pic>
        <p:nvPicPr>
          <p:cNvPr id="250" name="Google Shape;250;p20"/>
          <p:cNvPicPr preferRelativeResize="0"/>
          <p:nvPr/>
        </p:nvPicPr>
        <p:blipFill rotWithShape="1">
          <a:blip r:embed="rId3">
            <a:alphaModFix/>
          </a:blip>
          <a:srcRect l="6027" t="45612" r="46939" b="16614"/>
          <a:stretch/>
        </p:blipFill>
        <p:spPr>
          <a:xfrm>
            <a:off x="383835" y="772768"/>
            <a:ext cx="11709690" cy="5426981"/>
          </a:xfrm>
          <a:prstGeom prst="rect">
            <a:avLst/>
          </a:prstGeom>
          <a:noFill/>
          <a:ln>
            <a:noFill/>
          </a:ln>
          <a:effectLst>
            <a:outerShdw blurRad="50800" dist="63500" dir="5400000" sx="102000" sy="102000" algn="ctr" rotWithShape="0">
              <a:srgbClr val="000000">
                <a:alpha val="42745"/>
              </a:srgbClr>
            </a:outerShdw>
          </a:effectLst>
        </p:spPr>
      </p:pic>
      <p:pic>
        <p:nvPicPr>
          <p:cNvPr id="251" name="Google Shape;251;p20"/>
          <p:cNvPicPr preferRelativeResize="0"/>
          <p:nvPr/>
        </p:nvPicPr>
        <p:blipFill rotWithShape="1">
          <a:blip r:embed="rId4">
            <a:alphaModFix/>
          </a:blip>
          <a:srcRect r="7135"/>
          <a:stretch/>
        </p:blipFill>
        <p:spPr>
          <a:xfrm>
            <a:off x="6756400" y="2628900"/>
            <a:ext cx="5435600" cy="4229100"/>
          </a:xfrm>
          <a:prstGeom prst="rect">
            <a:avLst/>
          </a:prstGeom>
          <a:noFill/>
          <a:ln>
            <a:noFill/>
          </a:ln>
        </p:spPr>
      </p:pic>
      <p:pic>
        <p:nvPicPr>
          <p:cNvPr id="252" name="Google Shape;252;p20"/>
          <p:cNvPicPr preferRelativeResize="0"/>
          <p:nvPr/>
        </p:nvPicPr>
        <p:blipFill rotWithShape="1">
          <a:blip r:embed="rId5">
            <a:alphaModFix/>
          </a:blip>
          <a:srcRect l="27294" t="7312" r="32213" b="28913"/>
          <a:stretch/>
        </p:blipFill>
        <p:spPr>
          <a:xfrm>
            <a:off x="285361" y="0"/>
            <a:ext cx="3080825" cy="4575269"/>
          </a:xfrm>
          <a:prstGeom prst="rect">
            <a:avLst/>
          </a:prstGeom>
          <a:noFill/>
          <a:ln>
            <a:noFill/>
          </a:ln>
        </p:spPr>
      </p:pic>
      <p:sp>
        <p:nvSpPr>
          <p:cNvPr id="2" name="TextBox 1">
            <a:extLst>
              <a:ext uri="{FF2B5EF4-FFF2-40B4-BE49-F238E27FC236}">
                <a16:creationId xmlns:a16="http://schemas.microsoft.com/office/drawing/2014/main" id="{7F97617D-6F01-406A-BA39-FD669F9ADE11}"/>
              </a:ext>
            </a:extLst>
          </p:cNvPr>
          <p:cNvSpPr txBox="1"/>
          <p:nvPr/>
        </p:nvSpPr>
        <p:spPr>
          <a:xfrm>
            <a:off x="2040942" y="2209800"/>
            <a:ext cx="7840609" cy="1754326"/>
          </a:xfrm>
          <a:prstGeom prst="rect">
            <a:avLst/>
          </a:prstGeom>
          <a:noFill/>
        </p:spPr>
        <p:txBody>
          <a:bodyPr wrap="none" rtlCol="0">
            <a:spAutoFit/>
          </a:bodyPr>
          <a:lstStyle/>
          <a:p>
            <a:pPr algn="ctr"/>
            <a:r>
              <a:rPr lang="en-US" sz="5400" b="1">
                <a:solidFill>
                  <a:srgbClr val="EB7F7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CHÚC CÁC CON </a:t>
            </a:r>
          </a:p>
          <a:p>
            <a:pPr algn="ctr"/>
            <a:r>
              <a:rPr lang="en-US" sz="5400" b="1">
                <a:solidFill>
                  <a:srgbClr val="EB7F7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CHĂM NGOAN, HỌC GIỎI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750"/>
                                        <p:tgtEl>
                                          <p:spTgt spid="250"/>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97"/>
        <p:cNvGrpSpPr/>
        <p:nvPr/>
      </p:nvGrpSpPr>
      <p:grpSpPr>
        <a:xfrm>
          <a:off x="0" y="0"/>
          <a:ext cx="0" cy="0"/>
          <a:chOff x="0" y="0"/>
          <a:chExt cx="0" cy="0"/>
        </a:xfrm>
      </p:grpSpPr>
      <p:pic>
        <p:nvPicPr>
          <p:cNvPr id="9" name="Picture 2" descr="C:\Users\Welcome\Desktop\ánh dao duc\WP_20161125_11_04_04_Pro.jpg">
            <a:extLst>
              <a:ext uri="{FF2B5EF4-FFF2-40B4-BE49-F238E27FC236}">
                <a16:creationId xmlns:a16="http://schemas.microsoft.com/office/drawing/2014/main" id="{B873956A-2EC9-4CD2-A405-A828962DC4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43" r="2709"/>
          <a:stretch/>
        </p:blipFill>
        <p:spPr bwMode="auto">
          <a:xfrm>
            <a:off x="555713" y="1092201"/>
            <a:ext cx="11080574" cy="5372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5E2CDC29-B116-4F93-A06B-FDC366CDC913}"/>
              </a:ext>
            </a:extLst>
          </p:cNvPr>
          <p:cNvSpPr>
            <a:spLocks noChangeArrowheads="1"/>
          </p:cNvSpPr>
          <p:nvPr/>
        </p:nvSpPr>
        <p:spPr bwMode="auto">
          <a:xfrm>
            <a:off x="2159000" y="119804"/>
            <a:ext cx="787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4400">
                <a:solidFill>
                  <a:srgbClr val="002060"/>
                </a:solidFill>
                <a:latin typeface="Times New Roman" panose="02020603050405020304" pitchFamily="18" charset="0"/>
                <a:cs typeface="Times New Roman" panose="02020603050405020304" pitchFamily="18" charset="0"/>
              </a:rPr>
              <a:t>  </a:t>
            </a:r>
            <a:r>
              <a:rPr lang="en-US" altLang="en-US" sz="4000" b="1">
                <a:solidFill>
                  <a:srgbClr val="002060"/>
                </a:solidFill>
                <a:latin typeface="Times New Roman" panose="02020603050405020304" pitchFamily="18" charset="0"/>
                <a:cs typeface="Times New Roman" panose="02020603050405020304" pitchFamily="18" charset="0"/>
              </a:rPr>
              <a:t>TRUYỆN “PHẦN THƯỞNG”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16"/>
        <p:cNvGrpSpPr/>
        <p:nvPr/>
      </p:nvGrpSpPr>
      <p:grpSpPr>
        <a:xfrm>
          <a:off x="0" y="0"/>
          <a:ext cx="0" cy="0"/>
          <a:chOff x="0" y="0"/>
          <a:chExt cx="0" cy="0"/>
        </a:xfrm>
      </p:grpSpPr>
      <p:pic>
        <p:nvPicPr>
          <p:cNvPr id="118" name="Google Shape;118;p4"/>
          <p:cNvPicPr preferRelativeResize="0"/>
          <p:nvPr/>
        </p:nvPicPr>
        <p:blipFill rotWithShape="1">
          <a:blip r:embed="rId3">
            <a:alphaModFix/>
          </a:blip>
          <a:srcRect l="39523" t="22570" r="24105" b="28666"/>
          <a:stretch/>
        </p:blipFill>
        <p:spPr>
          <a:xfrm>
            <a:off x="9849841" y="4343400"/>
            <a:ext cx="2342159" cy="2645980"/>
          </a:xfrm>
          <a:prstGeom prst="rect">
            <a:avLst/>
          </a:prstGeom>
          <a:noFill/>
          <a:ln>
            <a:noFill/>
          </a:ln>
        </p:spPr>
      </p:pic>
      <p:sp>
        <p:nvSpPr>
          <p:cNvPr id="7" name="TextBox 6">
            <a:extLst>
              <a:ext uri="{FF2B5EF4-FFF2-40B4-BE49-F238E27FC236}">
                <a16:creationId xmlns:a16="http://schemas.microsoft.com/office/drawing/2014/main" id="{F7D69183-3560-4825-A3A3-B868461EDA33}"/>
              </a:ext>
            </a:extLst>
          </p:cNvPr>
          <p:cNvSpPr txBox="1"/>
          <p:nvPr/>
        </p:nvSpPr>
        <p:spPr>
          <a:xfrm>
            <a:off x="100016" y="149223"/>
            <a:ext cx="10641556" cy="6555641"/>
          </a:xfrm>
          <a:prstGeom prst="rect">
            <a:avLst/>
          </a:prstGeom>
          <a:noFill/>
        </p:spPr>
        <p:txBody>
          <a:bodyPr wrap="square">
            <a:spAutoFit/>
          </a:bodyPr>
          <a:lstStyle/>
          <a:p>
            <a:pPr algn="ctr"/>
            <a:r>
              <a:rPr lang="en-US" altLang="en-US" sz="2400" b="1">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PHẦN THƯỞNG</a:t>
            </a:r>
            <a:endParaRPr lang="en-US" altLang="en-US" sz="2400" b="1">
              <a:solidFill>
                <a:srgbClr val="FF0000"/>
              </a:solidFill>
              <a:latin typeface="Times New Roman" panose="02020603050405020304" pitchFamily="18" charset="0"/>
              <a:cs typeface="Times New Roman" panose="02020603050405020304" pitchFamily="18" charset="0"/>
            </a:endParaRPr>
          </a:p>
          <a:p>
            <a:r>
              <a:rPr lang="en-US" altLang="en-US" sz="2400" b="1">
                <a:latin typeface="Times New Roman" panose="02020603050405020304" pitchFamily="18" charset="0"/>
                <a:cs typeface="Times New Roman" panose="02020603050405020304" pitchFamily="18" charset="0"/>
              </a:rPr>
              <a:t>    Từ khi ông mất, bà của Hưng buồn lắm. Năm nay, bà hơn tám mươi tuổi rồi, miệng bà móm mém, tai bà nghe không rõ.</a:t>
            </a:r>
          </a:p>
          <a:p>
            <a:r>
              <a:rPr lang="en-US" altLang="en-US" sz="2400" b="1">
                <a:latin typeface="Times New Roman" panose="02020603050405020304" pitchFamily="18" charset="0"/>
                <a:cs typeface="Times New Roman" panose="02020603050405020304" pitchFamily="18" charset="0"/>
              </a:rPr>
              <a:t>   Hôm nay họp lớp, cô giáo tuyên dương các bạn tháng vừa qua đã cố gắng học tập tiến bộ. Hưng cũng được nêu tên. Cô còn tặng mỗi bạn một món quà nhỏ, bọc giấy hoa cẩn thận. Phần thưởng của Hưng là một gói bánh và chiếc bút xinh xắn.</a:t>
            </a:r>
          </a:p>
          <a:p>
            <a:r>
              <a:rPr lang="en-US" altLang="en-US" sz="2400" b="1">
                <a:latin typeface="Times New Roman" panose="02020603050405020304" pitchFamily="18" charset="0"/>
                <a:cs typeface="Times New Roman" panose="02020603050405020304" pitchFamily="18" charset="0"/>
              </a:rPr>
              <a:t>  Tan học, vừa về đến nhà, thấy bà đang ngồi một mình, Hưng chạy đến sà vào lòng bà khoe:</a:t>
            </a:r>
          </a:p>
          <a:p>
            <a:r>
              <a:rPr lang="en-US" altLang="en-US" sz="2400" b="1">
                <a:latin typeface="Times New Roman" panose="02020603050405020304" pitchFamily="18" charset="0"/>
                <a:cs typeface="Times New Roman" panose="02020603050405020304" pitchFamily="18" charset="0"/>
              </a:rPr>
              <a:t> - Bà ơi! Hôm nay cháu được cô giáo khem đấy bà ạ !</a:t>
            </a:r>
          </a:p>
          <a:p>
            <a:r>
              <a:rPr lang="en-US" altLang="en-US" sz="2400" b="1">
                <a:latin typeface="Times New Roman" panose="02020603050405020304" pitchFamily="18" charset="0"/>
                <a:cs typeface="Times New Roman" panose="02020603050405020304" pitchFamily="18" charset="0"/>
              </a:rPr>
              <a:t>   Bà nghiêng đầu, như để cố gắng nghe. Hưng ghé sát tai bà, nói chậm từng tiếng:</a:t>
            </a:r>
          </a:p>
          <a:p>
            <a:r>
              <a:rPr lang="en-US" altLang="en-US" sz="2400" b="1">
                <a:latin typeface="Times New Roman" panose="02020603050405020304" pitchFamily="18" charset="0"/>
                <a:cs typeface="Times New Roman" panose="02020603050405020304" pitchFamily="18" charset="0"/>
              </a:rPr>
              <a:t> - Cháu còn được thưởng gói bánh xốp mềm và thơm lắm. Cháu biếu bà ạ </a:t>
            </a:r>
          </a:p>
          <a:p>
            <a:r>
              <a:rPr lang="en-US" altLang="en-US" sz="2400" b="1">
                <a:latin typeface="Times New Roman" panose="02020603050405020304" pitchFamily="18" charset="0"/>
                <a:cs typeface="Times New Roman" panose="02020603050405020304" pitchFamily="18" charset="0"/>
              </a:rPr>
              <a:t>   Bà cười, đưa tay đón gói bánh rồi xoa đầu Hưng:</a:t>
            </a:r>
          </a:p>
          <a:p>
            <a:r>
              <a:rPr lang="en-US" altLang="en-US" sz="2400" b="1">
                <a:latin typeface="Times New Roman" panose="02020603050405020304" pitchFamily="18" charset="0"/>
                <a:cs typeface="Times New Roman" panose="02020603050405020304" pitchFamily="18" charset="0"/>
              </a:rPr>
              <a:t> - Bà nghe rõ rồi. Cháu bà ngoan quá! Nếu ông còn sống, chắc ông cũng rất </a:t>
            </a:r>
          </a:p>
          <a:p>
            <a:r>
              <a:rPr lang="en-US" altLang="en-US" sz="2400" b="1">
                <a:latin typeface="Times New Roman" panose="02020603050405020304" pitchFamily="18" charset="0"/>
                <a:cs typeface="Times New Roman" panose="02020603050405020304" pitchFamily="18" charset="0"/>
              </a:rPr>
              <a:t>vui vì tấm lòng thơm thảo của cháu.</a:t>
            </a:r>
          </a:p>
          <a:p>
            <a:r>
              <a:rPr lang="en-US" altLang="en-US" sz="2400" b="1">
                <a:latin typeface="Times New Roman" panose="02020603050405020304" pitchFamily="18" charset="0"/>
                <a:cs typeface="Times New Roman" panose="02020603050405020304" pitchFamily="18" charset="0"/>
              </a:rPr>
              <a:t>                                                               </a:t>
            </a:r>
            <a:r>
              <a:rPr lang="en-US" altLang="en-US" sz="2400" b="1">
                <a:solidFill>
                  <a:schemeClr val="bg2"/>
                </a:solidFill>
                <a:latin typeface="Times New Roman" panose="02020603050405020304" pitchFamily="18" charset="0"/>
                <a:cs typeface="Times New Roman" panose="02020603050405020304" pitchFamily="18" charset="0"/>
              </a:rPr>
              <a:t>Theo </a:t>
            </a:r>
            <a:r>
              <a:rPr lang="en-US" altLang="en-US" sz="2400" b="1" i="1">
                <a:solidFill>
                  <a:schemeClr val="bg2"/>
                </a:solidFill>
                <a:latin typeface="Times New Roman" panose="02020603050405020304" pitchFamily="18" charset="0"/>
                <a:cs typeface="Times New Roman" panose="02020603050405020304" pitchFamily="18" charset="0"/>
              </a:rPr>
              <a:t>Nguyễn Thị Cầu</a:t>
            </a:r>
          </a:p>
        </p:txBody>
      </p:sp>
    </p:spTree>
    <p:extLst>
      <p:ext uri="{BB962C8B-B14F-4D97-AF65-F5344CB8AC3E}">
        <p14:creationId xmlns:p14="http://schemas.microsoft.com/office/powerpoint/2010/main" val="3569680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18" name="Google Shape;118;p4"/>
          <p:cNvPicPr preferRelativeResize="0"/>
          <p:nvPr/>
        </p:nvPicPr>
        <p:blipFill rotWithShape="1">
          <a:blip r:embed="rId4">
            <a:alphaModFix/>
          </a:blip>
          <a:srcRect l="39523" t="22570" r="24105" b="28666"/>
          <a:stretch/>
        </p:blipFill>
        <p:spPr>
          <a:xfrm>
            <a:off x="8378764" y="1815152"/>
            <a:ext cx="4242512" cy="4609148"/>
          </a:xfrm>
          <a:prstGeom prst="rect">
            <a:avLst/>
          </a:prstGeom>
          <a:noFill/>
          <a:ln>
            <a:noFill/>
          </a:ln>
        </p:spPr>
      </p:pic>
      <p:pic>
        <p:nvPicPr>
          <p:cNvPr id="119" name="Google Shape;119;p4"/>
          <p:cNvPicPr preferRelativeResize="0"/>
          <p:nvPr/>
        </p:nvPicPr>
        <p:blipFill rotWithShape="1">
          <a:blip r:embed="rId5">
            <a:alphaModFix/>
          </a:blip>
          <a:srcRect l="35709" t="39297" r="39006" b="25614"/>
          <a:stretch/>
        </p:blipFill>
        <p:spPr>
          <a:xfrm rot="-1559529">
            <a:off x="1372757" y="487254"/>
            <a:ext cx="616738" cy="604645"/>
          </a:xfrm>
          <a:prstGeom prst="rect">
            <a:avLst/>
          </a:prstGeom>
          <a:noFill/>
          <a:ln>
            <a:noFill/>
          </a:ln>
        </p:spPr>
      </p:pic>
      <p:sp>
        <p:nvSpPr>
          <p:cNvPr id="7" name="Rectangle 3">
            <a:extLst>
              <a:ext uri="{FF2B5EF4-FFF2-40B4-BE49-F238E27FC236}">
                <a16:creationId xmlns:a16="http://schemas.microsoft.com/office/drawing/2014/main" id="{62D5DEF8-FDD5-4848-A6D3-D586FAA0DD40}"/>
              </a:ext>
            </a:extLst>
          </p:cNvPr>
          <p:cNvSpPr>
            <a:spLocks noChangeArrowheads="1"/>
          </p:cNvSpPr>
          <p:nvPr/>
        </p:nvSpPr>
        <p:spPr bwMode="auto">
          <a:xfrm>
            <a:off x="462224" y="220614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a:latin typeface="Times New Roman" panose="02020603050405020304" pitchFamily="18" charset="0"/>
                <a:cs typeface="Times New Roman" panose="02020603050405020304" pitchFamily="18" charset="0"/>
              </a:rPr>
              <a:t>1. Em có nhận xét gì về việc làm của bạn Hưng ?</a:t>
            </a:r>
          </a:p>
        </p:txBody>
      </p:sp>
      <p:sp>
        <p:nvSpPr>
          <p:cNvPr id="8" name="Rectangle 6">
            <a:extLst>
              <a:ext uri="{FF2B5EF4-FFF2-40B4-BE49-F238E27FC236}">
                <a16:creationId xmlns:a16="http://schemas.microsoft.com/office/drawing/2014/main" id="{D75D14F8-E0C6-4C7A-B4FF-A84465397377}"/>
              </a:ext>
            </a:extLst>
          </p:cNvPr>
          <p:cNvSpPr>
            <a:spLocks noChangeArrowheads="1"/>
          </p:cNvSpPr>
          <p:nvPr/>
        </p:nvSpPr>
        <p:spPr bwMode="auto">
          <a:xfrm>
            <a:off x="471749" y="2852202"/>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a:latin typeface="Times New Roman" panose="02020603050405020304" pitchFamily="18" charset="0"/>
                <a:cs typeface="Times New Roman" panose="02020603050405020304" pitchFamily="18" charset="0"/>
              </a:rPr>
              <a:t>2. Theo em, bà bạn Hưng cảm thấy thế nào trước việc làm của bạn?</a:t>
            </a:r>
          </a:p>
        </p:txBody>
      </p:sp>
      <p:sp>
        <p:nvSpPr>
          <p:cNvPr id="9" name="Rectangle 2">
            <a:extLst>
              <a:ext uri="{FF2B5EF4-FFF2-40B4-BE49-F238E27FC236}">
                <a16:creationId xmlns:a16="http://schemas.microsoft.com/office/drawing/2014/main" id="{5C396325-106E-45AD-A993-9957A8676166}"/>
              </a:ext>
            </a:extLst>
          </p:cNvPr>
          <p:cNvSpPr>
            <a:spLocks noChangeArrowheads="1"/>
          </p:cNvSpPr>
          <p:nvPr/>
        </p:nvSpPr>
        <p:spPr bwMode="auto">
          <a:xfrm>
            <a:off x="462224" y="3833328"/>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a:latin typeface="Times New Roman" panose="02020603050405020304" pitchFamily="18" charset="0"/>
              </a:rPr>
              <a:t>3. Qua câu chuyện này, em thấy bạn Hưng là người cháu thế nào?</a:t>
            </a:r>
          </a:p>
        </p:txBody>
      </p:sp>
      <p:sp>
        <p:nvSpPr>
          <p:cNvPr id="10" name="Rectangle 4">
            <a:extLst>
              <a:ext uri="{FF2B5EF4-FFF2-40B4-BE49-F238E27FC236}">
                <a16:creationId xmlns:a16="http://schemas.microsoft.com/office/drawing/2014/main" id="{7C78E886-511F-4C4B-876C-DA2628FA8D29}"/>
              </a:ext>
            </a:extLst>
          </p:cNvPr>
          <p:cNvSpPr>
            <a:spLocks noChangeArrowheads="1"/>
          </p:cNvSpPr>
          <p:nvPr/>
        </p:nvSpPr>
        <p:spPr bwMode="auto">
          <a:xfrm>
            <a:off x="471749" y="4823928"/>
            <a:ext cx="89034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a:latin typeface="Times New Roman" panose="02020603050405020304" pitchFamily="18" charset="0"/>
              </a:rPr>
              <a:t>4. Chúng ta phải đối xử với ông bà, cha mẹ như thế nào?</a:t>
            </a:r>
          </a:p>
        </p:txBody>
      </p:sp>
      <p:sp>
        <p:nvSpPr>
          <p:cNvPr id="11" name="Cloud Callout 15">
            <a:extLst>
              <a:ext uri="{FF2B5EF4-FFF2-40B4-BE49-F238E27FC236}">
                <a16:creationId xmlns:a16="http://schemas.microsoft.com/office/drawing/2014/main" id="{85818640-5E5B-4615-8425-3DC3F742A5B4}"/>
              </a:ext>
            </a:extLst>
          </p:cNvPr>
          <p:cNvSpPr>
            <a:spLocks noChangeArrowheads="1"/>
          </p:cNvSpPr>
          <p:nvPr/>
        </p:nvSpPr>
        <p:spPr bwMode="auto">
          <a:xfrm>
            <a:off x="2515411" y="63167"/>
            <a:ext cx="2673350" cy="1533525"/>
          </a:xfrm>
          <a:prstGeom prst="cloudCallout">
            <a:avLst>
              <a:gd name="adj1" fmla="val 51900"/>
              <a:gd name="adj2" fmla="val 63185"/>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3879714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750"/>
                                        <p:tgtEl>
                                          <p:spTgt spid="117"/>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41"/>
        <p:cNvGrpSpPr/>
        <p:nvPr/>
      </p:nvGrpSpPr>
      <p:grpSpPr>
        <a:xfrm>
          <a:off x="0" y="0"/>
          <a:ext cx="0" cy="0"/>
          <a:chOff x="0" y="0"/>
          <a:chExt cx="0" cy="0"/>
        </a:xfrm>
      </p:grpSpPr>
      <p:pic>
        <p:nvPicPr>
          <p:cNvPr id="142" name="Google Shape;142;p7"/>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143" name="Google Shape;143;p7"/>
          <p:cNvPicPr preferRelativeResize="0"/>
          <p:nvPr/>
        </p:nvPicPr>
        <p:blipFill rotWithShape="1">
          <a:blip r:embed="rId4">
            <a:alphaModFix/>
          </a:blip>
          <a:srcRect l="35709" t="39297" r="39006" b="25614"/>
          <a:stretch/>
        </p:blipFill>
        <p:spPr>
          <a:xfrm rot="-1559529">
            <a:off x="166123" y="104563"/>
            <a:ext cx="616738" cy="604645"/>
          </a:xfrm>
          <a:prstGeom prst="rect">
            <a:avLst/>
          </a:prstGeom>
          <a:noFill/>
          <a:ln>
            <a:noFill/>
          </a:ln>
        </p:spPr>
      </p:pic>
      <p:sp>
        <p:nvSpPr>
          <p:cNvPr id="144" name="Google Shape;144;p7"/>
          <p:cNvSpPr txBox="1"/>
          <p:nvPr/>
        </p:nvSpPr>
        <p:spPr>
          <a:xfrm>
            <a:off x="6575425" y="5821222"/>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rgbClr val="928886"/>
              </a:solidFill>
              <a:latin typeface="Arial"/>
              <a:ea typeface="Arial"/>
              <a:cs typeface="Arial"/>
              <a:sym typeface="Arial"/>
            </a:endParaRPr>
          </a:p>
        </p:txBody>
      </p:sp>
      <p:pic>
        <p:nvPicPr>
          <p:cNvPr id="145" name="Google Shape;145;p7"/>
          <p:cNvPicPr preferRelativeResize="0"/>
          <p:nvPr/>
        </p:nvPicPr>
        <p:blipFill rotWithShape="1">
          <a:blip r:embed="rId5">
            <a:alphaModFix/>
          </a:blip>
          <a:srcRect/>
          <a:stretch/>
        </p:blipFill>
        <p:spPr>
          <a:xfrm>
            <a:off x="9946317" y="2980290"/>
            <a:ext cx="2928287" cy="3964972"/>
          </a:xfrm>
          <a:prstGeom prst="rect">
            <a:avLst/>
          </a:prstGeom>
          <a:noFill/>
          <a:ln>
            <a:noFill/>
          </a:ln>
        </p:spPr>
      </p:pic>
      <p:sp>
        <p:nvSpPr>
          <p:cNvPr id="7" name="Rectangle 3">
            <a:extLst>
              <a:ext uri="{FF2B5EF4-FFF2-40B4-BE49-F238E27FC236}">
                <a16:creationId xmlns:a16="http://schemas.microsoft.com/office/drawing/2014/main" id="{8BB4F573-7C18-4D20-8968-23ECB05011F7}"/>
              </a:ext>
            </a:extLst>
          </p:cNvPr>
          <p:cNvSpPr>
            <a:spLocks noChangeArrowheads="1"/>
          </p:cNvSpPr>
          <p:nvPr/>
        </p:nvSpPr>
        <p:spPr bwMode="auto">
          <a:xfrm>
            <a:off x="1307669" y="723748"/>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a:latin typeface="Times New Roman" panose="02020603050405020304" pitchFamily="18" charset="0"/>
                <a:cs typeface="Times New Roman" panose="02020603050405020304" pitchFamily="18" charset="0"/>
              </a:rPr>
              <a:t>1. Em có nhận xét gì về việc làm của bạn Hưng ?</a:t>
            </a:r>
          </a:p>
        </p:txBody>
      </p:sp>
      <p:sp>
        <p:nvSpPr>
          <p:cNvPr id="8" name="Rectangle 5">
            <a:extLst>
              <a:ext uri="{FF2B5EF4-FFF2-40B4-BE49-F238E27FC236}">
                <a16:creationId xmlns:a16="http://schemas.microsoft.com/office/drawing/2014/main" id="{67875958-F3D1-46C0-93A4-D9A15BAF33FC}"/>
              </a:ext>
            </a:extLst>
          </p:cNvPr>
          <p:cNvSpPr>
            <a:spLocks noChangeArrowheads="1"/>
          </p:cNvSpPr>
          <p:nvPr/>
        </p:nvSpPr>
        <p:spPr bwMode="auto">
          <a:xfrm>
            <a:off x="1307669" y="1228340"/>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9900CC"/>
                </a:solidFill>
                <a:latin typeface="Times New Roman" panose="02020603050405020304" pitchFamily="18" charset="0"/>
                <a:cs typeface="Times New Roman" panose="02020603050405020304" pitchFamily="18" charset="0"/>
              </a:rPr>
              <a:t>+ Bạn Hưng rất yêu quý bà, biết quan tâm chăm sóc bà.</a:t>
            </a:r>
          </a:p>
        </p:txBody>
      </p:sp>
      <p:sp>
        <p:nvSpPr>
          <p:cNvPr id="9" name="Rectangle 6">
            <a:extLst>
              <a:ext uri="{FF2B5EF4-FFF2-40B4-BE49-F238E27FC236}">
                <a16:creationId xmlns:a16="http://schemas.microsoft.com/office/drawing/2014/main" id="{54A3CDA8-B23A-4778-A7FC-D93A231F773D}"/>
              </a:ext>
            </a:extLst>
          </p:cNvPr>
          <p:cNvSpPr>
            <a:spLocks noChangeArrowheads="1"/>
          </p:cNvSpPr>
          <p:nvPr/>
        </p:nvSpPr>
        <p:spPr bwMode="auto">
          <a:xfrm>
            <a:off x="1307669" y="1952016"/>
            <a:ext cx="909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a:latin typeface="Times New Roman" panose="02020603050405020304" pitchFamily="18" charset="0"/>
                <a:cs typeface="Times New Roman" panose="02020603050405020304" pitchFamily="18" charset="0"/>
              </a:rPr>
              <a:t>2.</a:t>
            </a:r>
            <a:r>
              <a:rPr lang="fr-LU" altLang="en-US" sz="2400">
                <a:latin typeface="Times New Roman" panose="02020603050405020304" pitchFamily="18" charset="0"/>
                <a:cs typeface="Times New Roman" panose="02020603050405020304" pitchFamily="18" charset="0"/>
              </a:rPr>
              <a:t> </a:t>
            </a:r>
            <a:r>
              <a:rPr lang="fr-LU" altLang="en-US" sz="2400" b="1">
                <a:latin typeface="Times New Roman" panose="02020603050405020304" pitchFamily="18" charset="0"/>
                <a:cs typeface="Times New Roman" panose="02020603050405020304" pitchFamily="18" charset="0"/>
              </a:rPr>
              <a:t>Theo em, bà bạn Hưng cảm thấy thế nào trước việc làm của bạn ?</a:t>
            </a:r>
          </a:p>
        </p:txBody>
      </p:sp>
      <p:sp>
        <p:nvSpPr>
          <p:cNvPr id="10" name="Rectangle 7">
            <a:extLst>
              <a:ext uri="{FF2B5EF4-FFF2-40B4-BE49-F238E27FC236}">
                <a16:creationId xmlns:a16="http://schemas.microsoft.com/office/drawing/2014/main" id="{0B469EA4-785B-4C75-936D-CD37A3C2C962}"/>
              </a:ext>
            </a:extLst>
          </p:cNvPr>
          <p:cNvSpPr>
            <a:spLocks noChangeArrowheads="1"/>
          </p:cNvSpPr>
          <p:nvPr/>
        </p:nvSpPr>
        <p:spPr bwMode="auto">
          <a:xfrm>
            <a:off x="1307669" y="2398256"/>
            <a:ext cx="6424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9900CC"/>
                </a:solidFill>
                <a:latin typeface="Times New Roman" panose="02020603050405020304" pitchFamily="18" charset="0"/>
                <a:cs typeface="Times New Roman" panose="02020603050405020304" pitchFamily="18" charset="0"/>
              </a:rPr>
              <a:t>+ Bà bạn Hưng sẽ rất vui.</a:t>
            </a:r>
          </a:p>
        </p:txBody>
      </p:sp>
      <p:sp>
        <p:nvSpPr>
          <p:cNvPr id="11" name="Rectangle 9">
            <a:extLst>
              <a:ext uri="{FF2B5EF4-FFF2-40B4-BE49-F238E27FC236}">
                <a16:creationId xmlns:a16="http://schemas.microsoft.com/office/drawing/2014/main" id="{A9DD6EFF-4EDC-420F-8E7E-1AA61EFCBE03}"/>
              </a:ext>
            </a:extLst>
          </p:cNvPr>
          <p:cNvSpPr>
            <a:spLocks noChangeArrowheads="1"/>
          </p:cNvSpPr>
          <p:nvPr/>
        </p:nvSpPr>
        <p:spPr bwMode="auto">
          <a:xfrm>
            <a:off x="1307669" y="3013869"/>
            <a:ext cx="9265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a:latin typeface="Times New Roman" panose="02020603050405020304" pitchFamily="18" charset="0"/>
              </a:rPr>
              <a:t>3. Qua câu chuyện này, em thấy bạn Hưng là người cháu thế nào?</a:t>
            </a:r>
          </a:p>
        </p:txBody>
      </p:sp>
      <p:sp>
        <p:nvSpPr>
          <p:cNvPr id="12" name="Rectangle 10">
            <a:extLst>
              <a:ext uri="{FF2B5EF4-FFF2-40B4-BE49-F238E27FC236}">
                <a16:creationId xmlns:a16="http://schemas.microsoft.com/office/drawing/2014/main" id="{F0AF7D59-F045-42B3-A75E-BD64F862A839}"/>
              </a:ext>
            </a:extLst>
          </p:cNvPr>
          <p:cNvSpPr>
            <a:spLocks noChangeArrowheads="1"/>
          </p:cNvSpPr>
          <p:nvPr/>
        </p:nvSpPr>
        <p:spPr bwMode="auto">
          <a:xfrm>
            <a:off x="1307669" y="3533535"/>
            <a:ext cx="8950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a:solidFill>
                  <a:srgbClr val="9900CC"/>
                </a:solidFill>
                <a:latin typeface="Times New Roman" panose="02020603050405020304" pitchFamily="18" charset="0"/>
                <a:cs typeface="Times New Roman" panose="02020603050405020304" pitchFamily="18" charset="0"/>
              </a:rPr>
              <a:t>+ Hưng yêu quý bà, chăm sóc bà,  là một đứa cháu hiếu thảo.</a:t>
            </a:r>
          </a:p>
        </p:txBody>
      </p:sp>
      <p:sp>
        <p:nvSpPr>
          <p:cNvPr id="13" name="Rectangle 11">
            <a:extLst>
              <a:ext uri="{FF2B5EF4-FFF2-40B4-BE49-F238E27FC236}">
                <a16:creationId xmlns:a16="http://schemas.microsoft.com/office/drawing/2014/main" id="{8886A1A7-1CB6-4896-BF3F-8358B3E20913}"/>
              </a:ext>
            </a:extLst>
          </p:cNvPr>
          <p:cNvSpPr>
            <a:spLocks noChangeArrowheads="1"/>
          </p:cNvSpPr>
          <p:nvPr/>
        </p:nvSpPr>
        <p:spPr bwMode="auto">
          <a:xfrm>
            <a:off x="1307669" y="4187633"/>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400" b="1">
                <a:latin typeface="Times New Roman" panose="02020603050405020304" pitchFamily="18" charset="0"/>
              </a:rPr>
              <a:t>4. Chúng ta phải đối xử với ông bà, cha mẹ như thế nào ?</a:t>
            </a:r>
          </a:p>
        </p:txBody>
      </p:sp>
      <p:sp>
        <p:nvSpPr>
          <p:cNvPr id="14" name="Rectangle 12">
            <a:extLst>
              <a:ext uri="{FF2B5EF4-FFF2-40B4-BE49-F238E27FC236}">
                <a16:creationId xmlns:a16="http://schemas.microsoft.com/office/drawing/2014/main" id="{AB6D72DD-53E8-4A92-91AA-AF6813D61748}"/>
              </a:ext>
            </a:extLst>
          </p:cNvPr>
          <p:cNvSpPr>
            <a:spLocks noChangeArrowheads="1"/>
          </p:cNvSpPr>
          <p:nvPr/>
        </p:nvSpPr>
        <p:spPr bwMode="auto">
          <a:xfrm>
            <a:off x="1307669" y="4751696"/>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9900CC"/>
                </a:solidFill>
                <a:latin typeface="Times New Roman" panose="02020603050405020304" pitchFamily="18" charset="0"/>
                <a:cs typeface="Times New Roman" panose="02020603050405020304" pitchFamily="18" charset="0"/>
              </a:rPr>
              <a:t>+</a:t>
            </a:r>
            <a:r>
              <a:rPr lang="en-US" altLang="en-US" sz="2400" b="1">
                <a:solidFill>
                  <a:srgbClr val="9900CC"/>
                </a:solidFill>
              </a:rPr>
              <a:t> </a:t>
            </a:r>
            <a:r>
              <a:rPr lang="en-US" altLang="en-US" sz="2400" b="1">
                <a:solidFill>
                  <a:srgbClr val="9900CC"/>
                </a:solidFill>
                <a:latin typeface="Times New Roman" panose="02020603050405020304" pitchFamily="18" charset="0"/>
                <a:cs typeface="Times New Roman" panose="02020603050405020304" pitchFamily="18" charset="0"/>
              </a:rPr>
              <a:t>Chúng ta phải kính trọng, quan tâm chăm sóc, hiếu thảo với ông bà, cha mẹ.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750"/>
                                        <p:tgtEl>
                                          <p:spTgt spid="14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500"/>
                                        <p:tgtEl>
                                          <p:spTgt spid="14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l="6027" t="45612" r="46939" b="16614"/>
          <a:stretch/>
        </p:blipFill>
        <p:spPr>
          <a:xfrm>
            <a:off x="-178419" y="-39414"/>
            <a:ext cx="12843383" cy="7273158"/>
          </a:xfrm>
          <a:prstGeom prst="rect">
            <a:avLst/>
          </a:prstGeom>
          <a:noFill/>
          <a:ln>
            <a:noFill/>
          </a:ln>
          <a:effectLst>
            <a:outerShdw blurRad="50800" dist="63500" dir="5400000" sx="102000" sy="102000" algn="ctr" rotWithShape="0">
              <a:srgbClr val="000000">
                <a:alpha val="42745"/>
              </a:srgbClr>
            </a:outerShdw>
          </a:effectLst>
        </p:spPr>
      </p:pic>
      <p:pic>
        <p:nvPicPr>
          <p:cNvPr id="111" name="Google Shape;111;p3"/>
          <p:cNvPicPr preferRelativeResize="0"/>
          <p:nvPr/>
        </p:nvPicPr>
        <p:blipFill rotWithShape="1">
          <a:blip r:embed="rId4">
            <a:alphaModFix/>
          </a:blip>
          <a:srcRect r="7135"/>
          <a:stretch/>
        </p:blipFill>
        <p:spPr>
          <a:xfrm flipH="1">
            <a:off x="8632723" y="2538895"/>
            <a:ext cx="3657601" cy="4369403"/>
          </a:xfrm>
          <a:prstGeom prst="rect">
            <a:avLst/>
          </a:prstGeom>
          <a:noFill/>
          <a:ln>
            <a:noFill/>
          </a:ln>
        </p:spPr>
      </p:pic>
      <p:sp>
        <p:nvSpPr>
          <p:cNvPr id="6" name="Rectangle 2">
            <a:extLst>
              <a:ext uri="{FF2B5EF4-FFF2-40B4-BE49-F238E27FC236}">
                <a16:creationId xmlns:a16="http://schemas.microsoft.com/office/drawing/2014/main" id="{90C29D25-23E3-4A1E-A49C-1A12E4380519}"/>
              </a:ext>
            </a:extLst>
          </p:cNvPr>
          <p:cNvSpPr>
            <a:spLocks noChangeArrowheads="1"/>
          </p:cNvSpPr>
          <p:nvPr/>
        </p:nvSpPr>
        <p:spPr bwMode="auto">
          <a:xfrm>
            <a:off x="2078972" y="1705844"/>
            <a:ext cx="80340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600" b="1">
                <a:latin typeface="Times New Roman" panose="02020603050405020304" pitchFamily="18" charset="0"/>
              </a:rPr>
              <a:t> Vì sao chúng ta phải hiếu thảo với ông bà, cha mẹ?</a:t>
            </a:r>
          </a:p>
        </p:txBody>
      </p:sp>
      <p:sp>
        <p:nvSpPr>
          <p:cNvPr id="7" name="Rectangle 4">
            <a:extLst>
              <a:ext uri="{FF2B5EF4-FFF2-40B4-BE49-F238E27FC236}">
                <a16:creationId xmlns:a16="http://schemas.microsoft.com/office/drawing/2014/main" id="{975A65D5-575A-4962-A242-118E23C57BAA}"/>
              </a:ext>
            </a:extLst>
          </p:cNvPr>
          <p:cNvSpPr>
            <a:spLocks noChangeArrowheads="1"/>
          </p:cNvSpPr>
          <p:nvPr/>
        </p:nvSpPr>
        <p:spPr bwMode="auto">
          <a:xfrm>
            <a:off x="951282" y="2433431"/>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9900CC"/>
                </a:solidFill>
                <a:latin typeface="Times New Roman" panose="02020603050405020304" pitchFamily="18" charset="0"/>
                <a:cs typeface="Times New Roman" panose="02020603050405020304" pitchFamily="18" charset="0"/>
              </a:rPr>
              <a:t>Ông bà, cha mẹ là những người đã sinh thành, nuôi dưỡng chúng ta nên người. Vì vậy, chúng ta phải hiếu thảo với ông bà, cha mẹ.</a:t>
            </a:r>
            <a:endParaRPr lang="en-US" altLang="en-US" sz="2800"/>
          </a:p>
        </p:txBody>
      </p:sp>
      <p:sp>
        <p:nvSpPr>
          <p:cNvPr id="2" name="TextBox 1">
            <a:extLst>
              <a:ext uri="{FF2B5EF4-FFF2-40B4-BE49-F238E27FC236}">
                <a16:creationId xmlns:a16="http://schemas.microsoft.com/office/drawing/2014/main" id="{511C7230-5D64-4F9F-98C7-1665B2E41111}"/>
              </a:ext>
            </a:extLst>
          </p:cNvPr>
          <p:cNvSpPr txBox="1"/>
          <p:nvPr/>
        </p:nvSpPr>
        <p:spPr>
          <a:xfrm>
            <a:off x="2516993" y="657350"/>
            <a:ext cx="306766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GHI NHỚ</a:t>
            </a:r>
          </a:p>
        </p:txBody>
      </p:sp>
      <p:sp>
        <p:nvSpPr>
          <p:cNvPr id="9" name="Rectangle 5">
            <a:extLst>
              <a:ext uri="{FF2B5EF4-FFF2-40B4-BE49-F238E27FC236}">
                <a16:creationId xmlns:a16="http://schemas.microsoft.com/office/drawing/2014/main" id="{EC3EA398-AB38-4C1C-A060-40C17CB0406E}"/>
              </a:ext>
            </a:extLst>
          </p:cNvPr>
          <p:cNvSpPr>
            <a:spLocks noChangeArrowheads="1"/>
          </p:cNvSpPr>
          <p:nvPr/>
        </p:nvSpPr>
        <p:spPr bwMode="auto">
          <a:xfrm>
            <a:off x="1698523" y="3828935"/>
            <a:ext cx="6934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9900CC"/>
                </a:solidFill>
                <a:latin typeface="Times New Roman" panose="02020603050405020304" pitchFamily="18" charset="0"/>
                <a:cs typeface="Times New Roman" panose="02020603050405020304" pitchFamily="18" charset="0"/>
              </a:rPr>
              <a:t>      </a:t>
            </a:r>
            <a:r>
              <a:rPr lang="en-US" altLang="en-US" sz="2800" b="1" i="1">
                <a:solidFill>
                  <a:schemeClr val="accent1">
                    <a:lumMod val="75000"/>
                  </a:schemeClr>
                </a:solidFill>
                <a:latin typeface="Times New Roman" panose="02020603050405020304" pitchFamily="18" charset="0"/>
                <a:cs typeface="Times New Roman" panose="02020603050405020304" pitchFamily="18" charset="0"/>
              </a:rPr>
              <a:t>Công cha như núi Thái Sơn</a:t>
            </a:r>
          </a:p>
          <a:p>
            <a:pPr eaLnBrk="1" hangingPunct="1"/>
            <a:r>
              <a:rPr lang="en-US" altLang="en-US" sz="2800" b="1" i="1">
                <a:solidFill>
                  <a:schemeClr val="accent1">
                    <a:lumMod val="75000"/>
                  </a:schemeClr>
                </a:solidFill>
                <a:latin typeface="Times New Roman" panose="02020603050405020304" pitchFamily="18" charset="0"/>
                <a:cs typeface="Times New Roman" panose="02020603050405020304" pitchFamily="18" charset="0"/>
              </a:rPr>
              <a:t>Nghĩa mẹ như nước trong nguồn chảy ra . </a:t>
            </a:r>
          </a:p>
          <a:p>
            <a:pPr eaLnBrk="1" hangingPunct="1"/>
            <a:r>
              <a:rPr lang="en-US" altLang="en-US" sz="2800" b="1" i="1">
                <a:solidFill>
                  <a:schemeClr val="accent1">
                    <a:lumMod val="75000"/>
                  </a:schemeClr>
                </a:solidFill>
                <a:latin typeface="Times New Roman" panose="02020603050405020304" pitchFamily="18" charset="0"/>
                <a:cs typeface="Times New Roman" panose="02020603050405020304" pitchFamily="18" charset="0"/>
              </a:rPr>
              <a:t>      Một lòng thờ mẹ kính cha</a:t>
            </a:r>
          </a:p>
          <a:p>
            <a:pPr eaLnBrk="1" hangingPunct="1"/>
            <a:r>
              <a:rPr lang="en-US" altLang="en-US" sz="2800" b="1" i="1">
                <a:solidFill>
                  <a:schemeClr val="accent1">
                    <a:lumMod val="75000"/>
                  </a:schemeClr>
                </a:solidFill>
                <a:latin typeface="Times New Roman" panose="02020603050405020304" pitchFamily="18" charset="0"/>
                <a:cs typeface="Times New Roman" panose="02020603050405020304" pitchFamily="18" charset="0"/>
              </a:rPr>
              <a:t>Cho tròn chữ hiếu mới là đạo con.</a:t>
            </a:r>
          </a:p>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Ca dao.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75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42"/>
        <p:cNvGrpSpPr/>
        <p:nvPr/>
      </p:nvGrpSpPr>
      <p:grpSpPr>
        <a:xfrm>
          <a:off x="0" y="0"/>
          <a:ext cx="0" cy="0"/>
          <a:chOff x="0" y="0"/>
          <a:chExt cx="0" cy="0"/>
        </a:xfrm>
      </p:grpSpPr>
      <p:pic>
        <p:nvPicPr>
          <p:cNvPr id="243" name="Google Shape;243;p19"/>
          <p:cNvPicPr preferRelativeResize="0"/>
          <p:nvPr/>
        </p:nvPicPr>
        <p:blipFill rotWithShape="1">
          <a:blip r:embed="rId3">
            <a:alphaModFix/>
          </a:blip>
          <a:srcRect l="6027" t="45612" r="46939" b="16614"/>
          <a:stretch/>
        </p:blipFill>
        <p:spPr>
          <a:xfrm>
            <a:off x="-1733108" y="-861237"/>
            <a:ext cx="16047189" cy="8580474"/>
          </a:xfrm>
          <a:prstGeom prst="rect">
            <a:avLst/>
          </a:prstGeom>
          <a:noFill/>
          <a:ln>
            <a:noFill/>
          </a:ln>
          <a:effectLst>
            <a:outerShdw blurRad="50800" dist="63500" dir="5400000" sx="102000" sy="102000" algn="ctr" rotWithShape="0">
              <a:srgbClr val="000000">
                <a:alpha val="42745"/>
              </a:srgbClr>
            </a:outerShdw>
          </a:effectLst>
        </p:spPr>
      </p:pic>
      <p:pic>
        <p:nvPicPr>
          <p:cNvPr id="244" name="Google Shape;244;p19"/>
          <p:cNvPicPr preferRelativeResize="0"/>
          <p:nvPr/>
        </p:nvPicPr>
        <p:blipFill rotWithShape="1">
          <a:blip r:embed="rId4">
            <a:alphaModFix/>
          </a:blip>
          <a:srcRect t="17965" b="67145"/>
          <a:stretch/>
        </p:blipFill>
        <p:spPr>
          <a:xfrm>
            <a:off x="-1138018" y="1951590"/>
            <a:ext cx="5923011" cy="3170559"/>
          </a:xfrm>
          <a:prstGeom prst="rect">
            <a:avLst/>
          </a:prstGeom>
          <a:noFill/>
          <a:ln>
            <a:noFill/>
          </a:ln>
        </p:spPr>
      </p:pic>
      <p:sp>
        <p:nvSpPr>
          <p:cNvPr id="5" name="TextBox 4">
            <a:extLst>
              <a:ext uri="{FF2B5EF4-FFF2-40B4-BE49-F238E27FC236}">
                <a16:creationId xmlns:a16="http://schemas.microsoft.com/office/drawing/2014/main" id="{67316FB5-DA1D-4A68-93ED-C2ACAB591114}"/>
              </a:ext>
            </a:extLst>
          </p:cNvPr>
          <p:cNvSpPr txBox="1"/>
          <p:nvPr/>
        </p:nvSpPr>
        <p:spPr>
          <a:xfrm>
            <a:off x="3712780" y="3099063"/>
            <a:ext cx="8245364" cy="1107996"/>
          </a:xfrm>
          <a:prstGeom prst="rect">
            <a:avLst/>
          </a:prstGeom>
          <a:noFill/>
        </p:spPr>
        <p:txBody>
          <a:bodyPr wrap="square">
            <a:spAutoFit/>
          </a:bodyPr>
          <a:lstStyle/>
          <a:p>
            <a:r>
              <a:rPr lang="en-US" altLang="en-US" sz="6600" b="1">
                <a:solidFill>
                  <a:schemeClr val="accent6">
                    <a:lumMod val="75000"/>
                  </a:schemeClr>
                </a:solidFill>
                <a:latin typeface="Calibri" panose="020F0502020204030204" pitchFamily="34" charset="0"/>
                <a:cs typeface="Calibri" panose="020F0502020204030204" pitchFamily="34" charset="0"/>
              </a:rPr>
              <a:t>Bày tỏ ý kiến,thái độ.</a:t>
            </a:r>
            <a:endParaRPr lang="en-US" sz="6600">
              <a:solidFill>
                <a:schemeClr val="accent6">
                  <a:lumMod val="75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750"/>
                                        <p:tgtEl>
                                          <p:spTgt spid="24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44"/>
                                        </p:tgtEl>
                                        <p:attrNameLst>
                                          <p:attrName>style.visibility</p:attrName>
                                        </p:attrNameLst>
                                      </p:cBhvr>
                                      <p:to>
                                        <p:strVal val="visible"/>
                                      </p:to>
                                    </p:set>
                                    <p:animEffect transition="in" filter="fade">
                                      <p:cBhvr>
                                        <p:cTn id="11" dur="500"/>
                                        <p:tgtEl>
                                          <p:spTgt spid="24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3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AB77A2-FF69-4A2C-BB0E-1639E13380BE}"/>
              </a:ext>
            </a:extLst>
          </p:cNvPr>
          <p:cNvSpPr/>
          <p:nvPr/>
        </p:nvSpPr>
        <p:spPr>
          <a:xfrm>
            <a:off x="199696" y="156071"/>
            <a:ext cx="11813628" cy="6454934"/>
          </a:xfrm>
          <a:prstGeom prst="round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63F1732A-E178-4A1D-9D99-0151AC0B4F5C}"/>
              </a:ext>
            </a:extLst>
          </p:cNvPr>
          <p:cNvSpPr>
            <a:spLocks noChangeArrowheads="1"/>
          </p:cNvSpPr>
          <p:nvPr/>
        </p:nvSpPr>
        <p:spPr bwMode="auto">
          <a:xfrm>
            <a:off x="491787" y="502596"/>
            <a:ext cx="1056494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70C0"/>
                </a:solidFill>
                <a:latin typeface="Times New Roman" panose="02020603050405020304" pitchFamily="18" charset="0"/>
                <a:cs typeface="Times New Roman" panose="02020603050405020304" pitchFamily="18" charset="0"/>
              </a:rPr>
              <a:t>Bài tập 1: Cách cư xử của các bạn trong những tình huống dưới đây là đúng hay sai? Vì sao?</a:t>
            </a:r>
          </a:p>
        </p:txBody>
      </p:sp>
      <p:pic>
        <p:nvPicPr>
          <p:cNvPr id="135" name="Google Shape;135;p6"/>
          <p:cNvPicPr preferRelativeResize="0"/>
          <p:nvPr/>
        </p:nvPicPr>
        <p:blipFill rotWithShape="1">
          <a:blip r:embed="rId3">
            <a:alphaModFix/>
          </a:blip>
          <a:srcRect l="32201" t="10172" b="10284"/>
          <a:stretch/>
        </p:blipFill>
        <p:spPr>
          <a:xfrm>
            <a:off x="10451891" y="3398296"/>
            <a:ext cx="2728626" cy="3710786"/>
          </a:xfrm>
          <a:prstGeom prst="rect">
            <a:avLst/>
          </a:prstGeom>
          <a:noFill/>
          <a:ln>
            <a:noFill/>
          </a:ln>
        </p:spPr>
      </p:pic>
      <p:sp>
        <p:nvSpPr>
          <p:cNvPr id="5" name="Text Box 4">
            <a:extLst>
              <a:ext uri="{FF2B5EF4-FFF2-40B4-BE49-F238E27FC236}">
                <a16:creationId xmlns:a16="http://schemas.microsoft.com/office/drawing/2014/main" id="{90692970-B382-422D-BA64-F0EFFD506525}"/>
              </a:ext>
            </a:extLst>
          </p:cNvPr>
          <p:cNvSpPr txBox="1">
            <a:spLocks noChangeArrowheads="1"/>
          </p:cNvSpPr>
          <p:nvPr/>
        </p:nvSpPr>
        <p:spPr bwMode="auto">
          <a:xfrm>
            <a:off x="491787" y="1634673"/>
            <a:ext cx="1032240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 Mẹ mệt,  bố đi làm mãi chưa về. Sinh vùng vằng, bực bội vì chẳng có ai đưa Sinh đến nhà bạn dự sinh nhật.</a:t>
            </a:r>
          </a:p>
        </p:txBody>
      </p:sp>
      <p:sp>
        <p:nvSpPr>
          <p:cNvPr id="6" name="Text Box 4">
            <a:extLst>
              <a:ext uri="{FF2B5EF4-FFF2-40B4-BE49-F238E27FC236}">
                <a16:creationId xmlns:a16="http://schemas.microsoft.com/office/drawing/2014/main" id="{70799445-E035-4967-B1EC-59D3DB0B594D}"/>
              </a:ext>
            </a:extLst>
          </p:cNvPr>
          <p:cNvSpPr txBox="1">
            <a:spLocks noChangeArrowheads="1"/>
          </p:cNvSpPr>
          <p:nvPr/>
        </p:nvSpPr>
        <p:spPr bwMode="auto">
          <a:xfrm>
            <a:off x="456863" y="2440934"/>
            <a:ext cx="1059793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rPr>
              <a:t>b.</a:t>
            </a:r>
            <a:r>
              <a:rPr lang="en-US" altLang="en-US" sz="2400" b="1">
                <a:latin typeface=".VnTime" panose="020B7200000000000000" pitchFamily="34" charset="0"/>
              </a:rPr>
              <a:t> </a:t>
            </a:r>
            <a:r>
              <a:rPr lang="en-US" altLang="en-US" sz="2400" b="1">
                <a:latin typeface="Times New Roman" panose="02020603050405020304" pitchFamily="18" charset="0"/>
                <a:cs typeface="Times New Roman" panose="02020603050405020304" pitchFamily="18" charset="0"/>
              </a:rPr>
              <a:t>Hôm nào đi làm về, mẹ cũng thấy Loan đã chuẩn bị sẵn chậu nước,khăn mặt để mẹ rửa cho mát. Loan còn nhanh nhảu giúp  mẹ mang túi vào nhà.</a:t>
            </a:r>
            <a:r>
              <a:rPr lang="en-US" altLang="en-US" sz="2800" b="1">
                <a:latin typeface=".VnTime" panose="020B7200000000000000" pitchFamily="34" charset="0"/>
              </a:rPr>
              <a:t> </a:t>
            </a:r>
          </a:p>
        </p:txBody>
      </p:sp>
      <p:sp>
        <p:nvSpPr>
          <p:cNvPr id="7" name="Text Box 2">
            <a:extLst>
              <a:ext uri="{FF2B5EF4-FFF2-40B4-BE49-F238E27FC236}">
                <a16:creationId xmlns:a16="http://schemas.microsoft.com/office/drawing/2014/main" id="{DA0702DD-04BA-496C-B570-6265AEE2AF65}"/>
              </a:ext>
            </a:extLst>
          </p:cNvPr>
          <p:cNvSpPr txBox="1">
            <a:spLocks noChangeArrowheads="1"/>
          </p:cNvSpPr>
          <p:nvPr/>
        </p:nvSpPr>
        <p:spPr bwMode="auto">
          <a:xfrm>
            <a:off x="511984" y="3381528"/>
            <a:ext cx="1032240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rPr>
              <a:t>c. Bố Hoàng vừa đi làm về, rất mệt. Hoàng chạy ra tận cửa đón và hỏi ngay:</a:t>
            </a:r>
            <a:r>
              <a:rPr lang="en-US" altLang="en-US" sz="2400" b="1">
                <a:latin typeface=".VnTime" panose="020B7200000000000000" pitchFamily="34" charset="0"/>
              </a:rPr>
              <a:t> </a:t>
            </a:r>
            <a:r>
              <a:rPr lang="en-US" altLang="en-US" sz="2400" b="1">
                <a:latin typeface="Times New Roman" panose="02020603050405020304" pitchFamily="18" charset="0"/>
                <a:cs typeface="Times New Roman" panose="02020603050405020304" pitchFamily="18" charset="0"/>
              </a:rPr>
              <a:t>“ Bố có nhớ mua truyện tranh cho con không? ”</a:t>
            </a:r>
          </a:p>
        </p:txBody>
      </p:sp>
      <p:sp>
        <p:nvSpPr>
          <p:cNvPr id="8" name="Text Box 2">
            <a:extLst>
              <a:ext uri="{FF2B5EF4-FFF2-40B4-BE49-F238E27FC236}">
                <a16:creationId xmlns:a16="http://schemas.microsoft.com/office/drawing/2014/main" id="{6D03629F-A492-43F3-BD7C-AB1CAE4932DF}"/>
              </a:ext>
            </a:extLst>
          </p:cNvPr>
          <p:cNvSpPr txBox="1">
            <a:spLocks noChangeArrowheads="1"/>
          </p:cNvSpPr>
          <p:nvPr/>
        </p:nvSpPr>
        <p:spPr bwMode="auto">
          <a:xfrm>
            <a:off x="473355" y="4299804"/>
            <a:ext cx="10378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rPr>
              <a:t>d. Ông nội của Hoài rất thích chơi cây cảnh. Hoài đến nhà bạn mượn sách, thấy ngoài vườn nhà bạn có khóm hoa lạ, liền xin bạn một nhánh mang về cho ông trồng.</a:t>
            </a:r>
          </a:p>
        </p:txBody>
      </p:sp>
      <p:sp>
        <p:nvSpPr>
          <p:cNvPr id="9" name="TextBox 1">
            <a:extLst>
              <a:ext uri="{FF2B5EF4-FFF2-40B4-BE49-F238E27FC236}">
                <a16:creationId xmlns:a16="http://schemas.microsoft.com/office/drawing/2014/main" id="{0BF99CB1-9C8D-412E-9238-85E050396E1C}"/>
              </a:ext>
            </a:extLst>
          </p:cNvPr>
          <p:cNvSpPr txBox="1">
            <a:spLocks noChangeArrowheads="1"/>
          </p:cNvSpPr>
          <p:nvPr/>
        </p:nvSpPr>
        <p:spPr bwMode="auto">
          <a:xfrm>
            <a:off x="511984" y="5499954"/>
            <a:ext cx="104116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đ. Sau giờ học nhóm, Nhâm và bạn Minh đang đùa với nhau. Chợt nghe tiếng bà ngoại ho ở phòng bên, Nhâm vội chạy sang vuốt ngực cho bà.</a:t>
            </a:r>
          </a:p>
        </p:txBody>
      </p:sp>
      <p:cxnSp>
        <p:nvCxnSpPr>
          <p:cNvPr id="11" name="Straight Connector 10">
            <a:extLst>
              <a:ext uri="{FF2B5EF4-FFF2-40B4-BE49-F238E27FC236}">
                <a16:creationId xmlns:a16="http://schemas.microsoft.com/office/drawing/2014/main" id="{E913D5CD-EC1C-4F38-8666-F60F26EE956B}"/>
              </a:ext>
            </a:extLst>
          </p:cNvPr>
          <p:cNvCxnSpPr/>
          <p:nvPr/>
        </p:nvCxnSpPr>
        <p:spPr bwMode="auto">
          <a:xfrm>
            <a:off x="3066957" y="928813"/>
            <a:ext cx="838210"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2" name="Straight Connector 11">
            <a:extLst>
              <a:ext uri="{FF2B5EF4-FFF2-40B4-BE49-F238E27FC236}">
                <a16:creationId xmlns:a16="http://schemas.microsoft.com/office/drawing/2014/main" id="{A36D116D-7B92-4F3C-9814-71598436155C}"/>
              </a:ext>
            </a:extLst>
          </p:cNvPr>
          <p:cNvCxnSpPr/>
          <p:nvPr/>
        </p:nvCxnSpPr>
        <p:spPr bwMode="auto">
          <a:xfrm>
            <a:off x="889420" y="1422352"/>
            <a:ext cx="719853"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 name="Straight Connector 12">
            <a:extLst>
              <a:ext uri="{FF2B5EF4-FFF2-40B4-BE49-F238E27FC236}">
                <a16:creationId xmlns:a16="http://schemas.microsoft.com/office/drawing/2014/main" id="{02BD4A9A-357D-4A4C-8EFD-33BDE22FF72C}"/>
              </a:ext>
            </a:extLst>
          </p:cNvPr>
          <p:cNvCxnSpPr/>
          <p:nvPr/>
        </p:nvCxnSpPr>
        <p:spPr bwMode="auto">
          <a:xfrm>
            <a:off x="2450386" y="1406947"/>
            <a:ext cx="439240" cy="0"/>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1488</Words>
  <Application>Microsoft Office PowerPoint</Application>
  <PresentationFormat>Widescreen</PresentationFormat>
  <Paragraphs>100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.VnTime</vt:lpstr>
      <vt:lpstr>Arial</vt:lpstr>
      <vt:lpstr>Calibri</vt:lpstr>
      <vt:lpstr>HP001 4 hàng</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Hà My Ngô</cp:lastModifiedBy>
  <cp:revision>2</cp:revision>
  <dcterms:created xsi:type="dcterms:W3CDTF">2017-10-18T07:00:05Z</dcterms:created>
  <dcterms:modified xsi:type="dcterms:W3CDTF">2021-11-24T15:15:35Z</dcterms:modified>
</cp:coreProperties>
</file>