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5" r:id="rId2"/>
    <p:sldId id="287" r:id="rId3"/>
    <p:sldId id="320" r:id="rId4"/>
    <p:sldId id="419" r:id="rId5"/>
    <p:sldId id="361" r:id="rId6"/>
    <p:sldId id="363" r:id="rId7"/>
    <p:sldId id="364" r:id="rId8"/>
    <p:sldId id="365" r:id="rId9"/>
    <p:sldId id="367" r:id="rId10"/>
    <p:sldId id="286" r:id="rId11"/>
    <p:sldId id="415" r:id="rId12"/>
    <p:sldId id="416" r:id="rId13"/>
    <p:sldId id="417" r:id="rId14"/>
    <p:sldId id="420" r:id="rId15"/>
    <p:sldId id="262" r:id="rId16"/>
    <p:sldId id="256" r:id="rId17"/>
    <p:sldId id="418" r:id="rId18"/>
    <p:sldId id="257" r:id="rId19"/>
    <p:sldId id="258" r:id="rId20"/>
    <p:sldId id="259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P001 4 hàng" panose="020B0603050302020204" pitchFamily="34" charset="0"/>
      <p:regular r:id="rId34"/>
      <p:bold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8AA2"/>
    <a:srgbClr val="E53F67"/>
    <a:srgbClr val="FFFFC5"/>
    <a:srgbClr val="F34B73"/>
    <a:srgbClr val="F094AA"/>
    <a:srgbClr val="F4AEBF"/>
    <a:srgbClr val="ED7793"/>
    <a:srgbClr val="EB6100"/>
    <a:srgbClr val="BC4744"/>
    <a:srgbClr val="D66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 varScale="1">
        <p:scale>
          <a:sx n="65" d="100"/>
          <a:sy n="65" d="100"/>
        </p:scale>
        <p:origin x="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6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6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18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g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jpg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g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963136" y="5031618"/>
            <a:ext cx="1026572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88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88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0" y="2298826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25 C 0.03867 0.04004 0.06328 0.05602 0.07357 0.02569 C 0.08789 -0.01574 0.01667 -0.10023 0.03411 -0.1507 C 0.05 -0.1963 0.10495 -0.10139 0.12031 -0.14537 C 0.13594 -0.18982 0.08216 -0.21806 0.09883 -0.2669 C 0.11458 -0.31042 0.13659 -0.25139 0.15026 -0.29051 C 0.16341 -0.32801 0.13294 -0.33496 0.14479 -0.36852 C 0.15221 -0.38889 0.15911 -0.38357 0.16471 -0.37963 " pathEditMode="relative" rAng="1812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3279310" y="4240330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Danh từ là những từ chỉ 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sự vật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 (người, vật, hiện tượng, khái niệm hoặc đơn vị).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8CE2D6-0686-4960-98EA-6638EC15AA17}"/>
              </a:ext>
            </a:extLst>
          </p:cNvPr>
          <p:cNvGrpSpPr/>
          <p:nvPr/>
        </p:nvGrpSpPr>
        <p:grpSpPr>
          <a:xfrm>
            <a:off x="389121" y="1148333"/>
            <a:ext cx="2567574" cy="1570715"/>
            <a:chOff x="2210843" y="803100"/>
            <a:chExt cx="2567574" cy="2376046"/>
          </a:xfrm>
        </p:grpSpPr>
        <p:pic>
          <p:nvPicPr>
            <p:cNvPr id="6" name="PA_库_图片 961">
              <a:extLst>
                <a:ext uri="{FF2B5EF4-FFF2-40B4-BE49-F238E27FC236}">
                  <a16:creationId xmlns:a16="http://schemas.microsoft.com/office/drawing/2014/main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43" y="803100"/>
              <a:ext cx="2567574" cy="237604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D99FB0-A04B-4DF1-9C6F-DD87F38BAAC2}"/>
                </a:ext>
              </a:extLst>
            </p:cNvPr>
            <p:cNvSpPr txBox="1"/>
            <p:nvPr/>
          </p:nvSpPr>
          <p:spPr>
            <a:xfrm>
              <a:off x="2679132" y="1313984"/>
              <a:ext cx="1661334" cy="9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Người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10B436-2A85-47F9-9666-284E91715CE9}"/>
              </a:ext>
            </a:extLst>
          </p:cNvPr>
          <p:cNvGrpSpPr/>
          <p:nvPr/>
        </p:nvGrpSpPr>
        <p:grpSpPr>
          <a:xfrm>
            <a:off x="9645094" y="1047020"/>
            <a:ext cx="2613168" cy="2130881"/>
            <a:chOff x="8359220" y="177326"/>
            <a:chExt cx="2613168" cy="2418239"/>
          </a:xfrm>
        </p:grpSpPr>
        <p:pic>
          <p:nvPicPr>
            <p:cNvPr id="12" name="PA_库_图片 961">
              <a:extLst>
                <a:ext uri="{FF2B5EF4-FFF2-40B4-BE49-F238E27FC236}">
                  <a16:creationId xmlns:a16="http://schemas.microsoft.com/office/drawing/2014/main" id="{FFF94531-6588-4581-85C0-F4BAB70393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220" y="177326"/>
              <a:ext cx="2613168" cy="241823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B85DF48-AFD1-49DC-AC0C-743BE56B783F}"/>
                </a:ext>
              </a:extLst>
            </p:cNvPr>
            <p:cNvSpPr txBox="1"/>
            <p:nvPr/>
          </p:nvSpPr>
          <p:spPr>
            <a:xfrm>
              <a:off x="8729461" y="712636"/>
              <a:ext cx="1885316" cy="136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Hiện tượng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E4B89D-D1BC-497E-89C6-47209307E851}"/>
              </a:ext>
            </a:extLst>
          </p:cNvPr>
          <p:cNvGrpSpPr/>
          <p:nvPr/>
        </p:nvGrpSpPr>
        <p:grpSpPr>
          <a:xfrm>
            <a:off x="4974770" y="374148"/>
            <a:ext cx="3526973" cy="2831759"/>
            <a:chOff x="5063311" y="2567808"/>
            <a:chExt cx="2728721" cy="2534425"/>
          </a:xfrm>
        </p:grpSpPr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536CD14F-56B4-4BC1-8A2A-E5C110FD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3664">
              <a:off x="5063311" y="3180638"/>
              <a:ext cx="2186684" cy="1921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D73F7C86-60FD-4522-BB56-95121B41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783" y="2567808"/>
              <a:ext cx="927249" cy="92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22D33A-732B-4BB0-97E3-8A209EB68373}"/>
              </a:ext>
            </a:extLst>
          </p:cNvPr>
          <p:cNvGrpSpPr/>
          <p:nvPr/>
        </p:nvGrpSpPr>
        <p:grpSpPr>
          <a:xfrm>
            <a:off x="-204517" y="2294181"/>
            <a:ext cx="2990942" cy="3002443"/>
            <a:chOff x="1265015" y="2773883"/>
            <a:chExt cx="2593701" cy="25996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62FDE0FB-FD4B-4403-A52C-EC2090E0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9083" y="3163880"/>
              <a:ext cx="2209633" cy="2209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12">
              <a:extLst>
                <a:ext uri="{FF2B5EF4-FFF2-40B4-BE49-F238E27FC236}">
                  <a16:creationId xmlns:a16="http://schemas.microsoft.com/office/drawing/2014/main" id="{80DCCD0B-69C6-4435-9738-8D3CCAD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015" y="2773883"/>
              <a:ext cx="927249" cy="9272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0FC5A2-F14D-4C81-BEDF-EEA9DD5BB448}"/>
              </a:ext>
            </a:extLst>
          </p:cNvPr>
          <p:cNvGrpSpPr/>
          <p:nvPr/>
        </p:nvGrpSpPr>
        <p:grpSpPr>
          <a:xfrm rot="168127">
            <a:off x="9220768" y="2583196"/>
            <a:ext cx="2879515" cy="2587925"/>
            <a:chOff x="8977368" y="2339125"/>
            <a:chExt cx="3008267" cy="2587925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A19F288A-CDE0-4B07-955A-1DE44F08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5700">
              <a:off x="9089909" y="2945971"/>
              <a:ext cx="2895726" cy="1981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88E2DB81-DB90-40C4-A390-D8AA15BC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68" y="2339125"/>
              <a:ext cx="927249" cy="927249"/>
            </a:xfrm>
            <a:prstGeom prst="rect">
              <a:avLst/>
            </a:prstGeom>
          </p:spPr>
        </p:pic>
      </p:grpSp>
      <p:sp>
        <p:nvSpPr>
          <p:cNvPr id="32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3279310" y="4240813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Danh từ là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FCDF1D-F299-4153-B0EC-04BDB2CB1F37}"/>
              </a:ext>
            </a:extLst>
          </p:cNvPr>
          <p:cNvGrpSpPr/>
          <p:nvPr/>
        </p:nvGrpSpPr>
        <p:grpSpPr>
          <a:xfrm>
            <a:off x="4941289" y="47449"/>
            <a:ext cx="2613168" cy="1420281"/>
            <a:chOff x="4978469" y="191762"/>
            <a:chExt cx="2613168" cy="2418239"/>
          </a:xfrm>
        </p:grpSpPr>
        <p:pic>
          <p:nvPicPr>
            <p:cNvPr id="9" name="PA_库_图片 961">
              <a:extLst>
                <a:ext uri="{FF2B5EF4-FFF2-40B4-BE49-F238E27FC236}">
                  <a16:creationId xmlns:a16="http://schemas.microsoft.com/office/drawing/2014/main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69" y="191762"/>
              <a:ext cx="2613168" cy="241823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7B15DD7-3351-4E62-8320-45D43F9BFB4B}"/>
                </a:ext>
              </a:extLst>
            </p:cNvPr>
            <p:cNvSpPr txBox="1"/>
            <p:nvPr/>
          </p:nvSpPr>
          <p:spPr>
            <a:xfrm>
              <a:off x="5774645" y="748017"/>
              <a:ext cx="1390759" cy="110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>
                  <a:solidFill>
                    <a:schemeClr val="accent2">
                      <a:lumMod val="75000"/>
                    </a:schemeClr>
                  </a:solidFill>
                </a:rPr>
                <a:t>Vật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D33071B-4C56-4D44-82B7-E8F0F87AA501}"/>
              </a:ext>
            </a:extLst>
          </p:cNvPr>
          <p:cNvSpPr/>
          <p:nvPr/>
        </p:nvSpPr>
        <p:spPr>
          <a:xfrm rot="3050383">
            <a:off x="2738849" y="2884792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BFB06C2-614A-40FE-BC81-1AC2671A00CB}"/>
              </a:ext>
            </a:extLst>
          </p:cNvPr>
          <p:cNvSpPr/>
          <p:nvPr/>
        </p:nvSpPr>
        <p:spPr>
          <a:xfrm rot="5400000">
            <a:off x="5807477" y="3585306"/>
            <a:ext cx="880789" cy="429261"/>
          </a:xfrm>
          <a:prstGeom prst="rightArrow">
            <a:avLst>
              <a:gd name="adj1" fmla="val 50000"/>
              <a:gd name="adj2" fmla="val 60185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A13BAE0-6DE3-4688-A903-97B92FFB78E4}"/>
              </a:ext>
            </a:extLst>
          </p:cNvPr>
          <p:cNvSpPr/>
          <p:nvPr/>
        </p:nvSpPr>
        <p:spPr>
          <a:xfrm rot="7428539">
            <a:off x="7836572" y="2953873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2953604" y="684295"/>
            <a:ext cx="4699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16" y="1338943"/>
            <a:ext cx="6171896" cy="61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8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837235" y="194750"/>
            <a:ext cx="10568184" cy="6252775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770" y="1282031"/>
            <a:ext cx="9308887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b="1">
                <a:solidFill>
                  <a:srgbClr val="348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vi-VN" sz="3200" b="1">
                <a:solidFill>
                  <a:srgbClr val="348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danh từ chỉ khái niệm trong số các danh từ được in đậm dưới đây.</a:t>
            </a:r>
            <a:endParaRPr lang="en-US" sz="3200" b="1">
              <a:solidFill>
                <a:srgbClr val="348A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>
              <a:solidFill>
                <a:srgbClr val="348A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>
                <a:solidFill>
                  <a:srgbClr val="348A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nổi bật trong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Chủ tịch Hồ Chí Minh là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Chính vì thấy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mất,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tan... mà Người đã ra đi học tập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nghiệm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để về giúp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bào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</a:t>
            </a:r>
            <a:r>
              <a:rPr lang="en-US" sz="2000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Trường Chinh</a:t>
            </a:r>
            <a:endParaRPr lang="en-US" sz="3200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84825" y="213411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DBA0F7-5408-477E-95A5-3BA610F0B822}"/>
              </a:ext>
            </a:extLst>
          </p:cNvPr>
          <p:cNvCxnSpPr/>
          <p:nvPr/>
        </p:nvCxnSpPr>
        <p:spPr>
          <a:xfrm>
            <a:off x="2730408" y="3236360"/>
            <a:ext cx="85779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DD9170-EA77-478E-B43C-C5C26184609A}"/>
              </a:ext>
            </a:extLst>
          </p:cNvPr>
          <p:cNvCxnSpPr/>
          <p:nvPr/>
        </p:nvCxnSpPr>
        <p:spPr>
          <a:xfrm>
            <a:off x="5857317" y="3234650"/>
            <a:ext cx="138148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E09F72-1F42-4113-8654-B45DB77ED923}"/>
              </a:ext>
            </a:extLst>
          </p:cNvPr>
          <p:cNvCxnSpPr/>
          <p:nvPr/>
        </p:nvCxnSpPr>
        <p:spPr>
          <a:xfrm>
            <a:off x="7776406" y="4239805"/>
            <a:ext cx="222488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306379-60FA-4C0B-816C-6A7B6E2DD2E0}"/>
              </a:ext>
            </a:extLst>
          </p:cNvPr>
          <p:cNvCxnSpPr/>
          <p:nvPr/>
        </p:nvCxnSpPr>
        <p:spPr>
          <a:xfrm>
            <a:off x="2942347" y="3727807"/>
            <a:ext cx="77980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C890FD-F0EC-4C23-96E7-138EAB928055}"/>
              </a:ext>
            </a:extLst>
          </p:cNvPr>
          <p:cNvCxnSpPr/>
          <p:nvPr/>
        </p:nvCxnSpPr>
        <p:spPr>
          <a:xfrm>
            <a:off x="1506369" y="4712414"/>
            <a:ext cx="183875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85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9555236" y="110886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A9490F-3001-43B8-AAF3-27797138C763}"/>
              </a:ext>
            </a:extLst>
          </p:cNvPr>
          <p:cNvGrpSpPr/>
          <p:nvPr/>
        </p:nvGrpSpPr>
        <p:grpSpPr>
          <a:xfrm>
            <a:off x="1107311" y="2531352"/>
            <a:ext cx="9686334" cy="4616743"/>
            <a:chOff x="851675" y="330934"/>
            <a:chExt cx="9686334" cy="6858000"/>
          </a:xfrm>
        </p:grpSpPr>
        <p:pic>
          <p:nvPicPr>
            <p:cNvPr id="3" name="Picture 2" descr="A picture containing metalware, chain, accessory, key&#10;&#10;Description automatically generated">
              <a:extLst>
                <a:ext uri="{FF2B5EF4-FFF2-40B4-BE49-F238E27FC236}">
                  <a16:creationId xmlns:a16="http://schemas.microsoft.com/office/drawing/2014/main" id="{B656EBEA-F7AF-4BFC-8446-593090B7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675" y="330934"/>
              <a:ext cx="9686334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3B3BF0-F7AC-4C52-B651-A22D1A0ED075}"/>
                </a:ext>
              </a:extLst>
            </p:cNvPr>
            <p:cNvSpPr txBox="1"/>
            <p:nvPr/>
          </p:nvSpPr>
          <p:spPr>
            <a:xfrm>
              <a:off x="3079846" y="2897956"/>
              <a:ext cx="5521034" cy="1600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Tại sao </a:t>
              </a:r>
              <a:r>
                <a:rPr lang="en-US" altLang="en-US" sz="32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</a:rPr>
                <a:t>nước, nhà, người </a:t>
              </a:r>
              <a:r>
                <a:rPr lang="en-US" altLang="en-US" sz="32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không phải DT chỉ khái niệm?</a:t>
              </a:r>
              <a:endPara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07311" y="282882"/>
            <a:ext cx="9977377" cy="2460673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69374"/>
            <a:ext cx="9308887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Các danh từ chỉ khái niệm là:</a:t>
            </a:r>
            <a:endParaRPr lang="en-US" altLang="en-US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điểm, đạo đức, lòng, kinh nghiệm, cách mạng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3374C4-1166-4F58-A2DA-FC95299E09E0}"/>
              </a:ext>
            </a:extLst>
          </p:cNvPr>
          <p:cNvGrpSpPr/>
          <p:nvPr/>
        </p:nvGrpSpPr>
        <p:grpSpPr>
          <a:xfrm>
            <a:off x="1259711" y="2683752"/>
            <a:ext cx="9686334" cy="4616743"/>
            <a:chOff x="851675" y="330934"/>
            <a:chExt cx="9686334" cy="6858000"/>
          </a:xfrm>
        </p:grpSpPr>
        <p:pic>
          <p:nvPicPr>
            <p:cNvPr id="20" name="Picture 19" descr="A picture containing metalware, chain, accessory, key&#10;&#10;Description automatically generated">
              <a:extLst>
                <a:ext uri="{FF2B5EF4-FFF2-40B4-BE49-F238E27FC236}">
                  <a16:creationId xmlns:a16="http://schemas.microsoft.com/office/drawing/2014/main" id="{66655911-9FAB-4CCC-862E-881BFF31E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675" y="330934"/>
              <a:ext cx="9686334" cy="6858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BFA95C-FE6B-4C95-8737-74B98A25EFE1}"/>
                </a:ext>
              </a:extLst>
            </p:cNvPr>
            <p:cNvSpPr txBox="1"/>
            <p:nvPr/>
          </p:nvSpPr>
          <p:spPr>
            <a:xfrm>
              <a:off x="3079846" y="2771171"/>
              <a:ext cx="5521034" cy="1965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Tại sao </a:t>
              </a:r>
              <a:r>
                <a:rPr lang="en-US" altLang="en-US" sz="32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</a:rPr>
                <a:t>cách mạng 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là DT chỉ khái niệm?</a:t>
              </a:r>
              <a:endPara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2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16328" y="17842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1187" y="2360265"/>
            <a:ext cx="669270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một danh từ chỉ khái niệm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vừa tìm được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311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2857" y="0"/>
            <a:ext cx="8077200" cy="192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ONG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VỀ TỔ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FFC5"/>
                  </a:gs>
                  <a:gs pos="27000">
                    <a:srgbClr val="FFFF00"/>
                  </a:gs>
                  <a:gs pos="6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7647" y="3799605"/>
            <a:ext cx="2458913" cy="2911691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436429" y="176153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132614" y="3352800"/>
            <a:ext cx="2590800" cy="2209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5476977" y="3886200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PLAY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914" y="1143000"/>
            <a:ext cx="1585686" cy="1585686"/>
          </a:xfrm>
          <a:prstGeom prst="rect">
            <a:avLst/>
          </a:prstGeom>
        </p:spPr>
      </p:pic>
      <p:pic>
        <p:nvPicPr>
          <p:cNvPr id="8" name="Picture 7" descr="5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5588" y="5138057"/>
            <a:ext cx="1207460" cy="1319783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5535" y="3962399"/>
            <a:ext cx="1404258" cy="1426906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462457" y="64666"/>
            <a:ext cx="1831234" cy="18312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716 0.06782 -0.0142 0.13588 0.00456 0.16551 C 0.02331 0.19514 0.07696 0.19653 0.11198 0.17778 C 0.14701 0.15903 0.18646 0.07222 0.21511 0.05231 C 0.24376 0.03241 0.26355 0.04537 0.28334 0.0585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02453 C -0.1444 0.00069 -0.10482 -0.02292 -0.04323 -0.01111 C 0.01862 0.00046 0.09466 0.07754 0.18724 0.09444 C 0.27917 0.11111 0.42761 0.11342 0.50977 0.08912 C 0.59206 0.06551 0.66354 -0.0044 0.67995 -0.04885 C 0.69623 -0.09306 0.65143 -0.13496 0.60664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1 0.15573 -0.08611 C 0.17226 -0.09861 0.1806 -0.09444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6 C 0.27396 0.08843 0.26472 0.11852 0.30105 0.14861 C 0.33751 0.17894 0.41928 0.2088 0.50157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49 0.31523 -0.0287 0.34205 -0.03565 C 0.36875 -0.04259 0.35924 -0.08773 0.34961 -0.1326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05 -0.17639 C 0.7013 -0.20278 0.73294 -0.22917 0.73294 -0.25301 C 0.73294 -0.27685 0.7013 -0.29792 0.67005 -0.31944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1645920" y="4745001"/>
            <a:ext cx="890016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em học tốt!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67" y="-289549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C -0.01511 -0.01713 -0.03894 -0.03658 -0.04883 -0.01019 C -0.06263 0.02546 0.00599 0.11574 -0.01068 0.15949 C -0.02631 0.19861 -0.0793 0.10185 -0.09414 0.13912 C -0.10899 0.17778 -0.05717 0.21273 -0.07318 0.25486 C -0.08842 0.29259 -0.11003 0.23403 -0.12292 0.26805 C -0.13542 0.30023 -0.10612 0.31203 -0.11758 0.34074 C -0.12474 0.3581 -0.13138 0.35231 -0.13711 0.34768 " pathEditMode="relative" rAng="75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7715"/>
            <a:ext cx="6324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danh từ?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5" y="330142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Covid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hậu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2754" y="402044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:a16="http://schemas.microsoft.com/office/drawing/2014/main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:a16="http://schemas.microsoft.com/office/drawing/2014/main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876101"/>
            <a:ext cx="63246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nguyện viên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 là danh từ chỉ….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:a16="http://schemas.microsoft.com/office/drawing/2014/main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:a16="http://schemas.microsoft.com/office/drawing/2014/main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E0E8B195-452A-40AF-88C9-D68D519932E6}"/>
              </a:ext>
            </a:extLst>
          </p:cNvPr>
          <p:cNvSpPr txBox="1"/>
          <p:nvPr/>
        </p:nvSpPr>
        <p:spPr>
          <a:xfrm>
            <a:off x="3057266" y="2485929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cùng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06150ABD-77FF-4221-8FC1-2E2A92607B2D}"/>
              </a:ext>
            </a:extLst>
          </p:cNvPr>
          <p:cNvSpPr txBox="1"/>
          <p:nvPr/>
        </p:nvSpPr>
        <p:spPr>
          <a:xfrm>
            <a:off x="2952359" y="3103063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42CFD86E-D0E1-4606-91F4-2993565C8507}"/>
              </a:ext>
            </a:extLst>
          </p:cNvPr>
          <p:cNvSpPr txBox="1"/>
          <p:nvPr/>
        </p:nvSpPr>
        <p:spPr>
          <a:xfrm>
            <a:off x="3041936" y="4236450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en-US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trái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AFEEAA5-EED5-496F-BB90-C476D4B2D991}"/>
              </a:ext>
            </a:extLst>
          </p:cNvPr>
          <p:cNvSpPr txBox="1"/>
          <p:nvPr/>
        </p:nvSpPr>
        <p:spPr>
          <a:xfrm>
            <a:off x="2937029" y="4853584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2800" dirty="0">
              <a:solidFill>
                <a:srgbClr val="00B0F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21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là danh từ chỉ….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03186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425994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03186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03186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2044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2044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9386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7" y="327899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3786" y="42730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786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3786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36615" y="4690240"/>
            <a:ext cx="2194563" cy="182880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3030529" y="2414654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Danh từ</a:t>
            </a:r>
            <a:endParaRPr lang="zh-CN" altLang="en-US" sz="9600" b="1" dirty="0">
              <a:ln/>
              <a:solidFill>
                <a:srgbClr val="00B0F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2082472" y="306385"/>
            <a:ext cx="822173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96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96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907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3030529" y="1859340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/>
                <a:solidFill>
                  <a:srgbClr val="00B0F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I. Nhận</a:t>
            </a:r>
            <a:r>
              <a:rPr kumimoji="0" lang="en-US" altLang="zh-CN" sz="9600" b="1" i="0" u="none" strike="noStrike" kern="1200" cap="none" spc="0" normalizeH="0" noProof="0">
                <a:ln/>
                <a:solidFill>
                  <a:srgbClr val="00B0F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xét</a:t>
            </a:r>
            <a:endParaRPr kumimoji="0" lang="zh-CN" altLang="en-US" sz="9600" b="1" i="0" u="none" strike="noStrike" kern="1200" cap="none" spc="0" normalizeH="0" baseline="0" noProof="0" dirty="0">
              <a:ln/>
              <a:solidFill>
                <a:srgbClr val="00B0F0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UTM Showcard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30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5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481358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truyện cổ 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cuộc sống thầm thì tiếng 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cơn nắng, trắng cơn 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Con sông chảy có rặng dừa 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Đời cha ông với đời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con sông với chân trời 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truyện cổ 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ông cha 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503129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cuộc sống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thầm thì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tiếng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nắng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, trắng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chảy có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rặng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dừa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cha ông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chân trời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ông cha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  <p:extLst>
      <p:ext uri="{BB962C8B-B14F-4D97-AF65-F5344CB8AC3E}">
        <p14:creationId xmlns:p14="http://schemas.microsoft.com/office/powerpoint/2010/main" val="398660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9FE9BFF-6186-4B90-B8AC-FAB167E88ABD}"/>
              </a:ext>
            </a:extLst>
          </p:cNvPr>
          <p:cNvGrpSpPr/>
          <p:nvPr/>
        </p:nvGrpSpPr>
        <p:grpSpPr>
          <a:xfrm>
            <a:off x="4550229" y="40123"/>
            <a:ext cx="3572915" cy="2681303"/>
            <a:chOff x="6096000" y="0"/>
            <a:chExt cx="3200362" cy="3065070"/>
          </a:xfrm>
        </p:grpSpPr>
        <p:pic>
          <p:nvPicPr>
            <p:cNvPr id="2" name="Picture 1" descr="hinh 37">
              <a:extLst>
                <a:ext uri="{FF2B5EF4-FFF2-40B4-BE49-F238E27FC236}">
                  <a16:creationId xmlns:a16="http://schemas.microsoft.com/office/drawing/2014/main" id="{94FEC1BC-6E5B-4858-BE9F-FA06DECC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200362" cy="3065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7">
              <a:extLst>
                <a:ext uri="{FF2B5EF4-FFF2-40B4-BE49-F238E27FC236}">
                  <a16:creationId xmlns:a16="http://schemas.microsoft.com/office/drawing/2014/main" id="{2E83B324-5BA0-4DF7-9391-72DEA8DF7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25221" y="1193576"/>
              <a:ext cx="992289" cy="250369"/>
            </a:xfrm>
            <a:prstGeom prst="rightArrow">
              <a:avLst>
                <a:gd name="adj1" fmla="val 50000"/>
                <a:gd name="adj2" fmla="val 1101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92E4E608-9F48-47A6-96F7-6F806E7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3481720"/>
            <a:ext cx="4556838" cy="261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E2A67E7-ACCD-4FA5-AF50-6AC4DE3F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2" y="463383"/>
            <a:ext cx="3820926" cy="5246915"/>
          </a:xfrm>
          <a:prstGeom prst="rect">
            <a:avLst/>
          </a:prstGeom>
        </p:spPr>
      </p:pic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9130134E-DB22-49FB-B966-460CAA1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5"/>
          <a:stretch/>
        </p:blipFill>
        <p:spPr>
          <a:xfrm>
            <a:off x="271860" y="40124"/>
            <a:ext cx="4075596" cy="26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C068B-3281-4590-AB74-B4E63FFE4305}"/>
              </a:ext>
            </a:extLst>
          </p:cNvPr>
          <p:cNvSpPr txBox="1"/>
          <p:nvPr/>
        </p:nvSpPr>
        <p:spPr>
          <a:xfrm>
            <a:off x="1403177" y="2797399"/>
            <a:ext cx="1633347" cy="578882"/>
          </a:xfrm>
          <a:custGeom>
            <a:avLst/>
            <a:gdLst>
              <a:gd name="connsiteX0" fmla="*/ 0 w 1633347"/>
              <a:gd name="connsiteY0" fmla="*/ 96482 h 578882"/>
              <a:gd name="connsiteX1" fmla="*/ 96482 w 1633347"/>
              <a:gd name="connsiteY1" fmla="*/ 0 h 578882"/>
              <a:gd name="connsiteX2" fmla="*/ 547802 w 1633347"/>
              <a:gd name="connsiteY2" fmla="*/ 0 h 578882"/>
              <a:gd name="connsiteX3" fmla="*/ 1042334 w 1633347"/>
              <a:gd name="connsiteY3" fmla="*/ 0 h 578882"/>
              <a:gd name="connsiteX4" fmla="*/ 1536865 w 1633347"/>
              <a:gd name="connsiteY4" fmla="*/ 0 h 578882"/>
              <a:gd name="connsiteX5" fmla="*/ 1633347 w 1633347"/>
              <a:gd name="connsiteY5" fmla="*/ 96482 h 578882"/>
              <a:gd name="connsiteX6" fmla="*/ 1633347 w 1633347"/>
              <a:gd name="connsiteY6" fmla="*/ 482400 h 578882"/>
              <a:gd name="connsiteX7" fmla="*/ 1536865 w 1633347"/>
              <a:gd name="connsiteY7" fmla="*/ 578882 h 578882"/>
              <a:gd name="connsiteX8" fmla="*/ 1099949 w 1633347"/>
              <a:gd name="connsiteY8" fmla="*/ 578882 h 578882"/>
              <a:gd name="connsiteX9" fmla="*/ 591013 w 1633347"/>
              <a:gd name="connsiteY9" fmla="*/ 578882 h 578882"/>
              <a:gd name="connsiteX10" fmla="*/ 96482 w 1633347"/>
              <a:gd name="connsiteY10" fmla="*/ 578882 h 578882"/>
              <a:gd name="connsiteX11" fmla="*/ 0 w 1633347"/>
              <a:gd name="connsiteY11" fmla="*/ 482400 h 578882"/>
              <a:gd name="connsiteX12" fmla="*/ 0 w 1633347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3347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21982" y="-47310"/>
                  <a:pt x="440119" y="25007"/>
                  <a:pt x="547802" y="0"/>
                </a:cubicBezTo>
                <a:cubicBezTo>
                  <a:pt x="655485" y="-25007"/>
                  <a:pt x="825531" y="50777"/>
                  <a:pt x="1042334" y="0"/>
                </a:cubicBezTo>
                <a:cubicBezTo>
                  <a:pt x="1259137" y="-50777"/>
                  <a:pt x="1391465" y="20794"/>
                  <a:pt x="1536865" y="0"/>
                </a:cubicBezTo>
                <a:cubicBezTo>
                  <a:pt x="1600822" y="8287"/>
                  <a:pt x="1639461" y="44494"/>
                  <a:pt x="1633347" y="96482"/>
                </a:cubicBezTo>
                <a:cubicBezTo>
                  <a:pt x="1665021" y="284488"/>
                  <a:pt x="1596975" y="315709"/>
                  <a:pt x="1633347" y="482400"/>
                </a:cubicBezTo>
                <a:cubicBezTo>
                  <a:pt x="1624924" y="546395"/>
                  <a:pt x="1589131" y="571819"/>
                  <a:pt x="1536865" y="578882"/>
                </a:cubicBezTo>
                <a:cubicBezTo>
                  <a:pt x="1420871" y="586582"/>
                  <a:pt x="1228574" y="567735"/>
                  <a:pt x="1099949" y="578882"/>
                </a:cubicBezTo>
                <a:cubicBezTo>
                  <a:pt x="971324" y="590029"/>
                  <a:pt x="836362" y="574483"/>
                  <a:pt x="591013" y="578882"/>
                </a:cubicBezTo>
                <a:cubicBezTo>
                  <a:pt x="345664" y="583281"/>
                  <a:pt x="319393" y="56582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3347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318943" y="-52361"/>
                  <a:pt x="335884" y="52997"/>
                  <a:pt x="562206" y="0"/>
                </a:cubicBezTo>
                <a:cubicBezTo>
                  <a:pt x="788528" y="-52997"/>
                  <a:pt x="904159" y="11483"/>
                  <a:pt x="1071141" y="0"/>
                </a:cubicBezTo>
                <a:cubicBezTo>
                  <a:pt x="1238124" y="-11483"/>
                  <a:pt x="1430385" y="6559"/>
                  <a:pt x="1536865" y="0"/>
                </a:cubicBezTo>
                <a:cubicBezTo>
                  <a:pt x="1593213" y="10764"/>
                  <a:pt x="1624440" y="45752"/>
                  <a:pt x="1633347" y="96482"/>
                </a:cubicBezTo>
                <a:cubicBezTo>
                  <a:pt x="1643403" y="269230"/>
                  <a:pt x="1587530" y="307828"/>
                  <a:pt x="1633347" y="482400"/>
                </a:cubicBezTo>
                <a:cubicBezTo>
                  <a:pt x="1633516" y="536875"/>
                  <a:pt x="1580560" y="574034"/>
                  <a:pt x="1536865" y="578882"/>
                </a:cubicBezTo>
                <a:cubicBezTo>
                  <a:pt x="1354825" y="592586"/>
                  <a:pt x="1239673" y="573027"/>
                  <a:pt x="1056737" y="578882"/>
                </a:cubicBezTo>
                <a:cubicBezTo>
                  <a:pt x="873801" y="584737"/>
                  <a:pt x="676789" y="546584"/>
                  <a:pt x="562206" y="578882"/>
                </a:cubicBezTo>
                <a:cubicBezTo>
                  <a:pt x="447623" y="611180"/>
                  <a:pt x="203314" y="571413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 dừa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6D50C-C3E8-476E-B2C4-BF91D7A33EBD}"/>
              </a:ext>
            </a:extLst>
          </p:cNvPr>
          <p:cNvSpPr txBox="1"/>
          <p:nvPr/>
        </p:nvSpPr>
        <p:spPr>
          <a:xfrm>
            <a:off x="5518363" y="2797398"/>
            <a:ext cx="1636646" cy="578882"/>
          </a:xfrm>
          <a:custGeom>
            <a:avLst/>
            <a:gdLst>
              <a:gd name="connsiteX0" fmla="*/ 0 w 1636646"/>
              <a:gd name="connsiteY0" fmla="*/ 96482 h 578882"/>
              <a:gd name="connsiteX1" fmla="*/ 96482 w 1636646"/>
              <a:gd name="connsiteY1" fmla="*/ 0 h 578882"/>
              <a:gd name="connsiteX2" fmla="*/ 548836 w 1636646"/>
              <a:gd name="connsiteY2" fmla="*/ 0 h 578882"/>
              <a:gd name="connsiteX3" fmla="*/ 1044500 w 1636646"/>
              <a:gd name="connsiteY3" fmla="*/ 0 h 578882"/>
              <a:gd name="connsiteX4" fmla="*/ 1540164 w 1636646"/>
              <a:gd name="connsiteY4" fmla="*/ 0 h 578882"/>
              <a:gd name="connsiteX5" fmla="*/ 1636646 w 1636646"/>
              <a:gd name="connsiteY5" fmla="*/ 96482 h 578882"/>
              <a:gd name="connsiteX6" fmla="*/ 1636646 w 1636646"/>
              <a:gd name="connsiteY6" fmla="*/ 482400 h 578882"/>
              <a:gd name="connsiteX7" fmla="*/ 1540164 w 1636646"/>
              <a:gd name="connsiteY7" fmla="*/ 578882 h 578882"/>
              <a:gd name="connsiteX8" fmla="*/ 1102247 w 1636646"/>
              <a:gd name="connsiteY8" fmla="*/ 578882 h 578882"/>
              <a:gd name="connsiteX9" fmla="*/ 592146 w 1636646"/>
              <a:gd name="connsiteY9" fmla="*/ 578882 h 578882"/>
              <a:gd name="connsiteX10" fmla="*/ 96482 w 1636646"/>
              <a:gd name="connsiteY10" fmla="*/ 578882 h 578882"/>
              <a:gd name="connsiteX11" fmla="*/ 0 w 1636646"/>
              <a:gd name="connsiteY11" fmla="*/ 482400 h 578882"/>
              <a:gd name="connsiteX12" fmla="*/ 0 w 1636646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6646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19772" y="-25337"/>
                  <a:pt x="394353" y="52712"/>
                  <a:pt x="548836" y="0"/>
                </a:cubicBezTo>
                <a:cubicBezTo>
                  <a:pt x="703319" y="-52712"/>
                  <a:pt x="887593" y="58204"/>
                  <a:pt x="1044500" y="0"/>
                </a:cubicBezTo>
                <a:cubicBezTo>
                  <a:pt x="1201407" y="-58204"/>
                  <a:pt x="1303082" y="10281"/>
                  <a:pt x="1540164" y="0"/>
                </a:cubicBezTo>
                <a:cubicBezTo>
                  <a:pt x="1604121" y="8287"/>
                  <a:pt x="1642760" y="44494"/>
                  <a:pt x="1636646" y="96482"/>
                </a:cubicBezTo>
                <a:cubicBezTo>
                  <a:pt x="1668320" y="284488"/>
                  <a:pt x="1600274" y="315709"/>
                  <a:pt x="1636646" y="482400"/>
                </a:cubicBezTo>
                <a:cubicBezTo>
                  <a:pt x="1628223" y="546395"/>
                  <a:pt x="1592430" y="571819"/>
                  <a:pt x="1540164" y="578882"/>
                </a:cubicBezTo>
                <a:cubicBezTo>
                  <a:pt x="1348624" y="617179"/>
                  <a:pt x="1200265" y="530025"/>
                  <a:pt x="1102247" y="578882"/>
                </a:cubicBezTo>
                <a:cubicBezTo>
                  <a:pt x="1004229" y="627739"/>
                  <a:pt x="712443" y="520717"/>
                  <a:pt x="592146" y="578882"/>
                </a:cubicBezTo>
                <a:cubicBezTo>
                  <a:pt x="471849" y="637047"/>
                  <a:pt x="248089" y="55484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6646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69950" y="-9101"/>
                  <a:pt x="363232" y="51112"/>
                  <a:pt x="563273" y="0"/>
                </a:cubicBezTo>
                <a:cubicBezTo>
                  <a:pt x="763314" y="-51112"/>
                  <a:pt x="830714" y="42971"/>
                  <a:pt x="1073373" y="0"/>
                </a:cubicBezTo>
                <a:cubicBezTo>
                  <a:pt x="1316032" y="-42971"/>
                  <a:pt x="1309021" y="40831"/>
                  <a:pt x="1540164" y="0"/>
                </a:cubicBezTo>
                <a:cubicBezTo>
                  <a:pt x="1596512" y="10764"/>
                  <a:pt x="1627739" y="45752"/>
                  <a:pt x="1636646" y="96482"/>
                </a:cubicBezTo>
                <a:cubicBezTo>
                  <a:pt x="1646702" y="269230"/>
                  <a:pt x="1590829" y="307828"/>
                  <a:pt x="1636646" y="482400"/>
                </a:cubicBezTo>
                <a:cubicBezTo>
                  <a:pt x="1636815" y="536875"/>
                  <a:pt x="1583859" y="574034"/>
                  <a:pt x="1540164" y="578882"/>
                </a:cubicBezTo>
                <a:cubicBezTo>
                  <a:pt x="1386480" y="599180"/>
                  <a:pt x="1297837" y="525460"/>
                  <a:pt x="1058937" y="578882"/>
                </a:cubicBezTo>
                <a:cubicBezTo>
                  <a:pt x="820037" y="632304"/>
                  <a:pt x="736751" y="569918"/>
                  <a:pt x="563273" y="578882"/>
                </a:cubicBezTo>
                <a:cubicBezTo>
                  <a:pt x="389795" y="587846"/>
                  <a:pt x="247556" y="534718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EB18E-D484-4508-A271-654564548AE7}"/>
              </a:ext>
            </a:extLst>
          </p:cNvPr>
          <p:cNvSpPr txBox="1"/>
          <p:nvPr/>
        </p:nvSpPr>
        <p:spPr>
          <a:xfrm>
            <a:off x="3720359" y="6202537"/>
            <a:ext cx="1555819" cy="578882"/>
          </a:xfrm>
          <a:custGeom>
            <a:avLst/>
            <a:gdLst>
              <a:gd name="connsiteX0" fmla="*/ 0 w 1555819"/>
              <a:gd name="connsiteY0" fmla="*/ 96482 h 578882"/>
              <a:gd name="connsiteX1" fmla="*/ 96482 w 1555819"/>
              <a:gd name="connsiteY1" fmla="*/ 0 h 578882"/>
              <a:gd name="connsiteX2" fmla="*/ 523510 w 1555819"/>
              <a:gd name="connsiteY2" fmla="*/ 0 h 578882"/>
              <a:gd name="connsiteX3" fmla="*/ 991423 w 1555819"/>
              <a:gd name="connsiteY3" fmla="*/ 0 h 578882"/>
              <a:gd name="connsiteX4" fmla="*/ 1459337 w 1555819"/>
              <a:gd name="connsiteY4" fmla="*/ 0 h 578882"/>
              <a:gd name="connsiteX5" fmla="*/ 1555819 w 1555819"/>
              <a:gd name="connsiteY5" fmla="*/ 96482 h 578882"/>
              <a:gd name="connsiteX6" fmla="*/ 1555819 w 1555819"/>
              <a:gd name="connsiteY6" fmla="*/ 482400 h 578882"/>
              <a:gd name="connsiteX7" fmla="*/ 1459337 w 1555819"/>
              <a:gd name="connsiteY7" fmla="*/ 578882 h 578882"/>
              <a:gd name="connsiteX8" fmla="*/ 1045938 w 1555819"/>
              <a:gd name="connsiteY8" fmla="*/ 578882 h 578882"/>
              <a:gd name="connsiteX9" fmla="*/ 564396 w 1555819"/>
              <a:gd name="connsiteY9" fmla="*/ 578882 h 578882"/>
              <a:gd name="connsiteX10" fmla="*/ 96482 w 1555819"/>
              <a:gd name="connsiteY10" fmla="*/ 578882 h 578882"/>
              <a:gd name="connsiteX11" fmla="*/ 0 w 1555819"/>
              <a:gd name="connsiteY11" fmla="*/ 482400 h 578882"/>
              <a:gd name="connsiteX12" fmla="*/ 0 w 1555819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5819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83029" y="-33868"/>
                  <a:pt x="316030" y="29986"/>
                  <a:pt x="523510" y="0"/>
                </a:cubicBezTo>
                <a:cubicBezTo>
                  <a:pt x="730990" y="-29986"/>
                  <a:pt x="799495" y="10783"/>
                  <a:pt x="991423" y="0"/>
                </a:cubicBezTo>
                <a:cubicBezTo>
                  <a:pt x="1183351" y="-10783"/>
                  <a:pt x="1241966" y="27328"/>
                  <a:pt x="1459337" y="0"/>
                </a:cubicBezTo>
                <a:cubicBezTo>
                  <a:pt x="1523294" y="8287"/>
                  <a:pt x="1561933" y="44494"/>
                  <a:pt x="1555819" y="96482"/>
                </a:cubicBezTo>
                <a:cubicBezTo>
                  <a:pt x="1587493" y="284488"/>
                  <a:pt x="1519447" y="315709"/>
                  <a:pt x="1555819" y="482400"/>
                </a:cubicBezTo>
                <a:cubicBezTo>
                  <a:pt x="1547396" y="546395"/>
                  <a:pt x="1511603" y="571819"/>
                  <a:pt x="1459337" y="578882"/>
                </a:cubicBezTo>
                <a:cubicBezTo>
                  <a:pt x="1252904" y="623982"/>
                  <a:pt x="1238239" y="567771"/>
                  <a:pt x="1045938" y="578882"/>
                </a:cubicBezTo>
                <a:cubicBezTo>
                  <a:pt x="853637" y="589993"/>
                  <a:pt x="785396" y="564746"/>
                  <a:pt x="564396" y="578882"/>
                </a:cubicBezTo>
                <a:cubicBezTo>
                  <a:pt x="343396" y="593018"/>
                  <a:pt x="217752" y="562134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555819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18718" y="-17887"/>
                  <a:pt x="374745" y="31738"/>
                  <a:pt x="537138" y="0"/>
                </a:cubicBezTo>
                <a:cubicBezTo>
                  <a:pt x="699531" y="-31738"/>
                  <a:pt x="917113" y="49027"/>
                  <a:pt x="1018681" y="0"/>
                </a:cubicBezTo>
                <a:cubicBezTo>
                  <a:pt x="1120249" y="-49027"/>
                  <a:pt x="1349003" y="24306"/>
                  <a:pt x="1459337" y="0"/>
                </a:cubicBezTo>
                <a:cubicBezTo>
                  <a:pt x="1515685" y="10764"/>
                  <a:pt x="1546912" y="45752"/>
                  <a:pt x="1555819" y="96482"/>
                </a:cubicBezTo>
                <a:cubicBezTo>
                  <a:pt x="1565875" y="269230"/>
                  <a:pt x="1510002" y="307828"/>
                  <a:pt x="1555819" y="482400"/>
                </a:cubicBezTo>
                <a:cubicBezTo>
                  <a:pt x="1555988" y="536875"/>
                  <a:pt x="1503032" y="574034"/>
                  <a:pt x="1459337" y="578882"/>
                </a:cubicBezTo>
                <a:cubicBezTo>
                  <a:pt x="1363601" y="609382"/>
                  <a:pt x="1108649" y="524586"/>
                  <a:pt x="1005052" y="578882"/>
                </a:cubicBezTo>
                <a:cubicBezTo>
                  <a:pt x="901456" y="633178"/>
                  <a:pt x="655769" y="555008"/>
                  <a:pt x="537138" y="578882"/>
                </a:cubicBezTo>
                <a:cubicBezTo>
                  <a:pt x="418507" y="602756"/>
                  <a:pt x="301635" y="548020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A0D72-6281-4BA1-86C4-97DDE73F03DA}"/>
              </a:ext>
            </a:extLst>
          </p:cNvPr>
          <p:cNvSpPr txBox="1"/>
          <p:nvPr/>
        </p:nvSpPr>
        <p:spPr>
          <a:xfrm>
            <a:off x="9302144" y="5655073"/>
            <a:ext cx="1890671" cy="646986"/>
          </a:xfrm>
          <a:custGeom>
            <a:avLst/>
            <a:gdLst>
              <a:gd name="connsiteX0" fmla="*/ 0 w 1890671"/>
              <a:gd name="connsiteY0" fmla="*/ 107833 h 646986"/>
              <a:gd name="connsiteX1" fmla="*/ 107833 w 1890671"/>
              <a:gd name="connsiteY1" fmla="*/ 0 h 646986"/>
              <a:gd name="connsiteX2" fmla="*/ 632668 w 1890671"/>
              <a:gd name="connsiteY2" fmla="*/ 0 h 646986"/>
              <a:gd name="connsiteX3" fmla="*/ 1207753 w 1890671"/>
              <a:gd name="connsiteY3" fmla="*/ 0 h 646986"/>
              <a:gd name="connsiteX4" fmla="*/ 1782838 w 1890671"/>
              <a:gd name="connsiteY4" fmla="*/ 0 h 646986"/>
              <a:gd name="connsiteX5" fmla="*/ 1890671 w 1890671"/>
              <a:gd name="connsiteY5" fmla="*/ 107833 h 646986"/>
              <a:gd name="connsiteX6" fmla="*/ 1890671 w 1890671"/>
              <a:gd name="connsiteY6" fmla="*/ 539153 h 646986"/>
              <a:gd name="connsiteX7" fmla="*/ 1782838 w 1890671"/>
              <a:gd name="connsiteY7" fmla="*/ 646986 h 646986"/>
              <a:gd name="connsiteX8" fmla="*/ 1274753 w 1890671"/>
              <a:gd name="connsiteY8" fmla="*/ 646986 h 646986"/>
              <a:gd name="connsiteX9" fmla="*/ 682918 w 1890671"/>
              <a:gd name="connsiteY9" fmla="*/ 646986 h 646986"/>
              <a:gd name="connsiteX10" fmla="*/ 107833 w 1890671"/>
              <a:gd name="connsiteY10" fmla="*/ 646986 h 646986"/>
              <a:gd name="connsiteX11" fmla="*/ 0 w 1890671"/>
              <a:gd name="connsiteY11" fmla="*/ 539153 h 646986"/>
              <a:gd name="connsiteX12" fmla="*/ 0 w 1890671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0671" h="646986" fill="none" extrusionOk="0">
                <a:moveTo>
                  <a:pt x="0" y="107833"/>
                </a:moveTo>
                <a:cubicBezTo>
                  <a:pt x="-15425" y="49908"/>
                  <a:pt x="47676" y="-16277"/>
                  <a:pt x="107833" y="0"/>
                </a:cubicBezTo>
                <a:cubicBezTo>
                  <a:pt x="274198" y="-10306"/>
                  <a:pt x="449316" y="18745"/>
                  <a:pt x="632668" y="0"/>
                </a:cubicBezTo>
                <a:cubicBezTo>
                  <a:pt x="816020" y="-18745"/>
                  <a:pt x="1004651" y="53794"/>
                  <a:pt x="1207753" y="0"/>
                </a:cubicBezTo>
                <a:cubicBezTo>
                  <a:pt x="1410855" y="-53794"/>
                  <a:pt x="1545457" y="55997"/>
                  <a:pt x="1782838" y="0"/>
                </a:cubicBezTo>
                <a:cubicBezTo>
                  <a:pt x="1854558" y="9448"/>
                  <a:pt x="1892718" y="48713"/>
                  <a:pt x="1890671" y="107833"/>
                </a:cubicBezTo>
                <a:cubicBezTo>
                  <a:pt x="1918604" y="233341"/>
                  <a:pt x="1884154" y="350793"/>
                  <a:pt x="1890671" y="539153"/>
                </a:cubicBezTo>
                <a:cubicBezTo>
                  <a:pt x="1887328" y="602959"/>
                  <a:pt x="1840382" y="633058"/>
                  <a:pt x="1782838" y="646986"/>
                </a:cubicBezTo>
                <a:cubicBezTo>
                  <a:pt x="1595588" y="700413"/>
                  <a:pt x="1467856" y="630360"/>
                  <a:pt x="1274753" y="646986"/>
                </a:cubicBezTo>
                <a:cubicBezTo>
                  <a:pt x="1081651" y="663612"/>
                  <a:pt x="881438" y="630530"/>
                  <a:pt x="682918" y="646986"/>
                </a:cubicBezTo>
                <a:cubicBezTo>
                  <a:pt x="484399" y="663442"/>
                  <a:pt x="236400" y="622402"/>
                  <a:pt x="107833" y="646986"/>
                </a:cubicBezTo>
                <a:cubicBezTo>
                  <a:pt x="51381" y="655927"/>
                  <a:pt x="-2330" y="598648"/>
                  <a:pt x="0" y="539153"/>
                </a:cubicBezTo>
                <a:cubicBezTo>
                  <a:pt x="-21563" y="346176"/>
                  <a:pt x="1348" y="205827"/>
                  <a:pt x="0" y="107833"/>
                </a:cubicBezTo>
                <a:close/>
              </a:path>
              <a:path w="1890671" h="646986" stroke="0" extrusionOk="0">
                <a:moveTo>
                  <a:pt x="0" y="107833"/>
                </a:moveTo>
                <a:cubicBezTo>
                  <a:pt x="7215" y="42973"/>
                  <a:pt x="46994" y="-6249"/>
                  <a:pt x="107833" y="0"/>
                </a:cubicBezTo>
                <a:cubicBezTo>
                  <a:pt x="320013" y="-3873"/>
                  <a:pt x="506060" y="44647"/>
                  <a:pt x="649418" y="0"/>
                </a:cubicBezTo>
                <a:cubicBezTo>
                  <a:pt x="792777" y="-44647"/>
                  <a:pt x="1081416" y="270"/>
                  <a:pt x="1241253" y="0"/>
                </a:cubicBezTo>
                <a:cubicBezTo>
                  <a:pt x="1401090" y="-270"/>
                  <a:pt x="1615162" y="12718"/>
                  <a:pt x="1782838" y="0"/>
                </a:cubicBezTo>
                <a:cubicBezTo>
                  <a:pt x="1845985" y="12630"/>
                  <a:pt x="1879939" y="51358"/>
                  <a:pt x="1890671" y="107833"/>
                </a:cubicBezTo>
                <a:cubicBezTo>
                  <a:pt x="1916197" y="312558"/>
                  <a:pt x="1871937" y="393048"/>
                  <a:pt x="1890671" y="539153"/>
                </a:cubicBezTo>
                <a:cubicBezTo>
                  <a:pt x="1892375" y="610701"/>
                  <a:pt x="1828395" y="639911"/>
                  <a:pt x="1782838" y="646986"/>
                </a:cubicBezTo>
                <a:cubicBezTo>
                  <a:pt x="1615035" y="664453"/>
                  <a:pt x="1431257" y="611368"/>
                  <a:pt x="1224503" y="646986"/>
                </a:cubicBezTo>
                <a:cubicBezTo>
                  <a:pt x="1017749" y="682604"/>
                  <a:pt x="895588" y="601619"/>
                  <a:pt x="649418" y="646986"/>
                </a:cubicBezTo>
                <a:cubicBezTo>
                  <a:pt x="403248" y="692353"/>
                  <a:pt x="260455" y="602537"/>
                  <a:pt x="107833" y="646986"/>
                </a:cubicBezTo>
                <a:cubicBezTo>
                  <a:pt x="49721" y="648460"/>
                  <a:pt x="13513" y="595497"/>
                  <a:pt x="0" y="539153"/>
                </a:cubicBezTo>
                <a:cubicBezTo>
                  <a:pt x="-44512" y="358684"/>
                  <a:pt x="11343" y="271396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</a:t>
            </a:r>
          </a:p>
        </p:txBody>
      </p:sp>
    </p:spTree>
    <p:extLst>
      <p:ext uri="{BB962C8B-B14F-4D97-AF65-F5344CB8AC3E}">
        <p14:creationId xmlns:p14="http://schemas.microsoft.com/office/powerpoint/2010/main" val="3538653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82127491"/>
              </p:ext>
            </p:extLst>
          </p:nvPr>
        </p:nvGraphicFramePr>
        <p:xfrm>
          <a:off x="4152898" y="3744684"/>
          <a:ext cx="7919359" cy="2086365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7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503240"/>
            <a:ext cx="9308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Các từ chỉ sự vật trong đoạn thơ:</a:t>
            </a:r>
          </a:p>
          <a:p>
            <a:pPr algn="just"/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truyện cổ, cuộc sống, tiếng, xưa, cơn, nắng, mưa, con, sông, rặng, dừa, đời, cha ông, con, sông, chân trời, truyện cổ, ông cha.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2635" y="1888038"/>
            <a:ext cx="5093242" cy="5819048"/>
          </a:xfrm>
          <a:prstGeom prst="rect">
            <a:avLst/>
          </a:prstGeom>
        </p:spPr>
      </p:pic>
      <p:sp>
        <p:nvSpPr>
          <p:cNvPr id="6173" name="Text Box 29">
            <a:extLst>
              <a:ext uri="{FF2B5EF4-FFF2-40B4-BE49-F238E27FC236}">
                <a16:creationId xmlns:a16="http://schemas.microsoft.com/office/drawing/2014/main" id="{E74D95B2-961A-43EA-B405-92AE84C1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7" y="4012732"/>
            <a:ext cx="339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2. Xếp các từ em mới tìm được vào nhóm thích hợp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11582" y="261835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61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264B951-4FFB-4260-9B9B-3CCD35CA7063}"/>
              </a:ext>
            </a:extLst>
          </p:cNvPr>
          <p:cNvGrpSpPr/>
          <p:nvPr/>
        </p:nvGrpSpPr>
        <p:grpSpPr>
          <a:xfrm>
            <a:off x="326571" y="849213"/>
            <a:ext cx="11604172" cy="5624565"/>
            <a:chOff x="1006064" y="1522807"/>
            <a:chExt cx="9977377" cy="4656929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">
              <a:extLst>
                <a:ext uri="{FF2B5EF4-FFF2-40B4-BE49-F238E27FC236}">
                  <a16:creationId xmlns:a16="http://schemas.microsoft.com/office/drawing/2014/main" id="{0C1DBB9F-FEEE-45B4-821B-11EBD3F08C59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D4C08-CCDE-4FAB-8CFF-CB6D7ED06808}"/>
              </a:ext>
            </a:extLst>
          </p:cNvPr>
          <p:cNvGrpSpPr/>
          <p:nvPr/>
        </p:nvGrpSpPr>
        <p:grpSpPr>
          <a:xfrm>
            <a:off x="2960914" y="2167570"/>
            <a:ext cx="6346372" cy="4878225"/>
            <a:chOff x="2960914" y="2167570"/>
            <a:chExt cx="6346372" cy="48782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7274F7-1B32-4244-801E-D1B4DCC5E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7" r="19865" b="23731"/>
            <a:stretch/>
          </p:blipFill>
          <p:spPr>
            <a:xfrm>
              <a:off x="2960914" y="2167570"/>
              <a:ext cx="6346372" cy="4878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98603-D8D5-4C69-910E-ADC5E5A92D76}"/>
                </a:ext>
              </a:extLst>
            </p:cNvPr>
            <p:cNvSpPr txBox="1"/>
            <p:nvPr/>
          </p:nvSpPr>
          <p:spPr>
            <a:xfrm>
              <a:off x="4336736" y="5050805"/>
              <a:ext cx="3469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Danh từ</a:t>
              </a:r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62659860"/>
              </p:ext>
            </p:extLst>
          </p:nvPr>
        </p:nvGraphicFramePr>
        <p:xfrm>
          <a:off x="1389132" y="1310430"/>
          <a:ext cx="9364426" cy="2442357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2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mưa,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4">
            <a:extLst>
              <a:ext uri="{FF2B5EF4-FFF2-40B4-BE49-F238E27FC236}">
                <a16:creationId xmlns:a16="http://schemas.microsoft.com/office/drawing/2014/main" id="{C18052DD-7859-4403-9907-4F37173F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187" y="1333432"/>
            <a:ext cx="1790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cha ông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BA64D71B-11B4-4CC8-B271-0B4AC68B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169334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dừa,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A3F1197-38DB-4CAC-B1F5-ACA4B636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924678"/>
            <a:ext cx="1219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3300"/>
                </a:solidFill>
                <a:latin typeface="Times New Roman" panose="02020603050405020304" pitchFamily="18" charset="0"/>
              </a:rPr>
              <a:t>nắng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1A8ACCF4-1A8E-47D8-8CE5-F58CAC84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803" y="2167570"/>
            <a:ext cx="2133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trời</a:t>
            </a:r>
          </a:p>
        </p:txBody>
      </p:sp>
    </p:spTree>
    <p:extLst>
      <p:ext uri="{BB962C8B-B14F-4D97-AF65-F5344CB8AC3E}">
        <p14:creationId xmlns:p14="http://schemas.microsoft.com/office/powerpoint/2010/main" val="2237035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599</Words>
  <Application>Microsoft Office PowerPoint</Application>
  <PresentationFormat>Widescreen</PresentationFormat>
  <Paragraphs>107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Times New Roman</vt:lpstr>
      <vt:lpstr>Calibri</vt:lpstr>
      <vt:lpstr>HP001 4 hàng</vt:lpstr>
      <vt:lpstr>Arial</vt:lpstr>
      <vt:lpstr>字魂105号-简雅黑</vt:lpstr>
      <vt:lpstr>等线</vt:lpstr>
      <vt:lpstr>Calibri Light</vt:lpstr>
      <vt:lpstr>UTM Wedding K&amp;T</vt:lpstr>
      <vt:lpstr>.VnTime</vt:lpstr>
      <vt:lpstr>UTM Showcard</vt:lpstr>
      <vt:lpstr>UTM Flavour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Hà My Ngô</cp:lastModifiedBy>
  <cp:revision>133</cp:revision>
  <dcterms:created xsi:type="dcterms:W3CDTF">2019-03-29T12:25:33Z</dcterms:created>
  <dcterms:modified xsi:type="dcterms:W3CDTF">2021-10-02T14:53:37Z</dcterms:modified>
</cp:coreProperties>
</file>