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70" r:id="rId2"/>
    <p:sldId id="403" r:id="rId3"/>
    <p:sldId id="256" r:id="rId4"/>
    <p:sldId id="400" r:id="rId5"/>
    <p:sldId id="379" r:id="rId6"/>
    <p:sldId id="380" r:id="rId7"/>
    <p:sldId id="387" r:id="rId8"/>
    <p:sldId id="407" r:id="rId9"/>
    <p:sldId id="404" r:id="rId10"/>
    <p:sldId id="398" r:id="rId11"/>
    <p:sldId id="408" r:id="rId12"/>
    <p:sldId id="405" r:id="rId13"/>
    <p:sldId id="391" r:id="rId14"/>
    <p:sldId id="409" r:id="rId15"/>
    <p:sldId id="259" r:id="rId16"/>
    <p:sldId id="392" r:id="rId17"/>
    <p:sldId id="381" r:id="rId18"/>
    <p:sldId id="382" r:id="rId19"/>
    <p:sldId id="383" r:id="rId20"/>
    <p:sldId id="384" r:id="rId21"/>
    <p:sldId id="271" r:id="rId22"/>
    <p:sldId id="385" r:id="rId23"/>
    <p:sldId id="393" r:id="rId24"/>
    <p:sldId id="402" r:id="rId25"/>
    <p:sldId id="273" r:id="rId26"/>
    <p:sldId id="280"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491"/>
    <a:srgbClr val="81C3E6"/>
    <a:srgbClr val="013358"/>
    <a:srgbClr val="D6F4F4"/>
    <a:srgbClr val="B7EDFB"/>
    <a:srgbClr val="B5E1EA"/>
    <a:srgbClr val="FF1D1D"/>
    <a:srgbClr val="F2EB68"/>
    <a:srgbClr val="8ED6F7"/>
    <a:srgbClr val="2B97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2DD4A-D9EC-4497-8A32-A0D9694286DC}" type="datetimeFigureOut">
              <a:rPr lang="en-US" smtClean="0"/>
              <a:t>10/30/2021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230FA-484F-41FC-8C37-FEB78AEDA406}" type="slidenum">
              <a:rPr lang="en-US" smtClean="0"/>
              <a:t>‹#›</a:t>
            </a:fld>
            <a:endParaRPr lang="en-US"/>
          </a:p>
        </p:txBody>
      </p:sp>
    </p:spTree>
    <p:extLst>
      <p:ext uri="{BB962C8B-B14F-4D97-AF65-F5344CB8AC3E}">
        <p14:creationId xmlns:p14="http://schemas.microsoft.com/office/powerpoint/2010/main" val="286809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A504B0-F4D3-4B97-84EB-9BFD0EE4EAD4}"/>
              </a:ext>
            </a:extLst>
          </p:cNvPr>
          <p:cNvSpPr>
            <a:spLocks noGrp="1" noRot="1" noChangeAspect="1" noChangeArrowheads="1" noTextEdit="1"/>
          </p:cNvSpPr>
          <p:nvPr>
            <p:ph type="sldImg"/>
          </p:nvPr>
        </p:nvSpPr>
        <p:spPr>
          <a:xfrm>
            <a:off x="685800" y="1143000"/>
            <a:ext cx="5486400" cy="3086100"/>
          </a:xfrm>
          <a:ln/>
        </p:spPr>
      </p:sp>
      <p:sp>
        <p:nvSpPr>
          <p:cNvPr id="4099" name="Notes Placeholder 2">
            <a:extLst>
              <a:ext uri="{FF2B5EF4-FFF2-40B4-BE49-F238E27FC236}">
                <a16:creationId xmlns:a16="http://schemas.microsoft.com/office/drawing/2014/main" id="{83E483BD-A1C0-49D5-B689-2B2199B93D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D283D863-2F86-459A-A21C-F4D1ABF21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7D8173-B103-4942-B0B4-76A072A0A548}" type="slidenum">
              <a:rPr lang="en-US" altLang="vi-VN" smtClean="0"/>
              <a:pPr/>
              <a:t>1</a:t>
            </a:fld>
            <a:endParaRPr lang="en-US"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10/30/2021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563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877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9159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07604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179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7698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5229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297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1485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87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34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10/30/2021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119008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audio" Target="NULL"/><Relationship Id="rId5" Type="http://schemas.openxmlformats.org/officeDocument/2006/relationships/image" Target="../media/image2.gi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9.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jpeg"/><Relationship Id="rId7" Type="http://schemas.openxmlformats.org/officeDocument/2006/relationships/image" Target="../media/image14.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524D84-A960-4748-B045-30AAC4471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2AB39E1A-2F92-4B1E-AB59-25192E816844}"/>
              </a:ext>
            </a:extLst>
          </p:cNvPr>
          <p:cNvSpPr/>
          <p:nvPr/>
        </p:nvSpPr>
        <p:spPr>
          <a:xfrm>
            <a:off x="1278673" y="1624671"/>
            <a:ext cx="9634653" cy="4192858"/>
          </a:xfrm>
          <a:prstGeom prst="rect">
            <a:avLst/>
          </a:prstGeom>
        </p:spPr>
        <p:txBody>
          <a:bodyPr>
            <a:prstTxWarp prst="textWave1">
              <a:avLst/>
            </a:prstTxWarp>
            <a:spAutoFit/>
          </a:bodyPr>
          <a:lstStyle/>
          <a:p>
            <a:pPr algn="ctr">
              <a:defRPr/>
            </a:pPr>
            <a:r>
              <a:rPr lang="en-US" sz="4000" b="1" dirty="0">
                <a:ln w="38100">
                  <a:solidFill>
                    <a:schemeClr val="accent4">
                      <a:lumMod val="60000"/>
                      <a:lumOff val="40000"/>
                    </a:schemeClr>
                  </a:solidFill>
                  <a:prstDash val="solid"/>
                </a:ln>
                <a:solidFill>
                  <a:schemeClr val="accent4">
                    <a:lumMod val="60000"/>
                    <a:lumOff val="40000"/>
                  </a:schemeClr>
                </a:solidFill>
                <a:effectLst>
                  <a:glow rad="228600">
                    <a:schemeClr val="tx1">
                      <a:lumMod val="95000"/>
                      <a:lumOff val="5000"/>
                      <a:alpha val="40000"/>
                    </a:schemeClr>
                  </a:glow>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CHÀO MỪNG THẦY CÔ VÀ CÁC EM</a:t>
            </a:r>
          </a:p>
          <a:p>
            <a:pPr algn="ctr">
              <a:defRPr/>
            </a:pPr>
            <a:r>
              <a:rPr lang="en-US" sz="4000" b="1" dirty="0">
                <a:ln w="38100">
                  <a:solidFill>
                    <a:schemeClr val="accent4">
                      <a:lumMod val="60000"/>
                      <a:lumOff val="40000"/>
                    </a:schemeClr>
                  </a:solidFill>
                  <a:prstDash val="solid"/>
                </a:ln>
                <a:solidFill>
                  <a:schemeClr val="accent4">
                    <a:lumMod val="60000"/>
                    <a:lumOff val="40000"/>
                  </a:schemeClr>
                </a:solidFill>
                <a:effectLst>
                  <a:glow rad="228600">
                    <a:schemeClr val="tx1">
                      <a:lumMod val="95000"/>
                      <a:lumOff val="5000"/>
                      <a:alpha val="40000"/>
                    </a:schemeClr>
                  </a:glow>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ĐẾN VỚI TIẾT HỌC</a:t>
            </a:r>
          </a:p>
        </p:txBody>
      </p:sp>
      <p:pic>
        <p:nvPicPr>
          <p:cNvPr id="7" name="Picture 6">
            <a:extLst>
              <a:ext uri="{FF2B5EF4-FFF2-40B4-BE49-F238E27FC236}">
                <a16:creationId xmlns:a16="http://schemas.microsoft.com/office/drawing/2014/main" id="{CE5CC6B7-BEEC-4473-BC73-20EF26442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00" y="1041400"/>
            <a:ext cx="11070998" cy="47761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chimes.wav"/>
          </p:stSnd>
        </p:sndAc>
      </p:transition>
    </mc:Choice>
    <mc:Fallback xmlns="">
      <p:transition spd="slow">
        <p:circl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9" name="Group 16">
            <a:extLst>
              <a:ext uri="{FF2B5EF4-FFF2-40B4-BE49-F238E27FC236}">
                <a16:creationId xmlns:a16="http://schemas.microsoft.com/office/drawing/2014/main" id="{84BD05ED-ADCC-4D95-AB29-3B29FBEEAA46}"/>
              </a:ext>
            </a:extLst>
          </p:cNvPr>
          <p:cNvGrpSpPr>
            <a:grpSpLocks/>
          </p:cNvGrpSpPr>
          <p:nvPr/>
        </p:nvGrpSpPr>
        <p:grpSpPr bwMode="auto">
          <a:xfrm>
            <a:off x="410309" y="1063124"/>
            <a:ext cx="6752491" cy="5698563"/>
            <a:chOff x="1872" y="1344"/>
            <a:chExt cx="1680" cy="1728"/>
          </a:xfrm>
        </p:grpSpPr>
        <p:pic>
          <p:nvPicPr>
            <p:cNvPr id="11" name="Picture 17" descr="2">
              <a:extLst>
                <a:ext uri="{FF2B5EF4-FFF2-40B4-BE49-F238E27FC236}">
                  <a16:creationId xmlns:a16="http://schemas.microsoft.com/office/drawing/2014/main" id="{C4E8B58C-DB10-4654-9393-DFCBA7E2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5" name="Oval 18">
              <a:extLst>
                <a:ext uri="{FF2B5EF4-FFF2-40B4-BE49-F238E27FC236}">
                  <a16:creationId xmlns:a16="http://schemas.microsoft.com/office/drawing/2014/main" id="{CBB967AB-2425-45A9-AFAB-1EEBD79D3582}"/>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sp>
        <p:nvSpPr>
          <p:cNvPr id="3" name="Rectangle 2">
            <a:extLst>
              <a:ext uri="{FF2B5EF4-FFF2-40B4-BE49-F238E27FC236}">
                <a16:creationId xmlns:a16="http://schemas.microsoft.com/office/drawing/2014/main" id="{C9E94ECB-63B3-4817-BC3C-3039F1F8BD74}"/>
              </a:ext>
            </a:extLst>
          </p:cNvPr>
          <p:cNvSpPr/>
          <p:nvPr/>
        </p:nvSpPr>
        <p:spPr>
          <a:xfrm>
            <a:off x="7514491"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5000"/>
              </a:spcBef>
              <a:spcAft>
                <a:spcPct val="30000"/>
              </a:spcAft>
            </a:pPr>
            <a:r>
              <a:rPr lang="en-US" sz="3600" b="1" dirty="0">
                <a:solidFill>
                  <a:srgbClr val="002060"/>
                </a:solidFill>
                <a:latin typeface="Times New Roman" panose="02020603050405020304" pitchFamily="18" charset="0"/>
              </a:rPr>
              <a:t>Giếng, chum, vại, bể nước phải có nắp đậy. Thành giếng và bể nước </a:t>
            </a:r>
            <a:r>
              <a:rPr lang="vi-VN" sz="3600" b="1" dirty="0">
                <a:solidFill>
                  <a:srgbClr val="002060"/>
                </a:solidFill>
                <a:latin typeface="Times New Roman" panose="02020603050405020304" pitchFamily="18" charset="0"/>
              </a:rPr>
              <a:t>đư</a:t>
            </a:r>
            <a:r>
              <a:rPr lang="en-US" sz="3600" b="1" dirty="0" err="1">
                <a:solidFill>
                  <a:srgbClr val="002060"/>
                </a:solidFill>
                <a:latin typeface="Times New Roman" panose="02020603050405020304" pitchFamily="18" charset="0"/>
              </a:rPr>
              <a:t>ợc</a:t>
            </a:r>
            <a:r>
              <a:rPr lang="en-US" sz="3600" b="1" dirty="0">
                <a:solidFill>
                  <a:srgbClr val="002060"/>
                </a:solidFill>
                <a:latin typeface="Times New Roman" panose="02020603050405020304" pitchFamily="18" charset="0"/>
              </a:rPr>
              <a:t> xây cao và rất an toàn </a:t>
            </a:r>
            <a:r>
              <a:rPr lang="vi-VN" sz="3600" b="1" dirty="0">
                <a:solidFill>
                  <a:srgbClr val="002060"/>
                </a:solidFill>
                <a:latin typeface="Times New Roman" panose="02020603050405020304" pitchFamily="18" charset="0"/>
              </a:rPr>
              <a:t>đ</a:t>
            </a:r>
            <a:r>
              <a:rPr lang="en-US" sz="3600" b="1" dirty="0" err="1">
                <a:solidFill>
                  <a:srgbClr val="002060"/>
                </a:solidFill>
                <a:latin typeface="Times New Roman" panose="02020603050405020304" pitchFamily="18" charset="0"/>
              </a:rPr>
              <a:t>ối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với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Việc</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này</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nên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vi-VN" sz="3600" b="1" dirty="0">
                <a:solidFill>
                  <a:srgbClr val="002060"/>
                </a:solidFill>
                <a:latin typeface="Times New Roman" panose="02020603050405020304" pitchFamily="18" charset="0"/>
              </a:rPr>
              <a:t>đ</a:t>
            </a:r>
            <a:r>
              <a:rPr lang="en-US" sz="3600" b="1" dirty="0">
                <a:solidFill>
                  <a:srgbClr val="002060"/>
                </a:solidFill>
                <a:latin typeface="Times New Roman" panose="02020603050405020304" pitchFamily="18" charset="0"/>
              </a:rPr>
              <a:t>ể </a:t>
            </a:r>
            <a:r>
              <a:rPr lang="en-US" sz="3600" b="1" dirty="0" err="1">
                <a:solidFill>
                  <a:srgbClr val="002060"/>
                </a:solidFill>
                <a:latin typeface="Times New Roman" panose="02020603050405020304" pitchFamily="18" charset="0"/>
              </a:rPr>
              <a:t>phòng</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tránh</a:t>
            </a:r>
            <a:r>
              <a:rPr lang="en-US" sz="3600" b="1" dirty="0">
                <a:solidFill>
                  <a:srgbClr val="002060"/>
                </a:solidFill>
                <a:latin typeface="Times New Roman" panose="02020603050405020304" pitchFamily="18" charset="0"/>
              </a:rPr>
              <a:t> tai </a:t>
            </a:r>
            <a:r>
              <a:rPr lang="en-US" sz="3600" b="1" dirty="0" err="1">
                <a:solidFill>
                  <a:srgbClr val="002060"/>
                </a:solidFill>
                <a:latin typeface="Times New Roman" panose="02020603050405020304" pitchFamily="18" charset="0"/>
              </a:rPr>
              <a:t>nạn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cho</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20588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12" name="Group 11">
            <a:extLst>
              <a:ext uri="{FF2B5EF4-FFF2-40B4-BE49-F238E27FC236}">
                <a16:creationId xmlns:a16="http://schemas.microsoft.com/office/drawing/2014/main" id="{37F3B9B6-FF09-4FE2-8314-348B3F39A60E}"/>
              </a:ext>
            </a:extLst>
          </p:cNvPr>
          <p:cNvGrpSpPr/>
          <p:nvPr/>
        </p:nvGrpSpPr>
        <p:grpSpPr>
          <a:xfrm>
            <a:off x="345992" y="1177618"/>
            <a:ext cx="6854908" cy="5461723"/>
            <a:chOff x="422192" y="1177618"/>
            <a:chExt cx="11303486" cy="5592519"/>
          </a:xfrm>
        </p:grpSpPr>
        <p:pic>
          <p:nvPicPr>
            <p:cNvPr id="13" name="Picture 4" descr="Đời Sống Xã Hội: 14865 - Chuyện cái mái vú của bà nghị Xuân">
              <a:extLst>
                <a:ext uri="{FF2B5EF4-FFF2-40B4-BE49-F238E27FC236}">
                  <a16:creationId xmlns:a16="http://schemas.microsoft.com/office/drawing/2014/main" id="{B04F2B37-0E02-4352-90EB-7340B49D0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8" y="1177620"/>
              <a:ext cx="5477280" cy="272672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14" name="Group 16">
              <a:extLst>
                <a:ext uri="{FF2B5EF4-FFF2-40B4-BE49-F238E27FC236}">
                  <a16:creationId xmlns:a16="http://schemas.microsoft.com/office/drawing/2014/main" id="{8E803F16-F507-494D-9B76-572F3526513E}"/>
                </a:ext>
              </a:extLst>
            </p:cNvPr>
            <p:cNvGrpSpPr>
              <a:grpSpLocks/>
            </p:cNvGrpSpPr>
            <p:nvPr/>
          </p:nvGrpSpPr>
          <p:grpSpPr bwMode="auto">
            <a:xfrm>
              <a:off x="422192" y="1177618"/>
              <a:ext cx="5421860" cy="2726723"/>
              <a:chOff x="1872" y="1344"/>
              <a:chExt cx="1680" cy="1728"/>
            </a:xfrm>
          </p:grpSpPr>
          <p:pic>
            <p:nvPicPr>
              <p:cNvPr id="18" name="Picture 17" descr="2">
                <a:extLst>
                  <a:ext uri="{FF2B5EF4-FFF2-40B4-BE49-F238E27FC236}">
                    <a16:creationId xmlns:a16="http://schemas.microsoft.com/office/drawing/2014/main" id="{E06C64DB-5709-47F3-9758-87BD7EF71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AE52864-E7DA-4DEF-B346-301C30219948}"/>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pic>
          <p:nvPicPr>
            <p:cNvPr id="16" name="Picture 6" descr="Chủ động trữ nước mưa, nước ngọt - Báo Đồng Khởi Online">
              <a:extLst>
                <a:ext uri="{FF2B5EF4-FFF2-40B4-BE49-F238E27FC236}">
                  <a16:creationId xmlns:a16="http://schemas.microsoft.com/office/drawing/2014/main" id="{8D73E44F-2143-4B32-8B5B-50DB759FC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39993"/>
              <a:ext cx="5421860" cy="273014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7" name="Picture 10" descr="Thanh Hoá: Nét đẹp giếng xưa">
              <a:extLst>
                <a:ext uri="{FF2B5EF4-FFF2-40B4-BE49-F238E27FC236}">
                  <a16:creationId xmlns:a16="http://schemas.microsoft.com/office/drawing/2014/main" id="{7D8B3C1A-8FCA-470D-BBD0-C4996865F7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66" b="10306"/>
            <a:stretch/>
          </p:blipFill>
          <p:spPr bwMode="auto">
            <a:xfrm>
              <a:off x="6248398" y="4039988"/>
              <a:ext cx="5477280" cy="273014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raphic 5" descr="Checkmark">
            <a:extLst>
              <a:ext uri="{FF2B5EF4-FFF2-40B4-BE49-F238E27FC236}">
                <a16:creationId xmlns:a16="http://schemas.microsoft.com/office/drawing/2014/main" id="{135552E5-D141-4BF7-B775-E2FA0F9B82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2131" y="4412481"/>
            <a:ext cx="1787421" cy="1787421"/>
          </a:xfrm>
          <a:prstGeom prst="rect">
            <a:avLst/>
          </a:prstGeom>
        </p:spPr>
      </p:pic>
      <p:pic>
        <p:nvPicPr>
          <p:cNvPr id="24" name="Graphic 23" descr="Checkmark">
            <a:extLst>
              <a:ext uri="{FF2B5EF4-FFF2-40B4-BE49-F238E27FC236}">
                <a16:creationId xmlns:a16="http://schemas.microsoft.com/office/drawing/2014/main" id="{681A5247-B99F-4BAE-89E1-CF7CF9DC1D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46363" y="1615382"/>
            <a:ext cx="1787421" cy="1787421"/>
          </a:xfrm>
          <a:prstGeom prst="rect">
            <a:avLst/>
          </a:prstGeom>
        </p:spPr>
      </p:pic>
      <p:pic>
        <p:nvPicPr>
          <p:cNvPr id="25" name="Graphic 24" descr="Close">
            <a:extLst>
              <a:ext uri="{FF2B5EF4-FFF2-40B4-BE49-F238E27FC236}">
                <a16:creationId xmlns:a16="http://schemas.microsoft.com/office/drawing/2014/main" id="{1B226B2B-5AB5-4463-AC97-90DB701A80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4226" y="4412481"/>
            <a:ext cx="1787421" cy="1787421"/>
          </a:xfrm>
          <a:prstGeom prst="rect">
            <a:avLst/>
          </a:prstGeom>
        </p:spPr>
      </p:pic>
      <p:pic>
        <p:nvPicPr>
          <p:cNvPr id="26" name="Graphic 25" descr="Checkmark">
            <a:extLst>
              <a:ext uri="{FF2B5EF4-FFF2-40B4-BE49-F238E27FC236}">
                <a16:creationId xmlns:a16="http://schemas.microsoft.com/office/drawing/2014/main" id="{0D67E4DB-5F11-4562-835A-97F05E8DA8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262" y="1615382"/>
            <a:ext cx="1787421" cy="1787421"/>
          </a:xfrm>
          <a:prstGeom prst="rect">
            <a:avLst/>
          </a:prstGeom>
        </p:spPr>
      </p:pic>
      <p:sp>
        <p:nvSpPr>
          <p:cNvPr id="23" name="Rectangle 22">
            <a:extLst>
              <a:ext uri="{FF2B5EF4-FFF2-40B4-BE49-F238E27FC236}">
                <a16:creationId xmlns:a16="http://schemas.microsoft.com/office/drawing/2014/main" id="{34C5A62A-30DF-4B76-A452-09113784DD3C}"/>
              </a:ext>
            </a:extLst>
          </p:cNvPr>
          <p:cNvSpPr/>
          <p:nvPr/>
        </p:nvSpPr>
        <p:spPr>
          <a:xfrm>
            <a:off x="7514491"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5000"/>
              </a:spcBef>
              <a:spcAft>
                <a:spcPct val="30000"/>
              </a:spcAft>
            </a:pPr>
            <a:r>
              <a:rPr lang="en-US" sz="3600" b="1" dirty="0">
                <a:solidFill>
                  <a:srgbClr val="002060"/>
                </a:solidFill>
                <a:latin typeface="Times New Roman" panose="02020603050405020304" pitchFamily="18" charset="0"/>
              </a:rPr>
              <a:t>Giếng, chum, vại, bể nước phải có nắp đậy. Thành giếng và bể nước </a:t>
            </a:r>
            <a:r>
              <a:rPr lang="vi-VN" sz="3600" b="1" dirty="0">
                <a:solidFill>
                  <a:srgbClr val="002060"/>
                </a:solidFill>
                <a:latin typeface="Times New Roman" panose="02020603050405020304" pitchFamily="18" charset="0"/>
              </a:rPr>
              <a:t>đư</a:t>
            </a:r>
            <a:r>
              <a:rPr lang="en-US" sz="3600" b="1" dirty="0" err="1">
                <a:solidFill>
                  <a:srgbClr val="002060"/>
                </a:solidFill>
                <a:latin typeface="Times New Roman" panose="02020603050405020304" pitchFamily="18" charset="0"/>
              </a:rPr>
              <a:t>ợc</a:t>
            </a:r>
            <a:r>
              <a:rPr lang="en-US" sz="3600" b="1" dirty="0">
                <a:solidFill>
                  <a:srgbClr val="002060"/>
                </a:solidFill>
                <a:latin typeface="Times New Roman" panose="02020603050405020304" pitchFamily="18" charset="0"/>
              </a:rPr>
              <a:t> xây cao và rất an toàn </a:t>
            </a:r>
            <a:r>
              <a:rPr lang="vi-VN" sz="3600" b="1" dirty="0">
                <a:solidFill>
                  <a:srgbClr val="002060"/>
                </a:solidFill>
                <a:latin typeface="Times New Roman" panose="02020603050405020304" pitchFamily="18" charset="0"/>
              </a:rPr>
              <a:t>đ</a:t>
            </a:r>
            <a:r>
              <a:rPr lang="en-US" sz="3600" b="1" dirty="0" err="1">
                <a:solidFill>
                  <a:srgbClr val="002060"/>
                </a:solidFill>
                <a:latin typeface="Times New Roman" panose="02020603050405020304" pitchFamily="18" charset="0"/>
              </a:rPr>
              <a:t>ối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với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Việc</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này</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nên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vi-VN" sz="3600" b="1" dirty="0">
                <a:solidFill>
                  <a:srgbClr val="002060"/>
                </a:solidFill>
                <a:latin typeface="Times New Roman" panose="02020603050405020304" pitchFamily="18" charset="0"/>
              </a:rPr>
              <a:t>đ</a:t>
            </a:r>
            <a:r>
              <a:rPr lang="en-US" sz="3600" b="1" dirty="0">
                <a:solidFill>
                  <a:srgbClr val="002060"/>
                </a:solidFill>
                <a:latin typeface="Times New Roman" panose="02020603050405020304" pitchFamily="18" charset="0"/>
              </a:rPr>
              <a:t>ể </a:t>
            </a:r>
            <a:r>
              <a:rPr lang="en-US" sz="3600" b="1" dirty="0" err="1">
                <a:solidFill>
                  <a:srgbClr val="002060"/>
                </a:solidFill>
                <a:latin typeface="Times New Roman" panose="02020603050405020304" pitchFamily="18" charset="0"/>
              </a:rPr>
              <a:t>phòng</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tránh</a:t>
            </a:r>
            <a:r>
              <a:rPr lang="en-US" sz="3600" b="1" dirty="0">
                <a:solidFill>
                  <a:srgbClr val="002060"/>
                </a:solidFill>
                <a:latin typeface="Times New Roman" panose="02020603050405020304" pitchFamily="18" charset="0"/>
              </a:rPr>
              <a:t> tai </a:t>
            </a:r>
            <a:r>
              <a:rPr lang="en-US" sz="3600" b="1" dirty="0" err="1">
                <a:solidFill>
                  <a:srgbClr val="002060"/>
                </a:solidFill>
                <a:latin typeface="Times New Roman" panose="02020603050405020304" pitchFamily="18" charset="0"/>
              </a:rPr>
              <a:t>nạn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cho</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392546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 name="TextBox 2">
            <a:extLst>
              <a:ext uri="{FF2B5EF4-FFF2-40B4-BE49-F238E27FC236}">
                <a16:creationId xmlns:a16="http://schemas.microsoft.com/office/drawing/2014/main" id="{245BE35E-8EDD-40F5-B00D-4C04070EAA70}"/>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Khi tham gia giao thông đường thủy, chúng ta cần phải chấp hành những quy định nào? Vì sao? Có nên lội suối khi trời mưa không?</a:t>
            </a:r>
          </a:p>
        </p:txBody>
      </p:sp>
      <p:sp>
        <p:nvSpPr>
          <p:cNvPr id="6" name="AutoShape 10" descr="Ngày hè của những đứa trẻ không ở thành phố - Ngay he cua nhung dua tre  khong o thanh pho - daubao.com">
            <a:extLst>
              <a:ext uri="{FF2B5EF4-FFF2-40B4-BE49-F238E27FC236}">
                <a16:creationId xmlns:a16="http://schemas.microsoft.com/office/drawing/2014/main" id="{FA3E368B-BB0A-43FC-9792-CA6AC0E282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A9DD99FB-8BE4-4788-8B14-43EDC8FADD72}"/>
              </a:ext>
            </a:extLst>
          </p:cNvPr>
          <p:cNvGrpSpPr/>
          <p:nvPr/>
        </p:nvGrpSpPr>
        <p:grpSpPr>
          <a:xfrm>
            <a:off x="422192" y="1177618"/>
            <a:ext cx="11303486" cy="5608767"/>
            <a:chOff x="422192" y="1177618"/>
            <a:chExt cx="11303486" cy="5608767"/>
          </a:xfrm>
        </p:grpSpPr>
        <p:grpSp>
          <p:nvGrpSpPr>
            <p:cNvPr id="11" name="Group 22">
              <a:extLst>
                <a:ext uri="{FF2B5EF4-FFF2-40B4-BE49-F238E27FC236}">
                  <a16:creationId xmlns:a16="http://schemas.microsoft.com/office/drawing/2014/main" id="{7077AF72-E1A5-4BC1-A64F-649DBA9206DE}"/>
                </a:ext>
              </a:extLst>
            </p:cNvPr>
            <p:cNvGrpSpPr>
              <a:grpSpLocks/>
            </p:cNvGrpSpPr>
            <p:nvPr/>
          </p:nvGrpSpPr>
          <p:grpSpPr bwMode="auto">
            <a:xfrm>
              <a:off x="422192" y="1177618"/>
              <a:ext cx="5421860" cy="2741239"/>
              <a:chOff x="3600" y="1344"/>
              <a:chExt cx="2064" cy="1728"/>
            </a:xfrm>
          </p:grpSpPr>
          <p:pic>
            <p:nvPicPr>
              <p:cNvPr id="12" name="Picture 23" descr="3">
                <a:extLst>
                  <a:ext uri="{FF2B5EF4-FFF2-40B4-BE49-F238E27FC236}">
                    <a16:creationId xmlns:a16="http://schemas.microsoft.com/office/drawing/2014/main" id="{189220CE-1483-4633-9BF2-8115D193F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3" name="Oval 24">
                <a:extLst>
                  <a:ext uri="{FF2B5EF4-FFF2-40B4-BE49-F238E27FC236}">
                    <a16:creationId xmlns:a16="http://schemas.microsoft.com/office/drawing/2014/main" id="{AC4B82CA-0B02-4CB3-9DDD-45F395FE8181}"/>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pic>
          <p:nvPicPr>
            <p:cNvPr id="6146" name="Picture 2" descr="Đồng bằng sông Cửu Long mùa lũ về - Bài 1: An toàn trên cụm, tuyến dân cư |  baotintuc.vn">
              <a:extLst>
                <a:ext uri="{FF2B5EF4-FFF2-40B4-BE49-F238E27FC236}">
                  <a16:creationId xmlns:a16="http://schemas.microsoft.com/office/drawing/2014/main" id="{C43E3E68-5D46-4350-A51C-59B5A5DBA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8" y="1177618"/>
              <a:ext cx="5477280" cy="274123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6152" name="Picture 8" descr="Hình ảnh gây choáng về giao thông công cộng tại châu Á">
              <a:extLst>
                <a:ext uri="{FF2B5EF4-FFF2-40B4-BE49-F238E27FC236}">
                  <a16:creationId xmlns:a16="http://schemas.microsoft.com/office/drawing/2014/main" id="{E82C4C8B-EAA3-4C73-9732-56943A294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78221"/>
              <a:ext cx="5421860" cy="269191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Quảng Trị: Rơi nước mắt nhìn học sinh tím tái lội sông đến trường | Việt  Nam Mới">
              <a:extLst>
                <a:ext uri="{FF2B5EF4-FFF2-40B4-BE49-F238E27FC236}">
                  <a16:creationId xmlns:a16="http://schemas.microsoft.com/office/drawing/2014/main" id="{ADFC0B18-D510-4F69-9946-C643E2586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398" y="4054505"/>
              <a:ext cx="5477280" cy="27318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9201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9" name="Group 22">
            <a:extLst>
              <a:ext uri="{FF2B5EF4-FFF2-40B4-BE49-F238E27FC236}">
                <a16:creationId xmlns:a16="http://schemas.microsoft.com/office/drawing/2014/main" id="{67C76185-8FE3-4B40-B2ED-434BA043A193}"/>
              </a:ext>
            </a:extLst>
          </p:cNvPr>
          <p:cNvGrpSpPr>
            <a:grpSpLocks/>
          </p:cNvGrpSpPr>
          <p:nvPr/>
        </p:nvGrpSpPr>
        <p:grpSpPr bwMode="auto">
          <a:xfrm>
            <a:off x="4743451" y="1063124"/>
            <a:ext cx="6842906" cy="5576217"/>
            <a:chOff x="3600" y="1344"/>
            <a:chExt cx="2064" cy="1728"/>
          </a:xfrm>
        </p:grpSpPr>
        <p:pic>
          <p:nvPicPr>
            <p:cNvPr id="11" name="Picture 23" descr="3">
              <a:extLst>
                <a:ext uri="{FF2B5EF4-FFF2-40B4-BE49-F238E27FC236}">
                  <a16:creationId xmlns:a16="http://schemas.microsoft.com/office/drawing/2014/main" id="{8518F92C-5AA2-44A3-8944-252D5816E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5" name="Oval 24">
              <a:extLst>
                <a:ext uri="{FF2B5EF4-FFF2-40B4-BE49-F238E27FC236}">
                  <a16:creationId xmlns:a16="http://schemas.microsoft.com/office/drawing/2014/main" id="{2B067C13-5CA7-406C-AE26-6D56079E51AC}"/>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sp>
        <p:nvSpPr>
          <p:cNvPr id="3" name="Rectangle 2">
            <a:extLst>
              <a:ext uri="{FF2B5EF4-FFF2-40B4-BE49-F238E27FC236}">
                <a16:creationId xmlns:a16="http://schemas.microsoft.com/office/drawing/2014/main" id="{799ED6BF-0B69-435B-ADAC-8B5794EEA791}"/>
              </a:ext>
            </a:extLst>
          </p:cNvPr>
          <p:cNvSpPr/>
          <p:nvPr/>
        </p:nvSpPr>
        <p:spPr>
          <a:xfrm>
            <a:off x="195472" y="1177618"/>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Chấp hành tốt các quy định về an toàn giao thông khi tham gia các phương tiện giao thông đường thủy. Tuyệt đối không lội qua suối khi trời mưa lũ, dông bão vì dễ gây nguy cơ đuối nước.</a:t>
            </a:r>
          </a:p>
        </p:txBody>
      </p:sp>
    </p:spTree>
    <p:extLst>
      <p:ext uri="{BB962C8B-B14F-4D97-AF65-F5344CB8AC3E}">
        <p14:creationId xmlns:p14="http://schemas.microsoft.com/office/powerpoint/2010/main" val="91615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8" name="Group 7">
            <a:extLst>
              <a:ext uri="{FF2B5EF4-FFF2-40B4-BE49-F238E27FC236}">
                <a16:creationId xmlns:a16="http://schemas.microsoft.com/office/drawing/2014/main" id="{D778A3D7-82C1-40B6-8FCF-785EFFEB96B1}"/>
              </a:ext>
            </a:extLst>
          </p:cNvPr>
          <p:cNvGrpSpPr/>
          <p:nvPr/>
        </p:nvGrpSpPr>
        <p:grpSpPr>
          <a:xfrm>
            <a:off x="4667250" y="1177618"/>
            <a:ext cx="7353300" cy="5454149"/>
            <a:chOff x="4667250" y="1177618"/>
            <a:chExt cx="7353300" cy="5454149"/>
          </a:xfrm>
        </p:grpSpPr>
        <p:grpSp>
          <p:nvGrpSpPr>
            <p:cNvPr id="12" name="Group 11">
              <a:extLst>
                <a:ext uri="{FF2B5EF4-FFF2-40B4-BE49-F238E27FC236}">
                  <a16:creationId xmlns:a16="http://schemas.microsoft.com/office/drawing/2014/main" id="{D4305411-8DFB-47D2-A768-484521EA645A}"/>
                </a:ext>
              </a:extLst>
            </p:cNvPr>
            <p:cNvGrpSpPr/>
            <p:nvPr/>
          </p:nvGrpSpPr>
          <p:grpSpPr>
            <a:xfrm>
              <a:off x="4667250" y="1177618"/>
              <a:ext cx="7353300" cy="5454149"/>
              <a:chOff x="422192" y="1177618"/>
              <a:chExt cx="11303486" cy="5592518"/>
            </a:xfrm>
          </p:grpSpPr>
          <p:grpSp>
            <p:nvGrpSpPr>
              <p:cNvPr id="13" name="Group 22">
                <a:extLst>
                  <a:ext uri="{FF2B5EF4-FFF2-40B4-BE49-F238E27FC236}">
                    <a16:creationId xmlns:a16="http://schemas.microsoft.com/office/drawing/2014/main" id="{8F01D1C0-57F5-4923-ADFC-40BF980681EC}"/>
                  </a:ext>
                </a:extLst>
              </p:cNvPr>
              <p:cNvGrpSpPr>
                <a:grpSpLocks/>
              </p:cNvGrpSpPr>
              <p:nvPr/>
            </p:nvGrpSpPr>
            <p:grpSpPr bwMode="auto">
              <a:xfrm>
                <a:off x="422192" y="1177618"/>
                <a:ext cx="5421860" cy="2741239"/>
                <a:chOff x="3600" y="1344"/>
                <a:chExt cx="2064" cy="1728"/>
              </a:xfrm>
            </p:grpSpPr>
            <p:pic>
              <p:nvPicPr>
                <p:cNvPr id="18" name="Picture 23" descr="3">
                  <a:extLst>
                    <a:ext uri="{FF2B5EF4-FFF2-40B4-BE49-F238E27FC236}">
                      <a16:creationId xmlns:a16="http://schemas.microsoft.com/office/drawing/2014/main" id="{86644D18-144B-4305-9A6C-C85E0AD12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Oval 24">
                  <a:extLst>
                    <a:ext uri="{FF2B5EF4-FFF2-40B4-BE49-F238E27FC236}">
                      <a16:creationId xmlns:a16="http://schemas.microsoft.com/office/drawing/2014/main" id="{8FAC57DC-2C11-478F-87C1-F3682A228457}"/>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pic>
            <p:nvPicPr>
              <p:cNvPr id="14" name="Picture 2" descr="Đồng bằng sông Cửu Long mùa lũ về - Bài 1: An toàn trên cụm, tuyến dân cư |  baotintuc.vn">
                <a:extLst>
                  <a:ext uri="{FF2B5EF4-FFF2-40B4-BE49-F238E27FC236}">
                    <a16:creationId xmlns:a16="http://schemas.microsoft.com/office/drawing/2014/main" id="{E4B41EB6-52B7-4F4E-BE6A-E823BD666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8" y="1177618"/>
                <a:ext cx="5477280" cy="274123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7" name="Picture 8" descr="Hình ảnh gây choáng về giao thông công cộng tại châu Á">
                <a:extLst>
                  <a:ext uri="{FF2B5EF4-FFF2-40B4-BE49-F238E27FC236}">
                    <a16:creationId xmlns:a16="http://schemas.microsoft.com/office/drawing/2014/main" id="{65E23E68-7942-4D9E-8597-5285B654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78221"/>
                <a:ext cx="5421860" cy="269191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7" name="Picture 2" descr="Quảng Trị: Rơi nước mắt nhìn học sinh tím tái lội sông đến trường | Việt  Nam Mới">
              <a:extLst>
                <a:ext uri="{FF2B5EF4-FFF2-40B4-BE49-F238E27FC236}">
                  <a16:creationId xmlns:a16="http://schemas.microsoft.com/office/drawing/2014/main" id="{FD8DFF2F-23E1-4BFA-8D74-CA41A145B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7394" y="4006455"/>
              <a:ext cx="3539134" cy="262531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Graphic 3" descr="Close">
            <a:extLst>
              <a:ext uri="{FF2B5EF4-FFF2-40B4-BE49-F238E27FC236}">
                <a16:creationId xmlns:a16="http://schemas.microsoft.com/office/drawing/2014/main" id="{92702476-86E8-424F-9C6C-CE341E7071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2167" y="1724420"/>
            <a:ext cx="1787421" cy="1787421"/>
          </a:xfrm>
          <a:prstGeom prst="rect">
            <a:avLst/>
          </a:prstGeom>
        </p:spPr>
      </p:pic>
      <p:pic>
        <p:nvPicPr>
          <p:cNvPr id="5" name="Graphic 4" descr="Checkmark">
            <a:extLst>
              <a:ext uri="{FF2B5EF4-FFF2-40B4-BE49-F238E27FC236}">
                <a16:creationId xmlns:a16="http://schemas.microsoft.com/office/drawing/2014/main" id="{95B159D7-54DE-4DDF-9175-E129CD6790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17441" y="1593613"/>
            <a:ext cx="1787421" cy="1787421"/>
          </a:xfrm>
          <a:prstGeom prst="rect">
            <a:avLst/>
          </a:prstGeom>
        </p:spPr>
      </p:pic>
      <p:pic>
        <p:nvPicPr>
          <p:cNvPr id="6" name="Graphic 5" descr="Close">
            <a:extLst>
              <a:ext uri="{FF2B5EF4-FFF2-40B4-BE49-F238E27FC236}">
                <a16:creationId xmlns:a16="http://schemas.microsoft.com/office/drawing/2014/main" id="{797AEC8F-5D2C-49FD-8183-140345AA08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45304" y="4390712"/>
            <a:ext cx="1787421" cy="1787421"/>
          </a:xfrm>
          <a:prstGeom prst="rect">
            <a:avLst/>
          </a:prstGeom>
        </p:spPr>
      </p:pic>
      <p:pic>
        <p:nvPicPr>
          <p:cNvPr id="27" name="Graphic 26" descr="Close">
            <a:extLst>
              <a:ext uri="{FF2B5EF4-FFF2-40B4-BE49-F238E27FC236}">
                <a16:creationId xmlns:a16="http://schemas.microsoft.com/office/drawing/2014/main" id="{CC1E9C0D-7D58-4145-B7FD-6ED6D3B4B8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7090" y="4390712"/>
            <a:ext cx="1787421" cy="1787421"/>
          </a:xfrm>
          <a:prstGeom prst="rect">
            <a:avLst/>
          </a:prstGeom>
        </p:spPr>
      </p:pic>
      <p:sp>
        <p:nvSpPr>
          <p:cNvPr id="25" name="Rectangle 24">
            <a:extLst>
              <a:ext uri="{FF2B5EF4-FFF2-40B4-BE49-F238E27FC236}">
                <a16:creationId xmlns:a16="http://schemas.microsoft.com/office/drawing/2014/main" id="{C52186AF-0C06-4000-A1ED-95E79987E304}"/>
              </a:ext>
            </a:extLst>
          </p:cNvPr>
          <p:cNvSpPr/>
          <p:nvPr/>
        </p:nvSpPr>
        <p:spPr>
          <a:xfrm>
            <a:off x="195472" y="1177618"/>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Chấp hành tốt các quy định về an toàn giao thông khi tham gia các phương tiện giao thông đường thủy. Tuyệt đối không lội qua suối khi trời mưa lũ, dông bão vì dễ gây nguy cơ đuối nước.</a:t>
            </a:r>
          </a:p>
        </p:txBody>
      </p:sp>
    </p:spTree>
    <p:extLst>
      <p:ext uri="{BB962C8B-B14F-4D97-AF65-F5344CB8AC3E}">
        <p14:creationId xmlns:p14="http://schemas.microsoft.com/office/powerpoint/2010/main" val="401008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CFFEE"/>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2F5E843-00EF-4716-BBCF-BC9535EE45E0}"/>
              </a:ext>
            </a:extLst>
          </p:cNvPr>
          <p:cNvSpPr/>
          <p:nvPr/>
        </p:nvSpPr>
        <p:spPr>
          <a:xfrm>
            <a:off x="-1800800" y="8115469"/>
            <a:ext cx="15400686" cy="3375992"/>
          </a:xfrm>
          <a:custGeom>
            <a:avLst/>
            <a:gdLst>
              <a:gd name="connsiteX0" fmla="*/ 1699188 w 15990432"/>
              <a:gd name="connsiteY0" fmla="*/ 300407 h 3173143"/>
              <a:gd name="connsiteX1" fmla="*/ 3005474 w 15990432"/>
              <a:gd name="connsiteY1" fmla="*/ 68178 h 3173143"/>
              <a:gd name="connsiteX2" fmla="*/ 4137588 w 15990432"/>
              <a:gd name="connsiteY2" fmla="*/ 590693 h 3173143"/>
              <a:gd name="connsiteX3" fmla="*/ 5342274 w 15990432"/>
              <a:gd name="connsiteY3" fmla="*/ 213321 h 3173143"/>
              <a:gd name="connsiteX4" fmla="*/ 6242159 w 15990432"/>
              <a:gd name="connsiteY4" fmla="*/ 692293 h 3173143"/>
              <a:gd name="connsiteX5" fmla="*/ 7504902 w 15990432"/>
              <a:gd name="connsiteY5" fmla="*/ 242350 h 3173143"/>
              <a:gd name="connsiteX6" fmla="*/ 8201588 w 15990432"/>
              <a:gd name="connsiteY6" fmla="*/ 924521 h 3173143"/>
              <a:gd name="connsiteX7" fmla="*/ 9653017 w 15990432"/>
              <a:gd name="connsiteY7" fmla="*/ 155264 h 3173143"/>
              <a:gd name="connsiteX8" fmla="*/ 10973817 w 15990432"/>
              <a:gd name="connsiteY8" fmla="*/ 721321 h 3173143"/>
              <a:gd name="connsiteX9" fmla="*/ 12265588 w 15990432"/>
              <a:gd name="connsiteY9" fmla="*/ 111721 h 3173143"/>
              <a:gd name="connsiteX10" fmla="*/ 13687988 w 15990432"/>
              <a:gd name="connsiteY10" fmla="*/ 895493 h 3173143"/>
              <a:gd name="connsiteX11" fmla="*/ 14863645 w 15990432"/>
              <a:gd name="connsiteY11" fmla="*/ 271378 h 3173143"/>
              <a:gd name="connsiteX12" fmla="*/ 14921702 w 15990432"/>
              <a:gd name="connsiteY12" fmla="*/ 2956521 h 3173143"/>
              <a:gd name="connsiteX13" fmla="*/ 857359 w 15990432"/>
              <a:gd name="connsiteY13" fmla="*/ 2709778 h 3173143"/>
              <a:gd name="connsiteX14" fmla="*/ 1699188 w 15990432"/>
              <a:gd name="connsiteY14" fmla="*/ 300407 h 317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90432" h="3173143">
                <a:moveTo>
                  <a:pt x="1699188" y="300407"/>
                </a:moveTo>
                <a:cubicBezTo>
                  <a:pt x="2057207" y="-139860"/>
                  <a:pt x="2599074" y="19797"/>
                  <a:pt x="3005474" y="68178"/>
                </a:cubicBezTo>
                <a:cubicBezTo>
                  <a:pt x="3411874" y="116559"/>
                  <a:pt x="3748121" y="566502"/>
                  <a:pt x="4137588" y="590693"/>
                </a:cubicBezTo>
                <a:cubicBezTo>
                  <a:pt x="4527055" y="614884"/>
                  <a:pt x="4991512" y="196388"/>
                  <a:pt x="5342274" y="213321"/>
                </a:cubicBezTo>
                <a:cubicBezTo>
                  <a:pt x="5693036" y="230254"/>
                  <a:pt x="5881721" y="687455"/>
                  <a:pt x="6242159" y="692293"/>
                </a:cubicBezTo>
                <a:cubicBezTo>
                  <a:pt x="6602597" y="697131"/>
                  <a:pt x="7178331" y="203645"/>
                  <a:pt x="7504902" y="242350"/>
                </a:cubicBezTo>
                <a:cubicBezTo>
                  <a:pt x="7831473" y="281055"/>
                  <a:pt x="7843569" y="939035"/>
                  <a:pt x="8201588" y="924521"/>
                </a:cubicBezTo>
                <a:cubicBezTo>
                  <a:pt x="8559607" y="910007"/>
                  <a:pt x="9190979" y="189131"/>
                  <a:pt x="9653017" y="155264"/>
                </a:cubicBezTo>
                <a:cubicBezTo>
                  <a:pt x="10115055" y="121397"/>
                  <a:pt x="10538389" y="728578"/>
                  <a:pt x="10973817" y="721321"/>
                </a:cubicBezTo>
                <a:cubicBezTo>
                  <a:pt x="11409246" y="714064"/>
                  <a:pt x="11813226" y="82692"/>
                  <a:pt x="12265588" y="111721"/>
                </a:cubicBezTo>
                <a:cubicBezTo>
                  <a:pt x="12717950" y="140750"/>
                  <a:pt x="13254979" y="868884"/>
                  <a:pt x="13687988" y="895493"/>
                </a:cubicBezTo>
                <a:cubicBezTo>
                  <a:pt x="14120997" y="922102"/>
                  <a:pt x="14658026" y="-72127"/>
                  <a:pt x="14863645" y="271378"/>
                </a:cubicBezTo>
                <a:cubicBezTo>
                  <a:pt x="15069264" y="614883"/>
                  <a:pt x="17256083" y="2550121"/>
                  <a:pt x="14921702" y="2956521"/>
                </a:cubicBezTo>
                <a:cubicBezTo>
                  <a:pt x="12587321" y="3362921"/>
                  <a:pt x="3056273" y="3150045"/>
                  <a:pt x="857359" y="2709778"/>
                </a:cubicBezTo>
                <a:cubicBezTo>
                  <a:pt x="-1341555" y="2269511"/>
                  <a:pt x="1341169" y="740674"/>
                  <a:pt x="1699188" y="300407"/>
                </a:cubicBezTo>
                <a:close/>
              </a:path>
            </a:pathLst>
          </a:custGeom>
          <a:solidFill>
            <a:srgbClr val="09E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Sensational Fifteen &amp; Sixteen!: Don't forget your togs on Monday for Swim  Week!">
            <a:extLst>
              <a:ext uri="{FF2B5EF4-FFF2-40B4-BE49-F238E27FC236}">
                <a16:creationId xmlns:a16="http://schemas.microsoft.com/office/drawing/2014/main" id="{4AFD3734-54E8-485A-B138-C140B540A2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7635" y="6858000"/>
            <a:ext cx="7169207" cy="5233554"/>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EAC3D678-699F-427E-BEA9-A0CAE32DF2A4}"/>
              </a:ext>
            </a:extLst>
          </p:cNvPr>
          <p:cNvSpPr/>
          <p:nvPr/>
        </p:nvSpPr>
        <p:spPr>
          <a:xfrm rot="982559">
            <a:off x="2979415" y="864051"/>
            <a:ext cx="5722131" cy="5022896"/>
          </a:xfrm>
          <a:prstGeom prst="frame">
            <a:avLst>
              <a:gd name="adj1" fmla="val 130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loud 4">
            <a:extLst>
              <a:ext uri="{FF2B5EF4-FFF2-40B4-BE49-F238E27FC236}">
                <a16:creationId xmlns:a16="http://schemas.microsoft.com/office/drawing/2014/main" id="{748EFBEE-8D9F-40B0-B3EB-8247EDDAA16E}"/>
              </a:ext>
            </a:extLst>
          </p:cNvPr>
          <p:cNvSpPr/>
          <p:nvPr/>
        </p:nvSpPr>
        <p:spPr>
          <a:xfrm>
            <a:off x="1289258" y="1050234"/>
            <a:ext cx="9336149" cy="4396409"/>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98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FFEE"/>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40DBFEC-EFEE-4CD8-A64B-C56013CA7E18}"/>
              </a:ext>
            </a:extLst>
          </p:cNvPr>
          <p:cNvSpPr/>
          <p:nvPr/>
        </p:nvSpPr>
        <p:spPr>
          <a:xfrm>
            <a:off x="-1800800" y="3962403"/>
            <a:ext cx="15400686" cy="3375992"/>
          </a:xfrm>
          <a:custGeom>
            <a:avLst/>
            <a:gdLst>
              <a:gd name="connsiteX0" fmla="*/ 1699188 w 15990432"/>
              <a:gd name="connsiteY0" fmla="*/ 300407 h 3173143"/>
              <a:gd name="connsiteX1" fmla="*/ 3005474 w 15990432"/>
              <a:gd name="connsiteY1" fmla="*/ 68178 h 3173143"/>
              <a:gd name="connsiteX2" fmla="*/ 4137588 w 15990432"/>
              <a:gd name="connsiteY2" fmla="*/ 590693 h 3173143"/>
              <a:gd name="connsiteX3" fmla="*/ 5342274 w 15990432"/>
              <a:gd name="connsiteY3" fmla="*/ 213321 h 3173143"/>
              <a:gd name="connsiteX4" fmla="*/ 6242159 w 15990432"/>
              <a:gd name="connsiteY4" fmla="*/ 692293 h 3173143"/>
              <a:gd name="connsiteX5" fmla="*/ 7504902 w 15990432"/>
              <a:gd name="connsiteY5" fmla="*/ 242350 h 3173143"/>
              <a:gd name="connsiteX6" fmla="*/ 8201588 w 15990432"/>
              <a:gd name="connsiteY6" fmla="*/ 924521 h 3173143"/>
              <a:gd name="connsiteX7" fmla="*/ 9653017 w 15990432"/>
              <a:gd name="connsiteY7" fmla="*/ 155264 h 3173143"/>
              <a:gd name="connsiteX8" fmla="*/ 10973817 w 15990432"/>
              <a:gd name="connsiteY8" fmla="*/ 721321 h 3173143"/>
              <a:gd name="connsiteX9" fmla="*/ 12265588 w 15990432"/>
              <a:gd name="connsiteY9" fmla="*/ 111721 h 3173143"/>
              <a:gd name="connsiteX10" fmla="*/ 13687988 w 15990432"/>
              <a:gd name="connsiteY10" fmla="*/ 895493 h 3173143"/>
              <a:gd name="connsiteX11" fmla="*/ 14863645 w 15990432"/>
              <a:gd name="connsiteY11" fmla="*/ 271378 h 3173143"/>
              <a:gd name="connsiteX12" fmla="*/ 14921702 w 15990432"/>
              <a:gd name="connsiteY12" fmla="*/ 2956521 h 3173143"/>
              <a:gd name="connsiteX13" fmla="*/ 857359 w 15990432"/>
              <a:gd name="connsiteY13" fmla="*/ 2709778 h 3173143"/>
              <a:gd name="connsiteX14" fmla="*/ 1699188 w 15990432"/>
              <a:gd name="connsiteY14" fmla="*/ 300407 h 317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90432" h="3173143">
                <a:moveTo>
                  <a:pt x="1699188" y="300407"/>
                </a:moveTo>
                <a:cubicBezTo>
                  <a:pt x="2057207" y="-139860"/>
                  <a:pt x="2599074" y="19797"/>
                  <a:pt x="3005474" y="68178"/>
                </a:cubicBezTo>
                <a:cubicBezTo>
                  <a:pt x="3411874" y="116559"/>
                  <a:pt x="3748121" y="566502"/>
                  <a:pt x="4137588" y="590693"/>
                </a:cubicBezTo>
                <a:cubicBezTo>
                  <a:pt x="4527055" y="614884"/>
                  <a:pt x="4991512" y="196388"/>
                  <a:pt x="5342274" y="213321"/>
                </a:cubicBezTo>
                <a:cubicBezTo>
                  <a:pt x="5693036" y="230254"/>
                  <a:pt x="5881721" y="687455"/>
                  <a:pt x="6242159" y="692293"/>
                </a:cubicBezTo>
                <a:cubicBezTo>
                  <a:pt x="6602597" y="697131"/>
                  <a:pt x="7178331" y="203645"/>
                  <a:pt x="7504902" y="242350"/>
                </a:cubicBezTo>
                <a:cubicBezTo>
                  <a:pt x="7831473" y="281055"/>
                  <a:pt x="7843569" y="939035"/>
                  <a:pt x="8201588" y="924521"/>
                </a:cubicBezTo>
                <a:cubicBezTo>
                  <a:pt x="8559607" y="910007"/>
                  <a:pt x="9190979" y="189131"/>
                  <a:pt x="9653017" y="155264"/>
                </a:cubicBezTo>
                <a:cubicBezTo>
                  <a:pt x="10115055" y="121397"/>
                  <a:pt x="10538389" y="728578"/>
                  <a:pt x="10973817" y="721321"/>
                </a:cubicBezTo>
                <a:cubicBezTo>
                  <a:pt x="11409246" y="714064"/>
                  <a:pt x="11813226" y="82692"/>
                  <a:pt x="12265588" y="111721"/>
                </a:cubicBezTo>
                <a:cubicBezTo>
                  <a:pt x="12717950" y="140750"/>
                  <a:pt x="13254979" y="868884"/>
                  <a:pt x="13687988" y="895493"/>
                </a:cubicBezTo>
                <a:cubicBezTo>
                  <a:pt x="14120997" y="922102"/>
                  <a:pt x="14658026" y="-72127"/>
                  <a:pt x="14863645" y="271378"/>
                </a:cubicBezTo>
                <a:cubicBezTo>
                  <a:pt x="15069264" y="614883"/>
                  <a:pt x="17256083" y="2550121"/>
                  <a:pt x="14921702" y="2956521"/>
                </a:cubicBezTo>
                <a:cubicBezTo>
                  <a:pt x="12587321" y="3362921"/>
                  <a:pt x="3056273" y="3150045"/>
                  <a:pt x="857359" y="2709778"/>
                </a:cubicBezTo>
                <a:cubicBezTo>
                  <a:pt x="-1341555" y="2269511"/>
                  <a:pt x="1341169" y="740674"/>
                  <a:pt x="1699188" y="300407"/>
                </a:cubicBezTo>
                <a:close/>
              </a:path>
            </a:pathLst>
          </a:custGeom>
          <a:solidFill>
            <a:srgbClr val="09E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nsational Fifteen &amp; Sixteen!: Don't forget your togs on Monday for Swim  Week!">
            <a:extLst>
              <a:ext uri="{FF2B5EF4-FFF2-40B4-BE49-F238E27FC236}">
                <a16:creationId xmlns:a16="http://schemas.microsoft.com/office/drawing/2014/main" id="{E1FD66D5-4996-408F-9951-E18ABF8CF82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7635" y="2704934"/>
            <a:ext cx="7169207" cy="5233554"/>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EAC3D678-699F-427E-BEA9-A0CAE32DF2A4}"/>
              </a:ext>
            </a:extLst>
          </p:cNvPr>
          <p:cNvSpPr/>
          <p:nvPr/>
        </p:nvSpPr>
        <p:spPr>
          <a:xfrm rot="1010125">
            <a:off x="1570963" y="198159"/>
            <a:ext cx="4394011" cy="3857070"/>
          </a:xfrm>
          <a:prstGeom prst="frame">
            <a:avLst>
              <a:gd name="adj1" fmla="val 474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loud 4">
            <a:extLst>
              <a:ext uri="{FF2B5EF4-FFF2-40B4-BE49-F238E27FC236}">
                <a16:creationId xmlns:a16="http://schemas.microsoft.com/office/drawing/2014/main" id="{748EFBEE-8D9F-40B0-B3EB-8247EDDAA16E}"/>
              </a:ext>
            </a:extLst>
          </p:cNvPr>
          <p:cNvSpPr/>
          <p:nvPr/>
        </p:nvSpPr>
        <p:spPr>
          <a:xfrm>
            <a:off x="87085" y="441903"/>
            <a:ext cx="7169207" cy="3375992"/>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1028" name="Picture 4" descr="Sun bright Royalty Free Vector Image - VectorStock">
            <a:extLst>
              <a:ext uri="{FF2B5EF4-FFF2-40B4-BE49-F238E27FC236}">
                <a16:creationId xmlns:a16="http://schemas.microsoft.com/office/drawing/2014/main" id="{7C2FCEA3-0357-429D-BC79-4B4C54710C1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460"/>
          <a:stretch/>
        </p:blipFill>
        <p:spPr bwMode="auto">
          <a:xfrm>
            <a:off x="8275783" y="0"/>
            <a:ext cx="3427056" cy="31660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52D36B-750C-4A97-A769-4D157A2A9F19}"/>
              </a:ext>
            </a:extLst>
          </p:cNvPr>
          <p:cNvSpPr txBox="1"/>
          <p:nvPr/>
        </p:nvSpPr>
        <p:spPr>
          <a:xfrm>
            <a:off x="1347535" y="4326960"/>
            <a:ext cx="4394112" cy="2646878"/>
          </a:xfrm>
          <a:prstGeom prst="rect">
            <a:avLst/>
          </a:prstGeom>
          <a:noFill/>
        </p:spPr>
        <p:txBody>
          <a:bodyPr wrap="square" rtlCol="0">
            <a:spAutoFit/>
          </a:bodyPr>
          <a:lstStyle/>
          <a:p>
            <a:r>
              <a:rPr lang="en-US" sz="16600" b="1" dirty="0">
                <a:ln>
                  <a:solidFill>
                    <a:sysClr val="windowText" lastClr="000000"/>
                  </a:solidFill>
                </a:ln>
                <a:solidFill>
                  <a:srgbClr val="FFFF00"/>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BƠI</a:t>
            </a:r>
          </a:p>
        </p:txBody>
      </p:sp>
    </p:spTree>
    <p:extLst>
      <p:ext uri="{BB962C8B-B14F-4D97-AF65-F5344CB8AC3E}">
        <p14:creationId xmlns:p14="http://schemas.microsoft.com/office/powerpoint/2010/main" val="10964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13000" fill="hold"/>
                                        <p:tgtEl>
                                          <p:spTgt spid="1028"/>
                                        </p:tgtEl>
                                        <p:attrNameLst>
                                          <p:attrName>r</p:attrName>
                                        </p:attrNameLst>
                                      </p:cBhvr>
                                    </p:animRot>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677360F1-F91B-41CA-AFCB-A96217B060E6}"/>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bơi</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3A601C75-8A35-432C-AFD5-7E789A8BCE06}"/>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2</a:t>
            </a:r>
          </a:p>
        </p:txBody>
      </p:sp>
      <p:grpSp>
        <p:nvGrpSpPr>
          <p:cNvPr id="6" name="Group 7">
            <a:extLst>
              <a:ext uri="{FF2B5EF4-FFF2-40B4-BE49-F238E27FC236}">
                <a16:creationId xmlns:a16="http://schemas.microsoft.com/office/drawing/2014/main" id="{4402BCD4-138A-4E20-9AC0-8E9A9B840EA5}"/>
              </a:ext>
            </a:extLst>
          </p:cNvPr>
          <p:cNvGrpSpPr>
            <a:grpSpLocks/>
          </p:cNvGrpSpPr>
          <p:nvPr/>
        </p:nvGrpSpPr>
        <p:grpSpPr bwMode="auto">
          <a:xfrm>
            <a:off x="165182" y="1184965"/>
            <a:ext cx="5813587" cy="3969622"/>
            <a:chOff x="336" y="2069"/>
            <a:chExt cx="2496" cy="1680"/>
          </a:xfrm>
        </p:grpSpPr>
        <p:pic>
          <p:nvPicPr>
            <p:cNvPr id="7" name="Picture 8" descr="4">
              <a:extLst>
                <a:ext uri="{FF2B5EF4-FFF2-40B4-BE49-F238E27FC236}">
                  <a16:creationId xmlns:a16="http://schemas.microsoft.com/office/drawing/2014/main" id="{52EF6BBA-A704-47DD-B0DA-BC0BE5158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2069"/>
              <a:ext cx="2496" cy="1680"/>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Oval 9">
              <a:extLst>
                <a:ext uri="{FF2B5EF4-FFF2-40B4-BE49-F238E27FC236}">
                  <a16:creationId xmlns:a16="http://schemas.microsoft.com/office/drawing/2014/main" id="{5B7D399B-3B1C-499E-928D-81C63ADDF58A}"/>
                </a:ext>
              </a:extLst>
            </p:cNvPr>
            <p:cNvSpPr>
              <a:spLocks noChangeArrowheads="1"/>
            </p:cNvSpPr>
            <p:nvPr/>
          </p:nvSpPr>
          <p:spPr bwMode="auto">
            <a:xfrm>
              <a:off x="374" y="3362"/>
              <a:ext cx="296" cy="3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4</a:t>
              </a:r>
            </a:p>
          </p:txBody>
        </p:sp>
      </p:grpSp>
      <p:grpSp>
        <p:nvGrpSpPr>
          <p:cNvPr id="9" name="Group 10">
            <a:extLst>
              <a:ext uri="{FF2B5EF4-FFF2-40B4-BE49-F238E27FC236}">
                <a16:creationId xmlns:a16="http://schemas.microsoft.com/office/drawing/2014/main" id="{677E2064-58DD-4C32-BD19-B4ADE251CBB2}"/>
              </a:ext>
            </a:extLst>
          </p:cNvPr>
          <p:cNvGrpSpPr>
            <a:grpSpLocks/>
          </p:cNvGrpSpPr>
          <p:nvPr/>
        </p:nvGrpSpPr>
        <p:grpSpPr bwMode="auto">
          <a:xfrm>
            <a:off x="6096000" y="1184964"/>
            <a:ext cx="5930818" cy="3969623"/>
            <a:chOff x="2976" y="1920"/>
            <a:chExt cx="2504" cy="1680"/>
          </a:xfrm>
        </p:grpSpPr>
        <p:pic>
          <p:nvPicPr>
            <p:cNvPr id="10" name="Picture 11" descr="5">
              <a:extLst>
                <a:ext uri="{FF2B5EF4-FFF2-40B4-BE49-F238E27FC236}">
                  <a16:creationId xmlns:a16="http://schemas.microsoft.com/office/drawing/2014/main" id="{0F30DD46-F9FA-4939-AF35-2F4EB068A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1920"/>
              <a:ext cx="2504" cy="1680"/>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 name="Oval 12">
              <a:extLst>
                <a:ext uri="{FF2B5EF4-FFF2-40B4-BE49-F238E27FC236}">
                  <a16:creationId xmlns:a16="http://schemas.microsoft.com/office/drawing/2014/main" id="{B6D93DF5-9462-4E02-9DF2-A9318BF48314}"/>
                </a:ext>
              </a:extLst>
            </p:cNvPr>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5</a:t>
              </a:r>
            </a:p>
          </p:txBody>
        </p:sp>
      </p:grpSp>
      <p:sp>
        <p:nvSpPr>
          <p:cNvPr id="12" name="Rectangle 11">
            <a:extLst>
              <a:ext uri="{FF2B5EF4-FFF2-40B4-BE49-F238E27FC236}">
                <a16:creationId xmlns:a16="http://schemas.microsoft.com/office/drawing/2014/main" id="{65AB721A-12A4-4305-867C-9FAA3DD4C6E6}"/>
              </a:ext>
            </a:extLst>
          </p:cNvPr>
          <p:cNvSpPr/>
          <p:nvPr/>
        </p:nvSpPr>
        <p:spPr>
          <a:xfrm>
            <a:off x="168926" y="5368059"/>
            <a:ext cx="11857891" cy="1200329"/>
          </a:xfrm>
          <a:prstGeom prst="rect">
            <a:avLst/>
          </a:prstGeom>
        </p:spPr>
        <p:txBody>
          <a:bodyPr wrap="square">
            <a:spAutoFit/>
          </a:bodyPr>
          <a:lstStyle/>
          <a:p>
            <a:pPr fontAlgn="base">
              <a:spcBef>
                <a:spcPct val="0"/>
              </a:spcBef>
              <a:spcAft>
                <a:spcPct val="0"/>
              </a:spcAft>
            </a:pPr>
            <a:r>
              <a:rPr lang="en-US" sz="3600" b="1" u="sng" dirty="0" err="1">
                <a:solidFill>
                  <a:srgbClr val="000066"/>
                </a:solidFill>
                <a:latin typeface="Times New Roman" panose="02020603050405020304" pitchFamily="18" charset="0"/>
                <a:cs typeface="Times New Roman" panose="02020603050405020304" pitchFamily="18" charset="0"/>
              </a:rPr>
              <a:t>Câu</a:t>
            </a:r>
            <a:r>
              <a:rPr lang="en-US" sz="3600" b="1" u="sng" dirty="0">
                <a:solidFill>
                  <a:srgbClr val="000066"/>
                </a:solidFill>
                <a:latin typeface="Times New Roman" panose="02020603050405020304" pitchFamily="18" charset="0"/>
                <a:cs typeface="Times New Roman" panose="02020603050405020304" pitchFamily="18" charset="0"/>
              </a:rPr>
              <a:t> 1:</a:t>
            </a:r>
            <a:r>
              <a:rPr lang="en-US" sz="3600" b="1" dirty="0">
                <a:solidFill>
                  <a:srgbClr val="000066"/>
                </a:solidFill>
                <a:latin typeface="Times New Roman" panose="02020603050405020304" pitchFamily="18" charset="0"/>
                <a:cs typeface="Times New Roman" panose="02020603050405020304" pitchFamily="18" charset="0"/>
              </a:rPr>
              <a:t> Theo </a:t>
            </a:r>
            <a:r>
              <a:rPr lang="en-US" sz="3600" b="1" dirty="0" err="1">
                <a:solidFill>
                  <a:srgbClr val="000066"/>
                </a:solidFill>
                <a:latin typeface="Times New Roman" panose="02020603050405020304" pitchFamily="18" charset="0"/>
                <a:cs typeface="Times New Roman" panose="02020603050405020304" pitchFamily="18" charset="0"/>
              </a:rPr>
              <a:t>em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nên</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tập</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bơi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hoặc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bơi</a:t>
            </a:r>
            <a:r>
              <a:rPr lang="en-US" sz="3600" b="1" dirty="0">
                <a:solidFill>
                  <a:srgbClr val="000066"/>
                </a:solidFill>
                <a:latin typeface="Times New Roman" panose="02020603050405020304" pitchFamily="18" charset="0"/>
                <a:cs typeface="Times New Roman" panose="02020603050405020304" pitchFamily="18" charset="0"/>
              </a:rPr>
              <a:t> ở </a:t>
            </a:r>
            <a:r>
              <a:rPr lang="en-US" sz="3600" b="1" dirty="0" err="1">
                <a:solidFill>
                  <a:srgbClr val="000066"/>
                </a:solidFill>
                <a:latin typeface="Times New Roman" panose="02020603050405020304" pitchFamily="18" charset="0"/>
                <a:cs typeface="Times New Roman" panose="02020603050405020304" pitchFamily="18" charset="0"/>
              </a:rPr>
              <a:t>đâu</a:t>
            </a:r>
            <a:r>
              <a:rPr lang="en-US" sz="3600" b="1" dirty="0">
                <a:solidFill>
                  <a:srgbClr val="000066"/>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sz="3600" b="1" u="sng" dirty="0" err="1">
                <a:solidFill>
                  <a:srgbClr val="C00000"/>
                </a:solidFill>
                <a:latin typeface="Times New Roman" panose="02020603050405020304" pitchFamily="18" charset="0"/>
                <a:cs typeface="Times New Roman" panose="02020603050405020304" pitchFamily="18" charset="0"/>
              </a:rPr>
              <a:t>Câu</a:t>
            </a:r>
            <a:r>
              <a:rPr lang="en-US" sz="3600" b="1" u="sng" dirty="0">
                <a:solidFill>
                  <a:srgbClr val="C00000"/>
                </a:solidFill>
                <a:latin typeface="Times New Roman" panose="02020603050405020304" pitchFamily="18" charset="0"/>
                <a:cs typeface="Times New Roman" panose="02020603050405020304" pitchFamily="18" charset="0"/>
              </a:rPr>
              <a:t> 2:</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chú</a:t>
            </a:r>
            <a:r>
              <a:rPr lang="en-US" sz="3600" b="1" dirty="0">
                <a:solidFill>
                  <a:srgbClr val="C00000"/>
                </a:solidFill>
                <a:latin typeface="Times New Roman" panose="02020603050405020304" pitchFamily="18" charset="0"/>
                <a:cs typeface="Times New Roman" panose="02020603050405020304" pitchFamily="18" charset="0"/>
              </a:rPr>
              <a:t> ý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gì</a:t>
            </a:r>
            <a:r>
              <a:rPr lang="en-US" sz="36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4795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CF1B1-8134-4AED-88B3-6289AE4A1F05}"/>
              </a:ext>
            </a:extLst>
          </p:cNvPr>
          <p:cNvPicPr>
            <a:picLocks noChangeAspect="1"/>
          </p:cNvPicPr>
          <p:nvPr/>
        </p:nvPicPr>
        <p:blipFill>
          <a:blip r:embed="rId2"/>
          <a:stretch>
            <a:fillRect/>
          </a:stretch>
        </p:blipFill>
        <p:spPr>
          <a:xfrm>
            <a:off x="0" y="1495424"/>
            <a:ext cx="4273062" cy="5362575"/>
          </a:xfrm>
          <a:prstGeom prst="rect">
            <a:avLst/>
          </a:prstGeom>
        </p:spPr>
      </p:pic>
      <p:pic>
        <p:nvPicPr>
          <p:cNvPr id="5" name="Picture 4">
            <a:extLst>
              <a:ext uri="{FF2B5EF4-FFF2-40B4-BE49-F238E27FC236}">
                <a16:creationId xmlns:a16="http://schemas.microsoft.com/office/drawing/2014/main" id="{6358582E-7373-4DC3-AC6E-C74CFE135F5E}"/>
              </a:ext>
            </a:extLst>
          </p:cNvPr>
          <p:cNvPicPr>
            <a:picLocks noChangeAspect="1"/>
          </p:cNvPicPr>
          <p:nvPr/>
        </p:nvPicPr>
        <p:blipFill>
          <a:blip r:embed="rId3"/>
          <a:stretch>
            <a:fillRect/>
          </a:stretch>
        </p:blipFill>
        <p:spPr>
          <a:xfrm>
            <a:off x="8194430" y="1495424"/>
            <a:ext cx="3997569" cy="5362576"/>
          </a:xfrm>
          <a:prstGeom prst="rect">
            <a:avLst/>
          </a:prstGeom>
        </p:spPr>
      </p:pic>
      <p:pic>
        <p:nvPicPr>
          <p:cNvPr id="7" name="Picture 6">
            <a:extLst>
              <a:ext uri="{FF2B5EF4-FFF2-40B4-BE49-F238E27FC236}">
                <a16:creationId xmlns:a16="http://schemas.microsoft.com/office/drawing/2014/main" id="{176EA07A-860E-40B0-A2B4-AFAF812A1457}"/>
              </a:ext>
            </a:extLst>
          </p:cNvPr>
          <p:cNvPicPr>
            <a:picLocks noChangeAspect="1"/>
          </p:cNvPicPr>
          <p:nvPr/>
        </p:nvPicPr>
        <p:blipFill>
          <a:blip r:embed="rId4"/>
          <a:stretch>
            <a:fillRect/>
          </a:stretch>
        </p:blipFill>
        <p:spPr>
          <a:xfrm>
            <a:off x="4273062" y="1495424"/>
            <a:ext cx="3921368" cy="5362575"/>
          </a:xfrm>
          <a:prstGeom prst="rect">
            <a:avLst/>
          </a:prstGeom>
        </p:spPr>
      </p:pic>
      <p:sp>
        <p:nvSpPr>
          <p:cNvPr id="9" name="Rectangle 8">
            <a:extLst>
              <a:ext uri="{FF2B5EF4-FFF2-40B4-BE49-F238E27FC236}">
                <a16:creationId xmlns:a16="http://schemas.microsoft.com/office/drawing/2014/main" id="{146AEA5A-4039-47D0-B480-1BB96A30A376}"/>
              </a:ext>
            </a:extLst>
          </p:cNvPr>
          <p:cNvSpPr/>
          <p:nvPr/>
        </p:nvSpPr>
        <p:spPr>
          <a:xfrm>
            <a:off x="394627" y="378042"/>
            <a:ext cx="10577255" cy="707886"/>
          </a:xfrm>
          <a:prstGeom prst="rect">
            <a:avLst/>
          </a:prstGeom>
        </p:spPr>
        <p:txBody>
          <a:bodyPr wrap="none">
            <a:spAutoFit/>
          </a:bodyPr>
          <a:lstStyle/>
          <a:p>
            <a:pPr fontAlgn="base">
              <a:spcBef>
                <a:spcPct val="0"/>
              </a:spcBef>
              <a:spcAft>
                <a:spcPct val="0"/>
              </a:spcAft>
            </a:pPr>
            <a:r>
              <a:rPr lang="en-US" sz="4000" b="1" u="sng" dirty="0" err="1">
                <a:solidFill>
                  <a:srgbClr val="000066"/>
                </a:solidFill>
                <a:latin typeface="Times New Roman" panose="02020603050405020304" pitchFamily="18" charset="0"/>
                <a:cs typeface="Times New Roman" panose="02020603050405020304" pitchFamily="18" charset="0"/>
              </a:rPr>
              <a:t>Câu</a:t>
            </a:r>
            <a:r>
              <a:rPr lang="en-US" sz="4000" b="1" u="sng" dirty="0">
                <a:solidFill>
                  <a:srgbClr val="000066"/>
                </a:solidFill>
                <a:latin typeface="Times New Roman" panose="02020603050405020304" pitchFamily="18" charset="0"/>
                <a:cs typeface="Times New Roman" panose="02020603050405020304" pitchFamily="18" charset="0"/>
              </a:rPr>
              <a:t> 1:</a:t>
            </a:r>
            <a:r>
              <a:rPr lang="en-US" sz="4000" b="1" dirty="0">
                <a:solidFill>
                  <a:srgbClr val="000066"/>
                </a:solidFill>
                <a:latin typeface="Times New Roman" panose="02020603050405020304" pitchFamily="18" charset="0"/>
                <a:cs typeface="Times New Roman" panose="02020603050405020304" pitchFamily="18" charset="0"/>
              </a:rPr>
              <a:t> Theo </a:t>
            </a:r>
            <a:r>
              <a:rPr lang="en-US" sz="4000" b="1" dirty="0" err="1">
                <a:solidFill>
                  <a:srgbClr val="000066"/>
                </a:solidFill>
                <a:latin typeface="Times New Roman" panose="02020603050405020304" pitchFamily="18" charset="0"/>
                <a:cs typeface="Times New Roman" panose="02020603050405020304" pitchFamily="18" charset="0"/>
              </a:rPr>
              <a:t>em</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nên</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tập</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bơi</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hoặc</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đi</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bơi</a:t>
            </a:r>
            <a:r>
              <a:rPr lang="en-US" sz="4000" b="1" dirty="0">
                <a:solidFill>
                  <a:srgbClr val="000066"/>
                </a:solidFill>
                <a:latin typeface="Times New Roman" panose="02020603050405020304" pitchFamily="18" charset="0"/>
                <a:cs typeface="Times New Roman" panose="02020603050405020304" pitchFamily="18" charset="0"/>
              </a:rPr>
              <a:t> ở </a:t>
            </a:r>
            <a:r>
              <a:rPr lang="en-US" sz="4000" b="1" dirty="0" err="1">
                <a:solidFill>
                  <a:srgbClr val="000066"/>
                </a:solidFill>
                <a:latin typeface="Times New Roman" panose="02020603050405020304" pitchFamily="18" charset="0"/>
                <a:cs typeface="Times New Roman" panose="02020603050405020304" pitchFamily="18" charset="0"/>
              </a:rPr>
              <a:t>đâu</a:t>
            </a:r>
            <a:r>
              <a:rPr lang="en-US" sz="4000" b="1" dirty="0">
                <a:solidFill>
                  <a:srgbClr val="00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689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4E890-DBBA-4A64-9DA5-0C4A7BEB531E}"/>
              </a:ext>
            </a:extLst>
          </p:cNvPr>
          <p:cNvPicPr>
            <a:picLocks noChangeAspect="1"/>
          </p:cNvPicPr>
          <p:nvPr/>
        </p:nvPicPr>
        <p:blipFill>
          <a:blip r:embed="rId2"/>
          <a:stretch>
            <a:fillRect/>
          </a:stretch>
        </p:blipFill>
        <p:spPr>
          <a:xfrm>
            <a:off x="-1" y="998660"/>
            <a:ext cx="5943601" cy="5859340"/>
          </a:xfrm>
          <a:prstGeom prst="rect">
            <a:avLst/>
          </a:prstGeom>
        </p:spPr>
      </p:pic>
      <p:pic>
        <p:nvPicPr>
          <p:cNvPr id="5" name="Picture 4">
            <a:extLst>
              <a:ext uri="{FF2B5EF4-FFF2-40B4-BE49-F238E27FC236}">
                <a16:creationId xmlns:a16="http://schemas.microsoft.com/office/drawing/2014/main" id="{17C6E154-8593-40E9-82E5-56A1048A4AC6}"/>
              </a:ext>
            </a:extLst>
          </p:cNvPr>
          <p:cNvPicPr>
            <a:picLocks noChangeAspect="1"/>
          </p:cNvPicPr>
          <p:nvPr/>
        </p:nvPicPr>
        <p:blipFill>
          <a:blip r:embed="rId3"/>
          <a:stretch>
            <a:fillRect/>
          </a:stretch>
        </p:blipFill>
        <p:spPr>
          <a:xfrm>
            <a:off x="5943601" y="998661"/>
            <a:ext cx="6248400" cy="5859340"/>
          </a:xfrm>
          <a:prstGeom prst="rect">
            <a:avLst/>
          </a:prstGeom>
        </p:spPr>
      </p:pic>
      <p:sp>
        <p:nvSpPr>
          <p:cNvPr id="7" name="Rectangle 6">
            <a:extLst>
              <a:ext uri="{FF2B5EF4-FFF2-40B4-BE49-F238E27FC236}">
                <a16:creationId xmlns:a16="http://schemas.microsoft.com/office/drawing/2014/main" id="{9ED4D69D-5CA7-4F72-9D74-CCD441DE42F0}"/>
              </a:ext>
            </a:extLst>
          </p:cNvPr>
          <p:cNvSpPr/>
          <p:nvPr/>
        </p:nvSpPr>
        <p:spPr>
          <a:xfrm>
            <a:off x="208286" y="290119"/>
            <a:ext cx="10866180" cy="646331"/>
          </a:xfrm>
          <a:prstGeom prst="rect">
            <a:avLst/>
          </a:prstGeom>
        </p:spPr>
        <p:txBody>
          <a:bodyPr wrap="none">
            <a:spAutoFit/>
          </a:bodyPr>
          <a:lstStyle/>
          <a:p>
            <a:pPr fontAlgn="base">
              <a:spcBef>
                <a:spcPct val="0"/>
              </a:spcBef>
              <a:spcAft>
                <a:spcPct val="0"/>
              </a:spcAft>
            </a:pPr>
            <a:r>
              <a:rPr lang="en-US" sz="3600" b="1" u="sng" dirty="0" err="1">
                <a:solidFill>
                  <a:srgbClr val="C00000"/>
                </a:solidFill>
                <a:latin typeface="Times New Roman" panose="02020603050405020304" pitchFamily="18" charset="0"/>
                <a:cs typeface="Times New Roman" panose="02020603050405020304" pitchFamily="18" charset="0"/>
              </a:rPr>
              <a:t>Câu</a:t>
            </a:r>
            <a:r>
              <a:rPr lang="en-US" sz="3600" b="1" u="sng" dirty="0">
                <a:solidFill>
                  <a:srgbClr val="C00000"/>
                </a:solidFill>
                <a:latin typeface="Times New Roman" panose="02020603050405020304" pitchFamily="18" charset="0"/>
                <a:cs typeface="Times New Roman" panose="02020603050405020304" pitchFamily="18" charset="0"/>
              </a:rPr>
              <a:t> 2:</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chú</a:t>
            </a:r>
            <a:r>
              <a:rPr lang="en-US" sz="3600" b="1" dirty="0">
                <a:solidFill>
                  <a:srgbClr val="C00000"/>
                </a:solidFill>
                <a:latin typeface="Times New Roman" panose="02020603050405020304" pitchFamily="18" charset="0"/>
                <a:cs typeface="Times New Roman" panose="02020603050405020304" pitchFamily="18" charset="0"/>
              </a:rPr>
              <a:t> ý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gì</a:t>
            </a:r>
            <a:r>
              <a:rPr lang="en-US" sz="36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67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D6F7"/>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B5FB2493-A884-484F-8F15-BC609EC21115}"/>
              </a:ext>
            </a:extLst>
          </p:cNvPr>
          <p:cNvSpPr/>
          <p:nvPr/>
        </p:nvSpPr>
        <p:spPr>
          <a:xfrm rot="10800000">
            <a:off x="0" y="8931"/>
            <a:ext cx="8737600" cy="1902641"/>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Pentagon 2">
            <a:extLst>
              <a:ext uri="{FF2B5EF4-FFF2-40B4-BE49-F238E27FC236}">
                <a16:creationId xmlns:a16="http://schemas.microsoft.com/office/drawing/2014/main" id="{C13BCE7D-4620-4964-8EAB-963199FC1335}"/>
              </a:ext>
            </a:extLst>
          </p:cNvPr>
          <p:cNvSpPr/>
          <p:nvPr/>
        </p:nvSpPr>
        <p:spPr>
          <a:xfrm>
            <a:off x="0" y="470043"/>
            <a:ext cx="6546273" cy="97148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pic>
        <p:nvPicPr>
          <p:cNvPr id="1026" name="Picture 2" descr="Sick little asian boy with medical mask in hospital bed. child with viral disease cartoon character. Free Vector">
            <a:extLst>
              <a:ext uri="{FF2B5EF4-FFF2-40B4-BE49-F238E27FC236}">
                <a16:creationId xmlns:a16="http://schemas.microsoft.com/office/drawing/2014/main" id="{56A33517-4709-41EF-B7D2-143EB2E53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3958" r="87" b="13081"/>
          <a:stretch/>
        </p:blipFill>
        <p:spPr bwMode="auto">
          <a:xfrm>
            <a:off x="0" y="2037628"/>
            <a:ext cx="5957455" cy="4350329"/>
          </a:xfrm>
          <a:prstGeom prst="flowChartDelay">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3FCBEB-5992-448E-AF17-E2778F0F50C4}"/>
              </a:ext>
            </a:extLst>
          </p:cNvPr>
          <p:cNvSpPr txBox="1"/>
          <p:nvPr/>
        </p:nvSpPr>
        <p:spPr>
          <a:xfrm>
            <a:off x="4513943" y="1441528"/>
            <a:ext cx="5551055" cy="3245941"/>
          </a:xfrm>
          <a:prstGeom prst="wedgeEllipseCallout">
            <a:avLst>
              <a:gd name="adj1" fmla="val 29054"/>
              <a:gd name="adj2" fmla="val 50874"/>
            </a:avLst>
          </a:prstGeom>
          <a:solidFill>
            <a:schemeClr val="bg1"/>
          </a:solidFill>
          <a:ln w="76200">
            <a:solidFill>
              <a:srgbClr val="8ED6F7"/>
            </a:solidFill>
          </a:ln>
        </p:spPr>
        <p:txBody>
          <a:bodyPr wrap="square" rtlCol="0">
            <a:spAutoFit/>
          </a:bodyPr>
          <a:lstStyle/>
          <a:p>
            <a:pPr algn="ctr"/>
            <a:r>
              <a:rPr lang="en-US" sz="3600" dirty="0">
                <a:solidFill>
                  <a:schemeClr val="accent5">
                    <a:lumMod val="75000"/>
                  </a:schemeClr>
                </a:solidFill>
                <a:latin typeface="Times New Roman" panose="02020603050405020304" pitchFamily="18" charset="0"/>
                <a:ea typeface="Aachen" panose="02020500000000000000" pitchFamily="18" charset="0"/>
                <a:cs typeface="Times New Roman" panose="02020603050405020304" pitchFamily="18" charset="0"/>
              </a:rPr>
              <a:t>KHI BỊ BỆNH, CHÚNG TA CẦN PHẢI ĂN UỐNG NHƯ THẾ NÀO?</a:t>
            </a:r>
          </a:p>
        </p:txBody>
      </p:sp>
      <p:sp>
        <p:nvSpPr>
          <p:cNvPr id="7" name="Isosceles Triangle 6">
            <a:extLst>
              <a:ext uri="{FF2B5EF4-FFF2-40B4-BE49-F238E27FC236}">
                <a16:creationId xmlns:a16="http://schemas.microsoft.com/office/drawing/2014/main" id="{D9A31675-576B-4480-8722-1D6F232D60C8}"/>
              </a:ext>
            </a:extLst>
          </p:cNvPr>
          <p:cNvSpPr/>
          <p:nvPr/>
        </p:nvSpPr>
        <p:spPr>
          <a:xfrm>
            <a:off x="3454400" y="4955359"/>
            <a:ext cx="8737600" cy="1902641"/>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D7B091C-1904-4311-87CF-0BBE3591D41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53051" y1="41131" x2="53051" y2="41131"/>
                      </a14:backgroundRemoval>
                    </a14:imgEffect>
                  </a14:imgLayer>
                </a14:imgProps>
              </a:ext>
              <a:ext uri="{28A0092B-C50C-407E-A947-70E740481C1C}">
                <a14:useLocalDpi xmlns:a14="http://schemas.microsoft.com/office/drawing/2010/main" val="0"/>
              </a:ext>
            </a:extLst>
          </a:blip>
          <a:srcRect l="27894" t="13145" r="30697" b="42660"/>
          <a:stretch/>
        </p:blipFill>
        <p:spPr>
          <a:xfrm flipH="1">
            <a:off x="8294914" y="2661002"/>
            <a:ext cx="3932379" cy="4196998"/>
          </a:xfrm>
          <a:prstGeom prst="rect">
            <a:avLst/>
          </a:prstGeom>
        </p:spPr>
      </p:pic>
    </p:spTree>
    <p:extLst>
      <p:ext uri="{BB962C8B-B14F-4D97-AF65-F5344CB8AC3E}">
        <p14:creationId xmlns:p14="http://schemas.microsoft.com/office/powerpoint/2010/main" val="276428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anim calcmode="lin" valueType="num">
                                      <p:cBhvr>
                                        <p:cTn id="31" dur="2000" fill="hold"/>
                                        <p:tgtEl>
                                          <p:spTgt spid="5"/>
                                        </p:tgtEl>
                                        <p:attrNameLst>
                                          <p:attrName>ppt_x</p:attrName>
                                        </p:attrNameLst>
                                      </p:cBhvr>
                                      <p:tavLst>
                                        <p:tav tm="0">
                                          <p:val>
                                            <p:strVal val="#ppt_x"/>
                                          </p:val>
                                        </p:tav>
                                        <p:tav tm="100000">
                                          <p:val>
                                            <p:strVal val="#ppt_x"/>
                                          </p:val>
                                        </p:tav>
                                      </p:tavLst>
                                    </p:anim>
                                    <p:anim calcmode="lin" valueType="num">
                                      <p:cBhvr>
                                        <p:cTn id="32"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F8418-F363-48CB-981A-9DD46AD9CD86}"/>
              </a:ext>
            </a:extLst>
          </p:cNvPr>
          <p:cNvPicPr>
            <a:picLocks noChangeAspect="1"/>
          </p:cNvPicPr>
          <p:nvPr/>
        </p:nvPicPr>
        <p:blipFill>
          <a:blip r:embed="rId2"/>
          <a:stretch>
            <a:fillRect/>
          </a:stretch>
        </p:blipFill>
        <p:spPr>
          <a:xfrm>
            <a:off x="3657599" y="0"/>
            <a:ext cx="3446585" cy="6858000"/>
          </a:xfrm>
          <a:prstGeom prst="rect">
            <a:avLst/>
          </a:prstGeom>
        </p:spPr>
      </p:pic>
      <p:pic>
        <p:nvPicPr>
          <p:cNvPr id="5" name="Picture 4">
            <a:extLst>
              <a:ext uri="{FF2B5EF4-FFF2-40B4-BE49-F238E27FC236}">
                <a16:creationId xmlns:a16="http://schemas.microsoft.com/office/drawing/2014/main" id="{C68850A6-3128-4268-A8D6-663298FD73BD}"/>
              </a:ext>
            </a:extLst>
          </p:cNvPr>
          <p:cNvPicPr>
            <a:picLocks noChangeAspect="1"/>
          </p:cNvPicPr>
          <p:nvPr/>
        </p:nvPicPr>
        <p:blipFill>
          <a:blip r:embed="rId3"/>
          <a:stretch>
            <a:fillRect/>
          </a:stretch>
        </p:blipFill>
        <p:spPr>
          <a:xfrm>
            <a:off x="-1" y="0"/>
            <a:ext cx="3657600" cy="6858000"/>
          </a:xfrm>
          <a:prstGeom prst="rect">
            <a:avLst/>
          </a:prstGeom>
        </p:spPr>
      </p:pic>
      <p:pic>
        <p:nvPicPr>
          <p:cNvPr id="7" name="Picture 6">
            <a:extLst>
              <a:ext uri="{FF2B5EF4-FFF2-40B4-BE49-F238E27FC236}">
                <a16:creationId xmlns:a16="http://schemas.microsoft.com/office/drawing/2014/main" id="{BDC69B72-320F-452A-9557-FE7DBA0B3993}"/>
              </a:ext>
            </a:extLst>
          </p:cNvPr>
          <p:cNvPicPr>
            <a:picLocks noChangeAspect="1"/>
          </p:cNvPicPr>
          <p:nvPr/>
        </p:nvPicPr>
        <p:blipFill>
          <a:blip r:embed="rId4"/>
          <a:stretch>
            <a:fillRect/>
          </a:stretch>
        </p:blipFill>
        <p:spPr>
          <a:xfrm>
            <a:off x="7104184" y="0"/>
            <a:ext cx="5087816" cy="3657600"/>
          </a:xfrm>
          <a:prstGeom prst="rect">
            <a:avLst/>
          </a:prstGeom>
        </p:spPr>
      </p:pic>
      <p:pic>
        <p:nvPicPr>
          <p:cNvPr id="9" name="Picture 8">
            <a:extLst>
              <a:ext uri="{FF2B5EF4-FFF2-40B4-BE49-F238E27FC236}">
                <a16:creationId xmlns:a16="http://schemas.microsoft.com/office/drawing/2014/main" id="{56C44D30-9D3A-4EA9-8C56-9EBBBB995D0D}"/>
              </a:ext>
            </a:extLst>
          </p:cNvPr>
          <p:cNvPicPr>
            <a:picLocks noChangeAspect="1"/>
          </p:cNvPicPr>
          <p:nvPr/>
        </p:nvPicPr>
        <p:blipFill>
          <a:blip r:embed="rId5"/>
          <a:stretch>
            <a:fillRect/>
          </a:stretch>
        </p:blipFill>
        <p:spPr>
          <a:xfrm>
            <a:off x="7104184" y="3657600"/>
            <a:ext cx="5087816" cy="3200400"/>
          </a:xfrm>
          <a:prstGeom prst="rect">
            <a:avLst/>
          </a:prstGeom>
        </p:spPr>
      </p:pic>
    </p:spTree>
    <p:extLst>
      <p:ext uri="{BB962C8B-B14F-4D97-AF65-F5344CB8AC3E}">
        <p14:creationId xmlns:p14="http://schemas.microsoft.com/office/powerpoint/2010/main" val="287400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91708" cy="6858000"/>
          </a:xfrm>
          <a:prstGeom prst="rect">
            <a:avLst/>
          </a:prstGeom>
        </p:spPr>
      </p:pic>
      <p:pic>
        <p:nvPicPr>
          <p:cNvPr id="3" name="Picture 2"/>
          <p:cNvPicPr>
            <a:picLocks noChangeAspect="1"/>
          </p:cNvPicPr>
          <p:nvPr/>
        </p:nvPicPr>
        <p:blipFill rotWithShape="1">
          <a:blip r:embed="rId3"/>
          <a:srcRect t="-6377" b="6377"/>
          <a:stretch/>
        </p:blipFill>
        <p:spPr>
          <a:xfrm>
            <a:off x="8036168" y="-437322"/>
            <a:ext cx="4155831" cy="6858001"/>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3991708" y="0"/>
            <a:ext cx="4044460" cy="3270738"/>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3991708" y="3270738"/>
            <a:ext cx="4044460" cy="3587262"/>
          </a:xfrm>
          <a:prstGeom prst="rect">
            <a:avLst/>
          </a:prstGeom>
          <a:ln>
            <a:noFill/>
          </a:ln>
          <a:effectLst>
            <a:softEdge rad="112500"/>
          </a:effectLst>
        </p:spPr>
      </p:pic>
    </p:spTree>
    <p:extLst>
      <p:ext uri="{BB962C8B-B14F-4D97-AF65-F5344CB8AC3E}">
        <p14:creationId xmlns:p14="http://schemas.microsoft.com/office/powerpoint/2010/main" val="37273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rents — Orchard School">
            <a:extLst>
              <a:ext uri="{FF2B5EF4-FFF2-40B4-BE49-F238E27FC236}">
                <a16:creationId xmlns:a16="http://schemas.microsoft.com/office/drawing/2014/main" id="{7FBA3DDD-4290-4300-AAB0-B742A4A43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7F942FD-FD26-4549-BAB6-75415B3F9C51}"/>
              </a:ext>
            </a:extLst>
          </p:cNvPr>
          <p:cNvSpPr txBox="1">
            <a:spLocks/>
          </p:cNvSpPr>
          <p:nvPr/>
        </p:nvSpPr>
        <p:spPr bwMode="auto">
          <a:xfrm>
            <a:off x="386862" y="294464"/>
            <a:ext cx="11447584"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fontAlgn="base" hangingPunct="1">
              <a:spcBef>
                <a:spcPct val="0"/>
              </a:spcBef>
              <a:spcAft>
                <a:spcPct val="0"/>
              </a:spcAft>
            </a:pPr>
            <a:endParaRPr lang="en-US" sz="3600" b="1" dirty="0">
              <a:solidFill>
                <a:schemeClr val="bg1"/>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en-US" sz="3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MỘT SỐ ĐIỀU CẦN LƯU Ý:</a:t>
            </a:r>
          </a:p>
          <a:p>
            <a:pPr algn="ctr" eaLnBrk="1" fontAlgn="base" hangingPunct="1">
              <a:spcBef>
                <a:spcPct val="0"/>
              </a:spcBef>
              <a:spcAft>
                <a:spcPct val="0"/>
              </a:spcAft>
            </a:pPr>
            <a:endParaRPr lang="en-US" sz="3600" b="1" dirty="0">
              <a:solidFill>
                <a:schemeClr val="bg1"/>
              </a:solidFill>
              <a:latin typeface="Times New Roman" panose="02020603050405020304" pitchFamily="18" charset="0"/>
              <a:cs typeface="Times New Roman" panose="02020603050405020304" pitchFamily="18" charset="0"/>
            </a:endParaRPr>
          </a:p>
          <a:p>
            <a:pPr eaLnBrk="1" fontAlgn="base" hangingPunct="1">
              <a:spcBef>
                <a:spcPct val="0"/>
              </a:spcBef>
              <a:spcAft>
                <a:spcPts val="600"/>
              </a:spcAft>
            </a:pP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Không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xuống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n</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ước</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lội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ang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ra</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mồ</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hôi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tránh</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cảm</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lạnh</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ước</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xuống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n</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ước</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phải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vận</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tập</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bài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tập</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theo</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h</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ướng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dẫn</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tránh</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chuột</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rút</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b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b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Đ</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ở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bể</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bãi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ắm</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phải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tuân</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theo</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nội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quy</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bể</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bãi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ắm</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b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b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Tắm</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ằng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n</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ước</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sạch</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tr</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ước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ữ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vệ</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sinh</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chung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vệ</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sinh</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nhân</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b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b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Không</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ă</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 no ho</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ặc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đ</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ói</a:t>
            </a:r>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b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br>
            <a:endPar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8789310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3F93508B-F551-4198-83B7-49DA3EED32FD}"/>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43350287-6D1D-43AA-9AC6-BE6372789D67}"/>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3</a:t>
            </a:r>
          </a:p>
        </p:txBody>
      </p:sp>
      <p:sp>
        <p:nvSpPr>
          <p:cNvPr id="2" name="Thought Bubble: Cloud 1">
            <a:extLst>
              <a:ext uri="{FF2B5EF4-FFF2-40B4-BE49-F238E27FC236}">
                <a16:creationId xmlns:a16="http://schemas.microsoft.com/office/drawing/2014/main" id="{FD255007-F66E-468B-8622-E8B110970DCE}"/>
              </a:ext>
            </a:extLst>
          </p:cNvPr>
          <p:cNvSpPr/>
          <p:nvPr/>
        </p:nvSpPr>
        <p:spPr>
          <a:xfrm>
            <a:off x="1860835" y="2417625"/>
            <a:ext cx="1857829" cy="1440543"/>
          </a:xfrm>
          <a:prstGeom prst="cloudCallout">
            <a:avLst>
              <a:gd name="adj1" fmla="val 70573"/>
              <a:gd name="adj2" fmla="val 40334"/>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ought Bubble: Cloud 5">
            <a:extLst>
              <a:ext uri="{FF2B5EF4-FFF2-40B4-BE49-F238E27FC236}">
                <a16:creationId xmlns:a16="http://schemas.microsoft.com/office/drawing/2014/main" id="{66A9B25F-1FD1-4505-974E-2A1A160DCB8A}"/>
              </a:ext>
            </a:extLst>
          </p:cNvPr>
          <p:cNvSpPr/>
          <p:nvPr/>
        </p:nvSpPr>
        <p:spPr>
          <a:xfrm>
            <a:off x="4018690" y="1674995"/>
            <a:ext cx="1257777" cy="975268"/>
          </a:xfrm>
          <a:prstGeom prst="cloudCallout">
            <a:avLst>
              <a:gd name="adj1" fmla="val 6288"/>
              <a:gd name="adj2" fmla="val 9121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hought Bubble: Cloud 6">
            <a:extLst>
              <a:ext uri="{FF2B5EF4-FFF2-40B4-BE49-F238E27FC236}">
                <a16:creationId xmlns:a16="http://schemas.microsoft.com/office/drawing/2014/main" id="{2614CDCE-32DF-4D43-9690-3AC9B21A5075}"/>
              </a:ext>
            </a:extLst>
          </p:cNvPr>
          <p:cNvSpPr/>
          <p:nvPr/>
        </p:nvSpPr>
        <p:spPr>
          <a:xfrm>
            <a:off x="5758483" y="1929990"/>
            <a:ext cx="1441866" cy="1118009"/>
          </a:xfrm>
          <a:prstGeom prst="cloudCallout">
            <a:avLst>
              <a:gd name="adj1" fmla="val -59488"/>
              <a:gd name="adj2" fmla="val 102485"/>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loating Island Vector Illustration Low Poly Stock Vector (Royalty Free)  482589238">
            <a:extLst>
              <a:ext uri="{FF2B5EF4-FFF2-40B4-BE49-F238E27FC236}">
                <a16:creationId xmlns:a16="http://schemas.microsoft.com/office/drawing/2014/main" id="{B1C4E54E-249F-49C5-9F09-D2589B97E97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801" b="13212"/>
          <a:stretch/>
        </p:blipFill>
        <p:spPr bwMode="auto">
          <a:xfrm>
            <a:off x="1983855" y="4494132"/>
            <a:ext cx="8224289" cy="4379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Kid boy thinking face">
            <a:extLst>
              <a:ext uri="{FF2B5EF4-FFF2-40B4-BE49-F238E27FC236}">
                <a16:creationId xmlns:a16="http://schemas.microsoft.com/office/drawing/2014/main" id="{111B0ED6-4197-4487-8480-41D979C583A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078"/>
          <a:stretch/>
        </p:blipFill>
        <p:spPr bwMode="auto">
          <a:xfrm>
            <a:off x="3536674" y="2333625"/>
            <a:ext cx="2559326" cy="452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mium Vector | Kid boy thinking face">
            <a:extLst>
              <a:ext uri="{FF2B5EF4-FFF2-40B4-BE49-F238E27FC236}">
                <a16:creationId xmlns:a16="http://schemas.microsoft.com/office/drawing/2014/main" id="{BCE07E8F-F3DF-41B4-974B-B7CDFDD629B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340" r="6184"/>
          <a:stretch/>
        </p:blipFill>
        <p:spPr bwMode="auto">
          <a:xfrm>
            <a:off x="6173775" y="2250268"/>
            <a:ext cx="2950087"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40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500"/>
                                        <p:tgtEl>
                                          <p:spTgt spid="2050"/>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3F93508B-F551-4198-83B7-49DA3EED32FD}"/>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43350287-6D1D-43AA-9AC6-BE6372789D67}"/>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3</a:t>
            </a:r>
          </a:p>
        </p:txBody>
      </p:sp>
      <p:sp>
        <p:nvSpPr>
          <p:cNvPr id="19" name="TextBox 18">
            <a:extLst>
              <a:ext uri="{FF2B5EF4-FFF2-40B4-BE49-F238E27FC236}">
                <a16:creationId xmlns:a16="http://schemas.microsoft.com/office/drawing/2014/main" id="{858868F7-AAD4-4805-8F57-0FCA9B4D7546}"/>
              </a:ext>
            </a:extLst>
          </p:cNvPr>
          <p:cNvSpPr txBox="1"/>
          <p:nvPr/>
        </p:nvSpPr>
        <p:spPr>
          <a:xfrm>
            <a:off x="311426" y="1286876"/>
            <a:ext cx="11880574" cy="954107"/>
          </a:xfrm>
          <a:prstGeom prst="rect">
            <a:avLst/>
          </a:prstGeom>
          <a:noFill/>
        </p:spPr>
        <p:txBody>
          <a:bodyPr wrap="square">
            <a:spAutoFit/>
          </a:bodyPr>
          <a:lstStyle/>
          <a:p>
            <a:r>
              <a:rPr lang="en-US" sz="2800" b="1" dirty="0">
                <a:solidFill>
                  <a:srgbClr val="002060"/>
                </a:solidFill>
                <a:latin typeface="Times New Roman" panose="02020603050405020304" pitchFamily="18" charset="0"/>
              </a:rPr>
              <a:t>1.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Minh </a:t>
            </a:r>
            <a:r>
              <a:rPr lang="en-US" sz="2800" b="1" dirty="0" err="1">
                <a:solidFill>
                  <a:srgbClr val="002060"/>
                </a:solidFill>
                <a:latin typeface="Times New Roman" panose="02020603050405020304" pitchFamily="18" charset="0"/>
              </a:rPr>
              <a:t>vừa</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á </a:t>
            </a:r>
            <a:r>
              <a:rPr lang="en-US" sz="2800" b="1" dirty="0" err="1">
                <a:solidFill>
                  <a:srgbClr val="002060"/>
                </a:solidFill>
                <a:latin typeface="Times New Roman" panose="02020603050405020304" pitchFamily="18" charset="0"/>
              </a:rPr>
              <a:t>bóng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về</a:t>
            </a:r>
            <a:r>
              <a:rPr lang="en-US" sz="2800" b="1" dirty="0">
                <a:solidFill>
                  <a:srgbClr val="002060"/>
                </a:solidFill>
                <a:latin typeface="Times New Roman" panose="02020603050405020304" pitchFamily="18" charset="0"/>
              </a:rPr>
              <a:t>. Minh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ra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gần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nhà</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ể </a:t>
            </a:r>
            <a:r>
              <a:rPr lang="en-US" sz="2800" b="1" dirty="0" err="1">
                <a:solidFill>
                  <a:srgbClr val="002060"/>
                </a:solidFill>
                <a:latin typeface="Times New Roman" panose="02020603050405020304" pitchFamily="18" charset="0"/>
              </a:rPr>
              <a:t>tắm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mát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nói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với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a:t>
            </a:r>
          </a:p>
        </p:txBody>
      </p:sp>
      <p:sp>
        <p:nvSpPr>
          <p:cNvPr id="21" name="TextBox 20">
            <a:extLst>
              <a:ext uri="{FF2B5EF4-FFF2-40B4-BE49-F238E27FC236}">
                <a16:creationId xmlns:a16="http://schemas.microsoft.com/office/drawing/2014/main" id="{02363100-0785-4417-9207-B99F18632BC2}"/>
              </a:ext>
            </a:extLst>
          </p:cNvPr>
          <p:cNvSpPr txBox="1"/>
          <p:nvPr/>
        </p:nvSpPr>
        <p:spPr>
          <a:xfrm>
            <a:off x="290870" y="2512358"/>
            <a:ext cx="11526755" cy="954107"/>
          </a:xfrm>
          <a:prstGeom prst="rect">
            <a:avLst/>
          </a:prstGeom>
          <a:noFill/>
        </p:spPr>
        <p:txBody>
          <a:bodyPr wrap="square">
            <a:spAutoFit/>
          </a:bodyPr>
          <a:lstStyle/>
          <a:p>
            <a:r>
              <a:rPr lang="en-US" sz="2800" b="1" dirty="0">
                <a:solidFill>
                  <a:srgbClr val="002060"/>
                </a:solidFill>
                <a:latin typeface="Times New Roman" panose="02020603050405020304" pitchFamily="18" charset="0"/>
              </a:rPr>
              <a:t>2. Lan </a:t>
            </a:r>
            <a:r>
              <a:rPr lang="en-US" sz="2800" b="1" dirty="0" err="1">
                <a:solidFill>
                  <a:srgbClr val="002060"/>
                </a:solidFill>
                <a:latin typeface="Times New Roman" panose="02020603050405020304" pitchFamily="18" charset="0"/>
              </a:rPr>
              <a:t>nhìn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thấy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mình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nước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đang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cúi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xuống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để</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lấy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Lan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a:t>
            </a:r>
          </a:p>
        </p:txBody>
      </p:sp>
      <p:sp>
        <p:nvSpPr>
          <p:cNvPr id="23" name="TextBox 22">
            <a:extLst>
              <a:ext uri="{FF2B5EF4-FFF2-40B4-BE49-F238E27FC236}">
                <a16:creationId xmlns:a16="http://schemas.microsoft.com/office/drawing/2014/main" id="{4579E6D0-8BEB-43B0-BB1E-1ABAEBEE85DC}"/>
              </a:ext>
            </a:extLst>
          </p:cNvPr>
          <p:cNvSpPr txBox="1"/>
          <p:nvPr/>
        </p:nvSpPr>
        <p:spPr>
          <a:xfrm>
            <a:off x="290871" y="3705319"/>
            <a:ext cx="11238520" cy="1384995"/>
          </a:xfrm>
          <a:prstGeom prst="rect">
            <a:avLst/>
          </a:prstGeom>
          <a:noFill/>
        </p:spPr>
        <p:txBody>
          <a:bodyPr wrap="square">
            <a:spAutoFit/>
          </a:bodyPr>
          <a:lstStyle/>
          <a:p>
            <a:pPr algn="just">
              <a:spcBef>
                <a:spcPct val="20000"/>
              </a:spcBef>
            </a:pPr>
            <a:r>
              <a:rPr lang="en-US" sz="2800" b="1" dirty="0">
                <a:solidFill>
                  <a:srgbClr val="002060"/>
                </a:solidFill>
                <a:latin typeface="Times New Roman" panose="02020603050405020304" pitchFamily="18" charset="0"/>
              </a:rPr>
              <a:t>3. </a:t>
            </a:r>
            <a:r>
              <a:rPr lang="en-US" sz="2800" b="1" dirty="0" err="1">
                <a:solidFill>
                  <a:srgbClr val="002060"/>
                </a:solidFill>
                <a:latin typeface="Times New Roman" panose="02020603050405020304" pitchFamily="18" charset="0"/>
              </a:rPr>
              <a:t>Chiều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nhật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Dũng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C</a:t>
            </a:r>
            <a:r>
              <a:rPr lang="vi-VN" sz="2800" b="1" dirty="0">
                <a:solidFill>
                  <a:srgbClr val="002060"/>
                </a:solidFill>
                <a:latin typeface="Times New Roman" panose="02020603050405020304" pitchFamily="18" charset="0"/>
              </a:rPr>
              <a:t>ư</a:t>
            </a:r>
            <a:r>
              <a:rPr lang="en-US" sz="2800" b="1" dirty="0" err="1">
                <a:solidFill>
                  <a:srgbClr val="002060"/>
                </a:solidFill>
                <a:latin typeface="Times New Roman" panose="02020603050405020304" pitchFamily="18" charset="0"/>
              </a:rPr>
              <a:t>ờng</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b</a:t>
            </a:r>
            <a:r>
              <a:rPr lang="vi-VN" sz="2800" b="1" dirty="0">
                <a:solidFill>
                  <a:srgbClr val="002060"/>
                </a:solidFill>
                <a:latin typeface="Times New Roman" panose="02020603050405020304" pitchFamily="18" charset="0"/>
              </a:rPr>
              <a:t>ơ</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ở </a:t>
            </a:r>
            <a:r>
              <a:rPr lang="en-US" sz="2800" b="1" dirty="0" err="1">
                <a:solidFill>
                  <a:srgbClr val="002060"/>
                </a:solidFill>
                <a:latin typeface="Times New Roman" panose="02020603050405020304" pitchFamily="18" charset="0"/>
              </a:rPr>
              <a:t>một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bể</a:t>
            </a:r>
            <a:r>
              <a:rPr lang="en-US" sz="2800" b="1" dirty="0">
                <a:solidFill>
                  <a:srgbClr val="002060"/>
                </a:solidFill>
                <a:latin typeface="Times New Roman" panose="02020603050405020304" pitchFamily="18" charset="0"/>
              </a:rPr>
              <a:t> b</a:t>
            </a:r>
            <a:r>
              <a:rPr lang="vi-VN" sz="2800" b="1" dirty="0">
                <a:solidFill>
                  <a:srgbClr val="002060"/>
                </a:solidFill>
                <a:latin typeface="Times New Roman" panose="02020603050405020304" pitchFamily="18" charset="0"/>
              </a:rPr>
              <a:t>ơ</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gần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vừa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xây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xong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a:t>
            </a:r>
            <a:r>
              <a:rPr lang="vi-VN" sz="2800" b="1" dirty="0">
                <a:solidFill>
                  <a:srgbClr val="002060"/>
                </a:solidFill>
                <a:latin typeface="Times New Roman" panose="02020603050405020304" pitchFamily="18" charset="0"/>
              </a:rPr>
              <a:t>ư</a:t>
            </a:r>
            <a:r>
              <a:rPr lang="en-US" sz="2800" b="1" dirty="0">
                <a:solidFill>
                  <a:srgbClr val="002060"/>
                </a:solidFill>
                <a:latin typeface="Times New Roman" panose="02020603050405020304" pitchFamily="18" charset="0"/>
              </a:rPr>
              <a:t>a </a:t>
            </a:r>
            <a:r>
              <a:rPr lang="en-US" sz="2800" b="1" dirty="0" err="1">
                <a:solidFill>
                  <a:srgbClr val="002060"/>
                </a:solidFill>
                <a:latin typeface="Times New Roman" panose="02020603050405020304" pitchFamily="18" charset="0"/>
              </a:rPr>
              <a:t>mở</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cửa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khách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ặc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biệt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a:t>
            </a:r>
            <a:r>
              <a:rPr lang="vi-VN" sz="2800" b="1" dirty="0">
                <a:solidFill>
                  <a:srgbClr val="002060"/>
                </a:solidFill>
                <a:latin typeface="Times New Roman" panose="02020603050405020304" pitchFamily="18" charset="0"/>
              </a:rPr>
              <a:t>ư</a:t>
            </a:r>
            <a:r>
              <a:rPr lang="en-US" sz="2800" b="1" dirty="0">
                <a:solidFill>
                  <a:srgbClr val="002060"/>
                </a:solidFill>
                <a:latin typeface="Times New Roman" panose="02020603050405020304" pitchFamily="18" charset="0"/>
              </a:rPr>
              <a:t>a </a:t>
            </a:r>
            <a:r>
              <a:rPr lang="en-US" sz="2800" b="1" dirty="0" err="1">
                <a:solidFill>
                  <a:srgbClr val="002060"/>
                </a:solidFill>
                <a:latin typeface="Times New Roman" panose="02020603050405020304" pitchFamily="18" charset="0"/>
              </a:rPr>
              <a:t>có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bảo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vệ</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ể </a:t>
            </a:r>
            <a:r>
              <a:rPr lang="en-US" sz="2800" b="1" dirty="0" err="1">
                <a:solidFill>
                  <a:srgbClr val="002060"/>
                </a:solidFill>
                <a:latin typeface="Times New Roman" panose="02020603050405020304" pitchFamily="18" charset="0"/>
              </a:rPr>
              <a:t>không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mất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tiền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mua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vé</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C</a:t>
            </a:r>
            <a:r>
              <a:rPr lang="vi-VN" sz="2800" b="1" dirty="0">
                <a:solidFill>
                  <a:srgbClr val="002060"/>
                </a:solidFill>
                <a:latin typeface="Times New Roman" panose="02020603050405020304" pitchFamily="18" charset="0"/>
              </a:rPr>
              <a:t>ư</a:t>
            </a:r>
            <a:r>
              <a:rPr lang="en-US" sz="2800" b="1" dirty="0" err="1">
                <a:solidFill>
                  <a:srgbClr val="002060"/>
                </a:solidFill>
                <a:latin typeface="Times New Roman" panose="02020603050405020304" pitchFamily="18" charset="0"/>
              </a:rPr>
              <a:t>ờng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nói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với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Dũng</a:t>
            </a:r>
            <a:r>
              <a:rPr lang="en-US" sz="2800" b="1" dirty="0">
                <a:solidFill>
                  <a:srgbClr val="002060"/>
                </a:solidFill>
                <a:latin typeface="Times New Roman" panose="02020603050405020304" pitchFamily="18" charset="0"/>
              </a:rPr>
              <a:t>?</a:t>
            </a:r>
          </a:p>
        </p:txBody>
      </p:sp>
      <p:sp>
        <p:nvSpPr>
          <p:cNvPr id="25" name="TextBox 24">
            <a:extLst>
              <a:ext uri="{FF2B5EF4-FFF2-40B4-BE49-F238E27FC236}">
                <a16:creationId xmlns:a16="http://schemas.microsoft.com/office/drawing/2014/main" id="{296BE502-480A-48D4-84F9-2360B7CE4409}"/>
              </a:ext>
            </a:extLst>
          </p:cNvPr>
          <p:cNvSpPr txBox="1"/>
          <p:nvPr/>
        </p:nvSpPr>
        <p:spPr>
          <a:xfrm>
            <a:off x="290871" y="5329169"/>
            <a:ext cx="11526754" cy="1384995"/>
          </a:xfrm>
          <a:prstGeom prst="rect">
            <a:avLst/>
          </a:prstGeom>
          <a:noFill/>
        </p:spPr>
        <p:txBody>
          <a:bodyPr wrap="square">
            <a:spAutoFit/>
          </a:bodyPr>
          <a:lstStyle/>
          <a:p>
            <a:pPr algn="just">
              <a:spcBef>
                <a:spcPct val="20000"/>
              </a:spcBef>
            </a:pPr>
            <a:r>
              <a:rPr lang="en-US" sz="2800" b="1" dirty="0">
                <a:solidFill>
                  <a:srgbClr val="002060"/>
                </a:solidFill>
                <a:latin typeface="Times New Roman" panose="02020603050405020304" pitchFamily="18" charset="0"/>
              </a:rPr>
              <a:t>4. </a:t>
            </a:r>
            <a:r>
              <a:rPr lang="en-US" sz="2800" b="1" dirty="0" err="1">
                <a:solidFill>
                  <a:srgbClr val="002060"/>
                </a:solidFill>
                <a:latin typeface="Times New Roman" panose="02020603050405020304" pitchFamily="18" charset="0"/>
              </a:rPr>
              <a:t>Khánh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phát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hiện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phía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sau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trường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một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nước</a:t>
            </a:r>
            <a:r>
              <a:rPr lang="en-US" sz="2800" b="1" dirty="0">
                <a:solidFill>
                  <a:srgbClr val="002060"/>
                </a:solidFill>
                <a:latin typeface="Times New Roman" panose="02020603050405020304" pitchFamily="18" charset="0"/>
              </a:rPr>
              <a:t> do </a:t>
            </a:r>
            <a:r>
              <a:rPr lang="en-US" sz="2800" b="1" dirty="0" err="1">
                <a:solidFill>
                  <a:srgbClr val="002060"/>
                </a:solidFill>
                <a:latin typeface="Times New Roman" panose="02020603050405020304" pitchFamily="18" charset="0"/>
              </a:rPr>
              <a:t>công</a:t>
            </a:r>
            <a:r>
              <a:rPr lang="en-US" sz="2800" b="1" dirty="0">
                <a:solidFill>
                  <a:srgbClr val="002060"/>
                </a:solidFill>
                <a:latin typeface="Times New Roman" panose="02020603050405020304" pitchFamily="18" charset="0"/>
              </a:rPr>
              <a:t> ty </a:t>
            </a:r>
            <a:r>
              <a:rPr lang="en-US" sz="2800" b="1" dirty="0" err="1">
                <a:solidFill>
                  <a:srgbClr val="002060"/>
                </a:solidFill>
                <a:latin typeface="Times New Roman" panose="02020603050405020304" pitchFamily="18" charset="0"/>
              </a:rPr>
              <a:t>khai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thác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để</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xung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quanh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toàn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nhẵn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bóng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rêu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Khánh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Nam </a:t>
            </a:r>
            <a:r>
              <a:rPr lang="en-US" sz="2800" b="1" dirty="0" err="1">
                <a:solidFill>
                  <a:srgbClr val="002060"/>
                </a:solidFill>
                <a:latin typeface="Times New Roman" panose="02020603050405020304" pitchFamily="18" charset="0"/>
              </a:rPr>
              <a:t>cùng</a:t>
            </a:r>
            <a:r>
              <a:rPr lang="en-US" sz="2800" b="1" dirty="0">
                <a:solidFill>
                  <a:srgbClr val="002060"/>
                </a:solidFill>
                <a:latin typeface="Times New Roman" panose="02020603050405020304" pitchFamily="18" charset="0"/>
              </a:rPr>
              <a:t> ra </a:t>
            </a:r>
            <a:r>
              <a:rPr lang="en-US" sz="2800" b="1" dirty="0" err="1">
                <a:solidFill>
                  <a:srgbClr val="002060"/>
                </a:solidFill>
                <a:latin typeface="Times New Roman" panose="02020603050405020304" pitchFamily="18" charset="0"/>
              </a:rPr>
              <a:t>đó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câu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Nam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3702074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949"/>
          <a:stretch/>
        </p:blipFill>
        <p:spPr>
          <a:xfrm>
            <a:off x="0" y="0"/>
            <a:ext cx="12192000" cy="6858000"/>
          </a:xfrm>
          <a:prstGeom prst="rect">
            <a:avLst/>
          </a:prstGeom>
          <a:ln>
            <a:noFill/>
          </a:ln>
          <a:effectLst>
            <a:softEdge rad="112500"/>
          </a:effectLst>
        </p:spPr>
      </p:pic>
      <p:sp>
        <p:nvSpPr>
          <p:cNvPr id="3" name="Rectangle 2"/>
          <p:cNvSpPr/>
          <p:nvPr/>
        </p:nvSpPr>
        <p:spPr>
          <a:xfrm>
            <a:off x="3606375" y="1859340"/>
            <a:ext cx="4979248" cy="1569660"/>
          </a:xfrm>
          <a:prstGeom prst="rect">
            <a:avLst/>
          </a:prstGeom>
          <a:noFill/>
        </p:spPr>
        <p:txBody>
          <a:bodyPr wrap="none" lIns="91440" tIns="45720" rIns="91440" bIns="45720">
            <a:spAutoFit/>
          </a:bodyPr>
          <a:lstStyle/>
          <a:p>
            <a:pPr algn="ctr"/>
            <a:r>
              <a:rPr lang="en-US" sz="9600" b="1" cap="none" spc="0" dirty="0">
                <a:ln w="22225">
                  <a:solidFill>
                    <a:srgbClr val="002060"/>
                  </a:solidFill>
                  <a:prstDash val="solid"/>
                </a:ln>
                <a:solidFill>
                  <a:srgbClr val="002060"/>
                </a:solidFill>
                <a:effectLst/>
                <a:latin typeface="Aachen" panose="02020500000000000000" pitchFamily="18" charset="0"/>
                <a:ea typeface="Aachen" panose="02020500000000000000" pitchFamily="18" charset="0"/>
                <a:cs typeface="Aachen" panose="02020500000000000000" pitchFamily="18" charset="0"/>
              </a:rPr>
              <a:t>GHI NHỚ</a:t>
            </a:r>
          </a:p>
        </p:txBody>
      </p:sp>
    </p:spTree>
    <p:extLst>
      <p:ext uri="{BB962C8B-B14F-4D97-AF65-F5344CB8AC3E}">
        <p14:creationId xmlns:p14="http://schemas.microsoft.com/office/powerpoint/2010/main" val="340972128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5894"/>
            <a:ext cx="12192000" cy="7056441"/>
          </a:xfrm>
          <a:prstGeom prst="rect">
            <a:avLst/>
          </a:prstGeom>
          <a:ln>
            <a:noFill/>
          </a:ln>
          <a:effectLst>
            <a:softEdge rad="112500"/>
          </a:effectLst>
        </p:spPr>
      </p:pic>
      <p:sp>
        <p:nvSpPr>
          <p:cNvPr id="5" name="Rectangle 4"/>
          <p:cNvSpPr/>
          <p:nvPr/>
        </p:nvSpPr>
        <p:spPr>
          <a:xfrm>
            <a:off x="61369" y="-35894"/>
            <a:ext cx="2419643" cy="1659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1575611"/>
            <a:ext cx="2542385" cy="253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6463" y="1417936"/>
            <a:ext cx="11859067" cy="3539430"/>
          </a:xfrm>
          <a:prstGeom prst="rect">
            <a:avLst/>
          </a:prstGeom>
          <a:noFill/>
        </p:spPr>
        <p:txBody>
          <a:bodyPr wrap="square" rtlCol="0">
            <a:spAutoFit/>
          </a:bodyPr>
          <a:lstStyle/>
          <a:p>
            <a:pPr marL="285750" indent="-285750">
              <a:buFontTx/>
              <a:buChar cha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Không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đùa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gần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ao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sông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suối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Giếng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phải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xây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thành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cao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nắp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đậy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Chum,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bể</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phải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nắp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đậy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marL="285750" indent="-285750">
              <a:buFontTx/>
              <a:buChar cha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Chấp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định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an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toàn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giao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thông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tham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tiện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giao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thông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thủy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Tuyệt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đối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không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lội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qua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suối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trời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mưa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lũ</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dông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bão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marL="285750" indent="-285750">
              <a:buFontTx/>
              <a:buChar cha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Chỉ</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tập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hoặc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ở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lớn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tiện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cứu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hộ</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tuân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thủ</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định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bể</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vực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Picture 1"/>
          <p:cNvPicPr>
            <a:picLocks noChangeAspect="1"/>
          </p:cNvPicPr>
          <p:nvPr/>
        </p:nvPicPr>
        <p:blipFill>
          <a:blip r:embed="rId3">
            <a:clrChange>
              <a:clrFrom>
                <a:srgbClr val="F6F6F6"/>
              </a:clrFrom>
              <a:clrTo>
                <a:srgbClr val="F6F6F6">
                  <a:alpha val="0"/>
                </a:srgbClr>
              </a:clrTo>
            </a:clrChange>
          </a:blip>
          <a:stretch>
            <a:fillRect/>
          </a:stretch>
        </p:blipFill>
        <p:spPr>
          <a:xfrm>
            <a:off x="-3" y="-157675"/>
            <a:ext cx="1777641" cy="1575611"/>
          </a:xfrm>
          <a:prstGeom prst="rect">
            <a:avLst/>
          </a:prstGeom>
        </p:spPr>
      </p:pic>
    </p:spTree>
    <p:extLst>
      <p:ext uri="{BB962C8B-B14F-4D97-AF65-F5344CB8AC3E}">
        <p14:creationId xmlns:p14="http://schemas.microsoft.com/office/powerpoint/2010/main" val="2074197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5" name="Rectangle 4"/>
          <p:cNvSpPr/>
          <p:nvPr/>
        </p:nvSpPr>
        <p:spPr>
          <a:xfrm>
            <a:off x="1295399" y="2076271"/>
            <a:ext cx="9906001" cy="1660198"/>
          </a:xfrm>
          <a:prstGeom prst="rect">
            <a:avLst/>
          </a:prstGeom>
          <a:noFill/>
        </p:spPr>
        <p:txBody>
          <a:bodyPr wrap="square" lIns="91440" tIns="45720" rIns="91440" bIns="45720">
            <a:spAutoFit/>
          </a:bodyPr>
          <a:lstStyle/>
          <a:p>
            <a:pPr algn="ctr">
              <a:lnSpc>
                <a:spcPct val="150000"/>
              </a:lnSpc>
            </a:pPr>
            <a:r>
              <a:rPr lang="en-US" sz="3600" b="1" i="1"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Comic Sans MS" panose="030F0702030302020204" pitchFamily="66" charset="0"/>
              </a:rPr>
              <a:t>CHÚC CÁC THẦY CÔ MẠNH KHỎE!</a:t>
            </a:r>
          </a:p>
          <a:p>
            <a:pPr algn="ctr">
              <a:lnSpc>
                <a:spcPct val="150000"/>
              </a:lnSpc>
            </a:pPr>
            <a:r>
              <a:rPr lang="en-US" sz="3600" b="1" i="1"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Comic Sans MS" panose="030F0702030302020204" pitchFamily="66" charset="0"/>
              </a:rPr>
              <a:t>CHÚC CÁC EM CHĂM NGOAN, HỌC GIỎI!</a:t>
            </a:r>
          </a:p>
        </p:txBody>
      </p:sp>
    </p:spTree>
    <p:extLst>
      <p:ext uri="{BB962C8B-B14F-4D97-AF65-F5344CB8AC3E}">
        <p14:creationId xmlns:p14="http://schemas.microsoft.com/office/powerpoint/2010/main" val="2816556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54E53489-E263-4CBD-A542-7BA1E6BC3C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20" y="10"/>
            <a:ext cx="12188931" cy="6857990"/>
          </a:xfrm>
          <a:prstGeom prst="rect">
            <a:avLst/>
          </a:prstGeom>
        </p:spPr>
      </p:pic>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28F50-A6D6-48CE-94B4-9D84EB182AC4}"/>
              </a:ext>
            </a:extLst>
          </p:cNvPr>
          <p:cNvSpPr>
            <a:spLocks noGrp="1"/>
          </p:cNvSpPr>
          <p:nvPr>
            <p:ph type="ctrTitle"/>
          </p:nvPr>
        </p:nvSpPr>
        <p:spPr>
          <a:xfrm>
            <a:off x="965885" y="1668609"/>
            <a:ext cx="10257182" cy="3520781"/>
          </a:xfrm>
        </p:spPr>
        <p:txBody>
          <a:bodyPr>
            <a:noAutofit/>
          </a:bodyPr>
          <a:lstStyle/>
          <a:p>
            <a:pPr algn="ctr"/>
            <a:r>
              <a:rPr lang="en-US" sz="8000" u="sng" dirty="0">
                <a:ln>
                  <a:solidFill>
                    <a:schemeClr val="tx1"/>
                  </a:solidFill>
                </a:ln>
                <a:solidFill>
                  <a:srgbClr val="FF0000"/>
                </a:solidFill>
                <a:latin typeface="Aachen" panose="02020500000000000000" pitchFamily="18" charset="0"/>
                <a:ea typeface="Aachen" panose="02020500000000000000" pitchFamily="18" charset="0"/>
                <a:cs typeface="Aachen" panose="02020500000000000000" pitchFamily="18" charset="0"/>
              </a:rPr>
              <a:t>BÀI 17</a:t>
            </a:r>
            <a:r>
              <a:rPr lang="en-US" sz="8000" dirty="0">
                <a:ln>
                  <a:solidFill>
                    <a:schemeClr val="tx1"/>
                  </a:solidFill>
                </a:ln>
                <a:solidFill>
                  <a:srgbClr val="FF0000"/>
                </a:solidFill>
                <a:latin typeface="Aachen" panose="02020500000000000000" pitchFamily="18" charset="0"/>
                <a:ea typeface="Aachen" panose="02020500000000000000" pitchFamily="18" charset="0"/>
                <a:cs typeface="Aachen" panose="02020500000000000000" pitchFamily="18" charset="0"/>
              </a:rPr>
              <a:t>:</a:t>
            </a:r>
            <a:r>
              <a:rPr lang="en-US" sz="8000" dirty="0">
                <a:ln>
                  <a:solidFill>
                    <a:schemeClr val="tx1"/>
                  </a:solidFill>
                </a:ln>
                <a:solidFill>
                  <a:srgbClr val="FF0000"/>
                </a:solidFill>
              </a:rPr>
              <a:t> </a:t>
            </a:r>
            <a:br>
              <a:rPr lang="en-US" sz="8000" dirty="0">
                <a:ln>
                  <a:solidFill>
                    <a:schemeClr val="tx1"/>
                  </a:solidFill>
                </a:ln>
                <a:solidFill>
                  <a:srgbClr val="FF6600"/>
                </a:solidFill>
              </a:rPr>
            </a:br>
            <a: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t>PHÒNG TRÁNH</a:t>
            </a:r>
            <a:b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br>
            <a: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t> TAI NẠN ĐUỐI NƯỚC</a:t>
            </a:r>
          </a:p>
        </p:txBody>
      </p:sp>
    </p:spTree>
    <p:extLst>
      <p:ext uri="{BB962C8B-B14F-4D97-AF65-F5344CB8AC3E}">
        <p14:creationId xmlns:p14="http://schemas.microsoft.com/office/powerpoint/2010/main" val="555873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EDF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6E8461-830C-46A3-B516-73C5803A5E2C}"/>
              </a:ext>
            </a:extLst>
          </p:cNvPr>
          <p:cNvSpPr/>
          <p:nvPr/>
        </p:nvSpPr>
        <p:spPr>
          <a:xfrm>
            <a:off x="670891" y="1935917"/>
            <a:ext cx="10850217" cy="4452040"/>
          </a:xfrm>
          <a:prstGeom prst="rect">
            <a:avLst/>
          </a:prstGeom>
          <a:solidFill>
            <a:schemeClr val="bg1"/>
          </a:solidFill>
          <a:ln>
            <a:noFill/>
          </a:ln>
          <a:effectLst>
            <a:glow rad="7620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5C831-E822-45F3-B5F7-FCCC2750057C}"/>
              </a:ext>
            </a:extLst>
          </p:cNvPr>
          <p:cNvSpPr txBox="1"/>
          <p:nvPr/>
        </p:nvSpPr>
        <p:spPr>
          <a:xfrm>
            <a:off x="763656" y="2207119"/>
            <a:ext cx="10757452" cy="2862322"/>
          </a:xfrm>
          <a:prstGeom prst="rect">
            <a:avLst/>
          </a:prstGeom>
          <a:noFill/>
        </p:spPr>
        <p:txBody>
          <a:bodyPr wrap="square" rtlCol="0">
            <a:spAutoFit/>
          </a:bodyPr>
          <a:lstStyle/>
          <a:p>
            <a:pPr marL="285750" indent="-285750">
              <a:spcAft>
                <a:spcPts val="1200"/>
              </a:spcAft>
              <a:buFontTx/>
              <a:buChar char="-"/>
            </a:pP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Kể tên một số việc nên và không nên làm để phòng tránh đuối nước.</a:t>
            </a:r>
          </a:p>
          <a:p>
            <a:pPr marL="285750" indent="-285750">
              <a:spcAft>
                <a:spcPts val="1200"/>
              </a:spcAft>
              <a:buFontTx/>
              <a:buChar cha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Biết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tắc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tập</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bơi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hoặc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bơi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marL="285750" indent="-285750">
              <a:spcAft>
                <a:spcPts val="1200"/>
              </a:spcAft>
              <a:buFontTx/>
              <a:buChar cha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ý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thức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phòng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tránh</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tai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nạn</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đuối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Arrow: Pentagon 5">
            <a:extLst>
              <a:ext uri="{FF2B5EF4-FFF2-40B4-BE49-F238E27FC236}">
                <a16:creationId xmlns:a16="http://schemas.microsoft.com/office/drawing/2014/main" id="{BCD84E3E-B739-4653-82C0-75EA7639A4F8}"/>
              </a:ext>
            </a:extLst>
          </p:cNvPr>
          <p:cNvSpPr/>
          <p:nvPr/>
        </p:nvSpPr>
        <p:spPr>
          <a:xfrm>
            <a:off x="1" y="470043"/>
            <a:ext cx="4448014" cy="97148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p>
        </p:txBody>
      </p:sp>
    </p:spTree>
    <p:extLst>
      <p:ext uri="{BB962C8B-B14F-4D97-AF65-F5344CB8AC3E}">
        <p14:creationId xmlns:p14="http://schemas.microsoft.com/office/powerpoint/2010/main" val="92026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5136905"/>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0" y="2208837"/>
            <a:ext cx="3991830" cy="3498788"/>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1</a:t>
              </a:r>
            </a:p>
          </p:txBody>
        </p:sp>
      </p:grpSp>
      <p:grpSp>
        <p:nvGrpSpPr>
          <p:cNvPr id="15" name="Group 16">
            <a:extLst>
              <a:ext uri="{FF2B5EF4-FFF2-40B4-BE49-F238E27FC236}">
                <a16:creationId xmlns:a16="http://schemas.microsoft.com/office/drawing/2014/main" id="{B33677E8-BACC-4E17-91F1-BEE6ACE9AAD4}"/>
              </a:ext>
            </a:extLst>
          </p:cNvPr>
          <p:cNvGrpSpPr>
            <a:grpSpLocks/>
          </p:cNvGrpSpPr>
          <p:nvPr/>
        </p:nvGrpSpPr>
        <p:grpSpPr bwMode="auto">
          <a:xfrm>
            <a:off x="3991830" y="2208837"/>
            <a:ext cx="3727816" cy="3498787"/>
            <a:chOff x="1872" y="1344"/>
            <a:chExt cx="1680" cy="1728"/>
          </a:xfrm>
        </p:grpSpPr>
        <p:pic>
          <p:nvPicPr>
            <p:cNvPr id="16" name="Picture 17" descr="2">
              <a:extLst>
                <a:ext uri="{FF2B5EF4-FFF2-40B4-BE49-F238E27FC236}">
                  <a16:creationId xmlns:a16="http://schemas.microsoft.com/office/drawing/2014/main" id="{2B8A1DCB-447C-4699-831C-2E8161E93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7" name="Oval 18">
              <a:extLst>
                <a:ext uri="{FF2B5EF4-FFF2-40B4-BE49-F238E27FC236}">
                  <a16:creationId xmlns:a16="http://schemas.microsoft.com/office/drawing/2014/main" id="{0D9ED4DC-6F94-448B-A1C4-58D574449906}"/>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grpSp>
        <p:nvGrpSpPr>
          <p:cNvPr id="18" name="Group 22">
            <a:extLst>
              <a:ext uri="{FF2B5EF4-FFF2-40B4-BE49-F238E27FC236}">
                <a16:creationId xmlns:a16="http://schemas.microsoft.com/office/drawing/2014/main" id="{B2CD2F00-1D69-44B1-8009-F4EB1CCF9809}"/>
              </a:ext>
            </a:extLst>
          </p:cNvPr>
          <p:cNvGrpSpPr>
            <a:grpSpLocks/>
          </p:cNvGrpSpPr>
          <p:nvPr/>
        </p:nvGrpSpPr>
        <p:grpSpPr bwMode="auto">
          <a:xfrm>
            <a:off x="7719646" y="2208836"/>
            <a:ext cx="4472354" cy="3498789"/>
            <a:chOff x="3600" y="1344"/>
            <a:chExt cx="2064" cy="1728"/>
          </a:xfrm>
        </p:grpSpPr>
        <p:pic>
          <p:nvPicPr>
            <p:cNvPr id="19" name="Picture 23" descr="3">
              <a:extLst>
                <a:ext uri="{FF2B5EF4-FFF2-40B4-BE49-F238E27FC236}">
                  <a16:creationId xmlns:a16="http://schemas.microsoft.com/office/drawing/2014/main" id="{919834E7-0A13-4DB5-831E-C28464336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20" name="Oval 24">
              <a:extLst>
                <a:ext uri="{FF2B5EF4-FFF2-40B4-BE49-F238E27FC236}">
                  <a16:creationId xmlns:a16="http://schemas.microsoft.com/office/drawing/2014/main" id="{4EFF8A68-7791-4CF6-B8A1-C94DFA4B37BC}"/>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sp>
        <p:nvSpPr>
          <p:cNvPr id="2" name="TextBox 1">
            <a:extLst>
              <a:ext uri="{FF2B5EF4-FFF2-40B4-BE49-F238E27FC236}">
                <a16:creationId xmlns:a16="http://schemas.microsoft.com/office/drawing/2014/main" id="{8649884C-AAF3-4624-9833-29A555D73AE5}"/>
              </a:ext>
            </a:extLst>
          </p:cNvPr>
          <p:cNvSpPr txBox="1"/>
          <p:nvPr/>
        </p:nvSpPr>
        <p:spPr>
          <a:xfrm>
            <a:off x="243442" y="390549"/>
            <a:ext cx="11224591"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Quan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tránh</a:t>
            </a:r>
            <a:r>
              <a:rPr lang="en-US" sz="3200" b="1" dirty="0">
                <a:latin typeface="Times New Roman" panose="02020603050405020304" pitchFamily="18" charset="0"/>
                <a:cs typeface="Times New Roman" panose="02020603050405020304" pitchFamily="18" charset="0"/>
              </a:rPr>
              <a:t> tai </a:t>
            </a:r>
            <a:r>
              <a:rPr lang="en-US" sz="3200" b="1" dirty="0" err="1">
                <a:latin typeface="Times New Roman" panose="02020603050405020304" pitchFamily="18" charset="0"/>
                <a:cs typeface="Times New Roman" panose="02020603050405020304" pitchFamily="18" charset="0"/>
              </a:rPr>
              <a:t>nạn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6317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422192" y="1139456"/>
            <a:ext cx="5421862" cy="2779402"/>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1</a:t>
              </a:r>
            </a:p>
          </p:txBody>
        </p:sp>
      </p:grpSp>
      <p:sp>
        <p:nvSpPr>
          <p:cNvPr id="3" name="TextBox 2">
            <a:extLst>
              <a:ext uri="{FF2B5EF4-FFF2-40B4-BE49-F238E27FC236}">
                <a16:creationId xmlns:a16="http://schemas.microsoft.com/office/drawing/2014/main" id="{245BE35E-8EDD-40F5-B00D-4C04070EAA70}"/>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Bức tranh vẽ gì? Em hãy dự đoán điều gì có thể xảy ra đối với những tình huống trong các bức tranh?</a:t>
            </a:r>
          </a:p>
        </p:txBody>
      </p:sp>
      <p:pic>
        <p:nvPicPr>
          <p:cNvPr id="2050" name="Picture 2" descr="Rơi nước mắt trước cảnh học sinh bơi qua sông đến trường">
            <a:extLst>
              <a:ext uri="{FF2B5EF4-FFF2-40B4-BE49-F238E27FC236}">
                <a16:creationId xmlns:a16="http://schemas.microsoft.com/office/drawing/2014/main" id="{09697BBF-531C-4BC3-AE00-7B4827CEA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818" y="1127591"/>
            <a:ext cx="5421862" cy="279126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Mộng mơ thấy tắm sông đánh con số nào là ăn chắc">
            <a:extLst>
              <a:ext uri="{FF2B5EF4-FFF2-40B4-BE49-F238E27FC236}">
                <a16:creationId xmlns:a16="http://schemas.microsoft.com/office/drawing/2014/main" id="{9883B26E-BAB0-41BA-9DCE-8C1B3A5B79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34"/>
          <a:stretch/>
        </p:blipFill>
        <p:spPr bwMode="auto">
          <a:xfrm>
            <a:off x="6303819" y="4016343"/>
            <a:ext cx="5421861" cy="27537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AutoShape 10" descr="Ngày hè của những đứa trẻ không ở thành phố - Ngay he cua nhung dua tre  khong o thanh pho - daubao.com">
            <a:extLst>
              <a:ext uri="{FF2B5EF4-FFF2-40B4-BE49-F238E27FC236}">
                <a16:creationId xmlns:a16="http://schemas.microsoft.com/office/drawing/2014/main" id="{FA3E368B-BB0A-43FC-9792-CA6AC0E282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Số trẻ em tử vong do đuối nước có xu hướng giảm | baotintuc.vn">
            <a:extLst>
              <a:ext uri="{FF2B5EF4-FFF2-40B4-BE49-F238E27FC236}">
                <a16:creationId xmlns:a16="http://schemas.microsoft.com/office/drawing/2014/main" id="{E3E896CB-3966-4A2E-897D-E9AE471DA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92" y="4016343"/>
            <a:ext cx="5421862" cy="27537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8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060"/>
                                        </p:tgtEl>
                                        <p:attrNameLst>
                                          <p:attrName>style.visibility</p:attrName>
                                        </p:attrNameLst>
                                      </p:cBhvr>
                                      <p:to>
                                        <p:strVal val="visible"/>
                                      </p:to>
                                    </p:set>
                                    <p:anim calcmode="lin" valueType="num">
                                      <p:cBhvr>
                                        <p:cTn id="25" dur="500" fill="hold"/>
                                        <p:tgtEl>
                                          <p:spTgt spid="2060"/>
                                        </p:tgtEl>
                                        <p:attrNameLst>
                                          <p:attrName>ppt_w</p:attrName>
                                        </p:attrNameLst>
                                      </p:cBhvr>
                                      <p:tavLst>
                                        <p:tav tm="0">
                                          <p:val>
                                            <p:fltVal val="0"/>
                                          </p:val>
                                        </p:tav>
                                        <p:tav tm="100000">
                                          <p:val>
                                            <p:strVal val="#ppt_w"/>
                                          </p:val>
                                        </p:tav>
                                      </p:tavLst>
                                    </p:anim>
                                    <p:anim calcmode="lin" valueType="num">
                                      <p:cBhvr>
                                        <p:cTn id="26" dur="500" fill="hold"/>
                                        <p:tgtEl>
                                          <p:spTgt spid="2060"/>
                                        </p:tgtEl>
                                        <p:attrNameLst>
                                          <p:attrName>ppt_h</p:attrName>
                                        </p:attrNameLst>
                                      </p:cBhvr>
                                      <p:tavLst>
                                        <p:tav tm="0">
                                          <p:val>
                                            <p:fltVal val="0"/>
                                          </p:val>
                                        </p:tav>
                                        <p:tav tm="100000">
                                          <p:val>
                                            <p:strVal val="#ppt_h"/>
                                          </p:val>
                                        </p:tav>
                                      </p:tavLst>
                                    </p:anim>
                                    <p:animEffect transition="in" filter="fade">
                                      <p:cBhvr>
                                        <p:cTn id="27" dur="500"/>
                                        <p:tgtEl>
                                          <p:spTgt spid="2060"/>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4800600" y="1063124"/>
            <a:ext cx="6861311" cy="5704975"/>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1</a:t>
              </a:r>
            </a:p>
          </p:txBody>
        </p:sp>
      </p:grpSp>
      <p:sp>
        <p:nvSpPr>
          <p:cNvPr id="4" name="Rectangle 3">
            <a:extLst>
              <a:ext uri="{FF2B5EF4-FFF2-40B4-BE49-F238E27FC236}">
                <a16:creationId xmlns:a16="http://schemas.microsoft.com/office/drawing/2014/main" id="{99955734-F991-47B6-A02B-69AF63BEE4EB}"/>
              </a:ext>
            </a:extLst>
          </p:cNvPr>
          <p:cNvSpPr/>
          <p:nvPr/>
        </p:nvSpPr>
        <p:spPr>
          <a:xfrm>
            <a:off x="282439"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25000"/>
              </a:spcBef>
              <a:spcAft>
                <a:spcPct val="30000"/>
              </a:spcAft>
            </a:pPr>
            <a:r>
              <a:rPr lang="en-US" sz="4000" b="1" dirty="0" err="1">
                <a:solidFill>
                  <a:srgbClr val="002060"/>
                </a:solidFill>
                <a:latin typeface="Times New Roman" panose="02020603050405020304" pitchFamily="18" charset="0"/>
              </a:rPr>
              <a:t>Các</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bạn</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nhỏ</a:t>
            </a:r>
            <a:r>
              <a:rPr lang="en-US" sz="4000" b="1" dirty="0">
                <a:solidFill>
                  <a:srgbClr val="002060"/>
                </a:solidFill>
                <a:latin typeface="Times New Roman" panose="02020603050405020304" pitchFamily="18" charset="0"/>
              </a:rPr>
              <a:t> </a:t>
            </a:r>
            <a:r>
              <a:rPr lang="vi-VN" sz="4000" b="1" dirty="0">
                <a:solidFill>
                  <a:srgbClr val="002060"/>
                </a:solidFill>
                <a:latin typeface="Times New Roman" panose="02020603050405020304" pitchFamily="18" charset="0"/>
              </a:rPr>
              <a:t>đ</a:t>
            </a:r>
            <a:r>
              <a:rPr lang="en-US" sz="4000" b="1" dirty="0">
                <a:solidFill>
                  <a:srgbClr val="002060"/>
                </a:solidFill>
                <a:latin typeface="Times New Roman" panose="02020603050405020304" pitchFamily="18" charset="0"/>
              </a:rPr>
              <a:t>ang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ở gần ao, hồ sông, suối. Đây là việc không nên làm. Vì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gần ao, hồ, sông, suối dễ xảy ra tai nạn đuối nước.</a:t>
            </a:r>
          </a:p>
        </p:txBody>
      </p:sp>
    </p:spTree>
    <p:extLst>
      <p:ext uri="{BB962C8B-B14F-4D97-AF65-F5344CB8AC3E}">
        <p14:creationId xmlns:p14="http://schemas.microsoft.com/office/powerpoint/2010/main" val="1281184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11" name="Group 10">
            <a:extLst>
              <a:ext uri="{FF2B5EF4-FFF2-40B4-BE49-F238E27FC236}">
                <a16:creationId xmlns:a16="http://schemas.microsoft.com/office/drawing/2014/main" id="{ABFDE188-3A10-47C3-BFEB-51364C694900}"/>
              </a:ext>
            </a:extLst>
          </p:cNvPr>
          <p:cNvGrpSpPr/>
          <p:nvPr/>
        </p:nvGrpSpPr>
        <p:grpSpPr>
          <a:xfrm>
            <a:off x="4848800" y="1161698"/>
            <a:ext cx="7057450" cy="5469634"/>
            <a:chOff x="394483" y="354155"/>
            <a:chExt cx="8769786" cy="6186794"/>
          </a:xfrm>
        </p:grpSpPr>
        <p:grpSp>
          <p:nvGrpSpPr>
            <p:cNvPr id="19" name="Group 19">
              <a:extLst>
                <a:ext uri="{FF2B5EF4-FFF2-40B4-BE49-F238E27FC236}">
                  <a16:creationId xmlns:a16="http://schemas.microsoft.com/office/drawing/2014/main" id="{4B0CD7E5-38CC-4E7E-AF8C-A6067AADD7D0}"/>
                </a:ext>
              </a:extLst>
            </p:cNvPr>
            <p:cNvGrpSpPr>
              <a:grpSpLocks/>
            </p:cNvGrpSpPr>
            <p:nvPr/>
          </p:nvGrpSpPr>
          <p:grpSpPr bwMode="auto">
            <a:xfrm>
              <a:off x="394483" y="354155"/>
              <a:ext cx="4270793" cy="2922445"/>
              <a:chOff x="96" y="1344"/>
              <a:chExt cx="1728" cy="1728"/>
            </a:xfrm>
          </p:grpSpPr>
          <p:pic>
            <p:nvPicPr>
              <p:cNvPr id="23" name="Picture 20" descr="1">
                <a:extLst>
                  <a:ext uri="{FF2B5EF4-FFF2-40B4-BE49-F238E27FC236}">
                    <a16:creationId xmlns:a16="http://schemas.microsoft.com/office/drawing/2014/main" id="{EC52AFD5-97C7-4E55-82E2-4D1DE10E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4" name="Oval 21">
                <a:extLst>
                  <a:ext uri="{FF2B5EF4-FFF2-40B4-BE49-F238E27FC236}">
                    <a16:creationId xmlns:a16="http://schemas.microsoft.com/office/drawing/2014/main" id="{B7CE07C8-8ADF-45C9-BD91-FBC34B296105}"/>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1</a:t>
                </a:r>
              </a:p>
            </p:txBody>
          </p:sp>
        </p:grpSp>
        <p:pic>
          <p:nvPicPr>
            <p:cNvPr id="20" name="Picture 2" descr="Rơi nước mắt trước cảnh học sinh bơi qua sông đến trường">
              <a:extLst>
                <a:ext uri="{FF2B5EF4-FFF2-40B4-BE49-F238E27FC236}">
                  <a16:creationId xmlns:a16="http://schemas.microsoft.com/office/drawing/2014/main" id="{A0FCA7D8-93DC-4420-8343-39E8BAC9E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76" y="356298"/>
              <a:ext cx="4270793" cy="292030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1" name="Picture 6" descr="Mộng mơ thấy tắm sông đánh con số nào là ăn chắc">
              <a:extLst>
                <a:ext uri="{FF2B5EF4-FFF2-40B4-BE49-F238E27FC236}">
                  <a16:creationId xmlns:a16="http://schemas.microsoft.com/office/drawing/2014/main" id="{A5B7D012-EFBF-4C28-BA90-D998FE468D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34"/>
            <a:stretch/>
          </p:blipFill>
          <p:spPr bwMode="auto">
            <a:xfrm>
              <a:off x="4893477" y="3643216"/>
              <a:ext cx="4270792" cy="289773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2" name="Picture 12" descr="Số trẻ em tử vong do đuối nước có xu hướng giảm | baotintuc.vn">
              <a:extLst>
                <a:ext uri="{FF2B5EF4-FFF2-40B4-BE49-F238E27FC236}">
                  <a16:creationId xmlns:a16="http://schemas.microsoft.com/office/drawing/2014/main" id="{3FF8D0E4-3AFA-4F94-8812-0721A61CF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83" y="3638675"/>
              <a:ext cx="4270793" cy="290227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3" name="Picture 4" descr="No No No Sticker by Emoji for iOS &amp; Android | GIPHY">
            <a:extLst>
              <a:ext uri="{FF2B5EF4-FFF2-40B4-BE49-F238E27FC236}">
                <a16:creationId xmlns:a16="http://schemas.microsoft.com/office/drawing/2014/main" id="{2587A01F-2252-4D00-88AF-1AE66C20A0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52657" y="1757166"/>
            <a:ext cx="3343668" cy="334366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Close">
            <a:extLst>
              <a:ext uri="{FF2B5EF4-FFF2-40B4-BE49-F238E27FC236}">
                <a16:creationId xmlns:a16="http://schemas.microsoft.com/office/drawing/2014/main" id="{35F20F06-4931-4CC7-B309-043AD04157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540" y="4412481"/>
            <a:ext cx="1787421" cy="1787421"/>
          </a:xfrm>
          <a:prstGeom prst="rect">
            <a:avLst/>
          </a:prstGeom>
        </p:spPr>
      </p:pic>
      <p:pic>
        <p:nvPicPr>
          <p:cNvPr id="27" name="Graphic 26" descr="Close">
            <a:extLst>
              <a:ext uri="{FF2B5EF4-FFF2-40B4-BE49-F238E27FC236}">
                <a16:creationId xmlns:a16="http://schemas.microsoft.com/office/drawing/2014/main" id="{CBEEC557-C779-4466-9578-47144769A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540" y="1556753"/>
            <a:ext cx="1787421" cy="1787421"/>
          </a:xfrm>
          <a:prstGeom prst="rect">
            <a:avLst/>
          </a:prstGeom>
        </p:spPr>
      </p:pic>
      <p:pic>
        <p:nvPicPr>
          <p:cNvPr id="28" name="Graphic 27" descr="Close">
            <a:extLst>
              <a:ext uri="{FF2B5EF4-FFF2-40B4-BE49-F238E27FC236}">
                <a16:creationId xmlns:a16="http://schemas.microsoft.com/office/drawing/2014/main" id="{415D1A6B-FA7B-4722-9DC2-A7B2649FDF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087" y="1556753"/>
            <a:ext cx="1787421" cy="1787421"/>
          </a:xfrm>
          <a:prstGeom prst="rect">
            <a:avLst/>
          </a:prstGeom>
        </p:spPr>
      </p:pic>
      <p:pic>
        <p:nvPicPr>
          <p:cNvPr id="29" name="Graphic 28" descr="Close">
            <a:extLst>
              <a:ext uri="{FF2B5EF4-FFF2-40B4-BE49-F238E27FC236}">
                <a16:creationId xmlns:a16="http://schemas.microsoft.com/office/drawing/2014/main" id="{09F1F845-A07B-4E0B-BC26-A6192D009B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087" y="4412481"/>
            <a:ext cx="1787421" cy="1787421"/>
          </a:xfrm>
          <a:prstGeom prst="rect">
            <a:avLst/>
          </a:prstGeom>
        </p:spPr>
      </p:pic>
      <p:sp>
        <p:nvSpPr>
          <p:cNvPr id="5" name="Rectangle 4">
            <a:extLst>
              <a:ext uri="{FF2B5EF4-FFF2-40B4-BE49-F238E27FC236}">
                <a16:creationId xmlns:a16="http://schemas.microsoft.com/office/drawing/2014/main" id="{06E517AE-E06D-46F5-B5FF-863BD93DD8D5}"/>
              </a:ext>
            </a:extLst>
          </p:cNvPr>
          <p:cNvSpPr/>
          <p:nvPr/>
        </p:nvSpPr>
        <p:spPr>
          <a:xfrm>
            <a:off x="282439"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25000"/>
              </a:spcBef>
              <a:spcAft>
                <a:spcPct val="30000"/>
              </a:spcAft>
            </a:pPr>
            <a:r>
              <a:rPr lang="en-US" sz="4000" b="1" dirty="0" err="1">
                <a:solidFill>
                  <a:srgbClr val="002060"/>
                </a:solidFill>
                <a:latin typeface="Times New Roman" panose="02020603050405020304" pitchFamily="18" charset="0"/>
              </a:rPr>
              <a:t>Các</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bạn</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nhỏ</a:t>
            </a:r>
            <a:r>
              <a:rPr lang="en-US" sz="4000" b="1" dirty="0">
                <a:solidFill>
                  <a:srgbClr val="002060"/>
                </a:solidFill>
                <a:latin typeface="Times New Roman" panose="02020603050405020304" pitchFamily="18" charset="0"/>
              </a:rPr>
              <a:t> </a:t>
            </a:r>
            <a:r>
              <a:rPr lang="vi-VN" sz="4000" b="1" dirty="0">
                <a:solidFill>
                  <a:srgbClr val="002060"/>
                </a:solidFill>
                <a:latin typeface="Times New Roman" panose="02020603050405020304" pitchFamily="18" charset="0"/>
              </a:rPr>
              <a:t>đ</a:t>
            </a:r>
            <a:r>
              <a:rPr lang="en-US" sz="4000" b="1" dirty="0">
                <a:solidFill>
                  <a:srgbClr val="002060"/>
                </a:solidFill>
                <a:latin typeface="Times New Roman" panose="02020603050405020304" pitchFamily="18" charset="0"/>
              </a:rPr>
              <a:t>ang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ở gần ao, hồ sông, suối. Đây là việc không nên làm. Vì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gần ao, hồ, sông, suối dễ xảy ra tai nạn đuối nước.</a:t>
            </a:r>
          </a:p>
        </p:txBody>
      </p:sp>
    </p:spTree>
    <p:extLst>
      <p:ext uri="{BB962C8B-B14F-4D97-AF65-F5344CB8AC3E}">
        <p14:creationId xmlns:p14="http://schemas.microsoft.com/office/powerpoint/2010/main" val="3070928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nodeType="withEffect">
                                  <p:stCondLst>
                                    <p:cond delay="10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childTnLst>
                          </p:cTn>
                        </p:par>
                        <p:par>
                          <p:cTn id="17" fill="hold">
                            <p:stCondLst>
                              <p:cond delay="2000"/>
                            </p:stCondLst>
                            <p:childTnLst>
                              <p:par>
                                <p:cTn id="18" presetID="42" presetClass="entr" presetSubtype="0"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2" name="Group 1">
            <a:extLst>
              <a:ext uri="{FF2B5EF4-FFF2-40B4-BE49-F238E27FC236}">
                <a16:creationId xmlns:a16="http://schemas.microsoft.com/office/drawing/2014/main" id="{18BBE73E-A1D4-4A6E-84D4-649896D3575A}"/>
              </a:ext>
            </a:extLst>
          </p:cNvPr>
          <p:cNvGrpSpPr/>
          <p:nvPr/>
        </p:nvGrpSpPr>
        <p:grpSpPr>
          <a:xfrm>
            <a:off x="422192" y="1177618"/>
            <a:ext cx="11303486" cy="5592519"/>
            <a:chOff x="422192" y="1177618"/>
            <a:chExt cx="11303486" cy="5592519"/>
          </a:xfrm>
        </p:grpSpPr>
        <p:pic>
          <p:nvPicPr>
            <p:cNvPr id="5124" name="Picture 4" descr="Đời Sống Xã Hội: 14865 - Chuyện cái mái vú của bà nghị Xuân">
              <a:extLst>
                <a:ext uri="{FF2B5EF4-FFF2-40B4-BE49-F238E27FC236}">
                  <a16:creationId xmlns:a16="http://schemas.microsoft.com/office/drawing/2014/main" id="{B35061A7-3B0D-4CEE-98B2-CA6E1FCD8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8" y="1177620"/>
              <a:ext cx="5477280" cy="272672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15" name="Group 16">
              <a:extLst>
                <a:ext uri="{FF2B5EF4-FFF2-40B4-BE49-F238E27FC236}">
                  <a16:creationId xmlns:a16="http://schemas.microsoft.com/office/drawing/2014/main" id="{1BF2F7FE-871E-4909-B228-EC9CFD4F2B85}"/>
                </a:ext>
              </a:extLst>
            </p:cNvPr>
            <p:cNvGrpSpPr>
              <a:grpSpLocks/>
            </p:cNvGrpSpPr>
            <p:nvPr/>
          </p:nvGrpSpPr>
          <p:grpSpPr bwMode="auto">
            <a:xfrm>
              <a:off x="422192" y="1177618"/>
              <a:ext cx="5421860" cy="2726723"/>
              <a:chOff x="1872" y="1344"/>
              <a:chExt cx="1680" cy="1728"/>
            </a:xfrm>
          </p:grpSpPr>
          <p:pic>
            <p:nvPicPr>
              <p:cNvPr id="16" name="Picture 17" descr="2">
                <a:extLst>
                  <a:ext uri="{FF2B5EF4-FFF2-40B4-BE49-F238E27FC236}">
                    <a16:creationId xmlns:a16="http://schemas.microsoft.com/office/drawing/2014/main" id="{590F8E35-3A81-4D2D-BBC7-CCEF636D6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7" name="Oval 18">
                <a:extLst>
                  <a:ext uri="{FF2B5EF4-FFF2-40B4-BE49-F238E27FC236}">
                    <a16:creationId xmlns:a16="http://schemas.microsoft.com/office/drawing/2014/main" id="{4242CCC9-D8F1-45C8-81D5-8788BA6631F3}"/>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pic>
          <p:nvPicPr>
            <p:cNvPr id="5126" name="Picture 6" descr="Chủ động trữ nước mưa, nước ngọt - Báo Đồng Khởi Online">
              <a:extLst>
                <a:ext uri="{FF2B5EF4-FFF2-40B4-BE49-F238E27FC236}">
                  <a16:creationId xmlns:a16="http://schemas.microsoft.com/office/drawing/2014/main" id="{19F7ECDD-1318-418F-AFA6-1FCA699C6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39993"/>
              <a:ext cx="5421860" cy="273014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5130" name="Picture 10" descr="Thanh Hoá: Nét đẹp giếng xưa">
              <a:extLst>
                <a:ext uri="{FF2B5EF4-FFF2-40B4-BE49-F238E27FC236}">
                  <a16:creationId xmlns:a16="http://schemas.microsoft.com/office/drawing/2014/main" id="{DE5404AF-C3E4-4B0C-A7CA-52F8C353C2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66" b="10306"/>
            <a:stretch/>
          </p:blipFill>
          <p:spPr bwMode="auto">
            <a:xfrm>
              <a:off x="6248398" y="4039988"/>
              <a:ext cx="5477280" cy="273014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06831644-5137-44ED-B670-CEFB38DCF045}"/>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Theo em, giếng, chum, vại, bể nước phải được sử dụng như thế nào thì mới an toàn? Vì sao?</a:t>
            </a:r>
          </a:p>
        </p:txBody>
      </p:sp>
    </p:spTree>
    <p:extLst>
      <p:ext uri="{BB962C8B-B14F-4D97-AF65-F5344CB8AC3E}">
        <p14:creationId xmlns:p14="http://schemas.microsoft.com/office/powerpoint/2010/main" val="353554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ketchyVTI">
  <a:themeElements>
    <a:clrScheme name="AnalogousFromLightSeedRightStep">
      <a:dk1>
        <a:srgbClr val="000000"/>
      </a:dk1>
      <a:lt1>
        <a:srgbClr val="FFFFFF"/>
      </a:lt1>
      <a:dk2>
        <a:srgbClr val="3C3522"/>
      </a:dk2>
      <a:lt2>
        <a:srgbClr val="E2E6E8"/>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1004</Words>
  <Application>Microsoft Office PowerPoint</Application>
  <PresentationFormat>Widescreen</PresentationFormat>
  <Paragraphs>61</Paragraphs>
  <Slides>27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Aachen</vt:lpstr>
      <vt:lpstr>Arial</vt:lpstr>
      <vt:lpstr>Calibri</vt:lpstr>
      <vt:lpstr>Comic Sans MS</vt:lpstr>
      <vt:lpstr>Modern Love</vt:lpstr>
      <vt:lpstr>The Hand</vt:lpstr>
      <vt:lpstr>Times New Roman</vt:lpstr>
      <vt:lpstr>SketchyVTI</vt:lpstr>
      <vt:lpstr>PowerPoint Presentation</vt:lpstr>
      <vt:lpstr>PowerPoint Presentation</vt:lpstr>
      <vt:lpstr>BÀI 17:  PHÒNG TRÁNH  TAI NẠN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Nguyen Ngoc Kim</dc:creator>
  <cp:lastModifiedBy>ADMIN</cp:lastModifiedBy>
  <cp:revision>107</cp:revision>
  <dcterms:created xsi:type="dcterms:W3CDTF">2020-11-06T13:10:19Z</dcterms:created>
  <dcterms:modified xsi:type="dcterms:W3CDTF">2021-10-30T09:33:13Z</dcterms:modified>
</cp:coreProperties>
</file>