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6" r:id="rId4"/>
  </p:sldMasterIdLst>
  <p:notesMasterIdLst>
    <p:notesMasterId r:id="rId6"/>
  </p:notesMasterIdLst>
  <p:sldIdLst>
    <p:sldId id="334" r:id="rId5"/>
    <p:sldId id="315" r:id="rId7"/>
    <p:sldId id="316" r:id="rId8"/>
    <p:sldId id="317" r:id="rId9"/>
    <p:sldId id="318" r:id="rId10"/>
    <p:sldId id="326" r:id="rId11"/>
    <p:sldId id="319" r:id="rId12"/>
    <p:sldId id="321" r:id="rId13"/>
    <p:sldId id="322" r:id="rId14"/>
    <p:sldId id="323" r:id="rId15"/>
    <p:sldId id="324" r:id="rId16"/>
    <p:sldId id="325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5" Type="http://schemas.openxmlformats.org/officeDocument/2006/relationships/image" Target="../media/image1.jpeg"/><Relationship Id="rId14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8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audio4.wav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11.png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microsoft.com/office/2007/relationships/hdphoto" Target="../media/image15.wdp"/><Relationship Id="rId7" Type="http://schemas.openxmlformats.org/officeDocument/2006/relationships/image" Target="../media/image14.png"/><Relationship Id="rId6" Type="http://schemas.microsoft.com/office/2007/relationships/hdphoto" Target="../media/image13.wdp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3" Type="http://schemas.openxmlformats.org/officeDocument/2006/relationships/slideLayout" Target="../slideLayouts/slideLayout1.xml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microsoft.com/office/2007/relationships/hdphoto" Target="../media/image15.wdp"/><Relationship Id="rId7" Type="http://schemas.openxmlformats.org/officeDocument/2006/relationships/image" Target="../media/image14.png"/><Relationship Id="rId6" Type="http://schemas.microsoft.com/office/2007/relationships/hdphoto" Target="../media/image13.wdp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3" Type="http://schemas.openxmlformats.org/officeDocument/2006/relationships/slideLayout" Target="../slideLayouts/slideLayout1.xml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6.xml"/><Relationship Id="rId6" Type="http://schemas.microsoft.com/office/2007/relationships/hdphoto" Target="../media/image21.wdp"/><Relationship Id="rId5" Type="http://schemas.openxmlformats.org/officeDocument/2006/relationships/image" Target="../media/image20.png"/><Relationship Id="rId4" Type="http://schemas.microsoft.com/office/2007/relationships/hdphoto" Target="../media/image19.wdp"/><Relationship Id="rId3" Type="http://schemas.openxmlformats.org/officeDocument/2006/relationships/image" Target="../media/image18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386601" y="29917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70940" y="3322955"/>
            <a:ext cx="10295255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Số bị trừ, số trừ, hiệu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8871585" y="0"/>
            <a:ext cx="3320415" cy="360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617105" y="1480932"/>
            <a:ext cx="8957789" cy="3896135"/>
            <a:chOff x="7545942" y="1480932"/>
            <a:chExt cx="3458817" cy="3896135"/>
          </a:xfrm>
        </p:grpSpPr>
        <p:grpSp>
          <p:nvGrpSpPr>
            <p:cNvPr id="35" name="Group 34"/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prstGeom prst="rect">
                  <a:avLst/>
                </a:pr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prstGeom prst="rect">
                  <a:avLst/>
                </a:prstGeom>
                <a:solidFill>
                  <a:srgbClr val="FADFC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4" name="TextBox 83"/>
              <p:cNvSpPr txBox="1"/>
              <p:nvPr/>
            </p:nvSpPr>
            <p:spPr>
              <a:xfrm>
                <a:off x="7592824" y="1778216"/>
                <a:ext cx="31477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M: Số bị trừ là 68, số trừ là 25</a:t>
                </a:r>
                <a:endParaRPr lang="en-US" sz="2800" dirty="0"/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>
              <a:off x="7962117" y="307300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7982705" y="386151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7982705" y="4650016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/>
          <p:cNvSpPr/>
          <p:nvPr/>
        </p:nvSpPr>
        <p:spPr>
          <a:xfrm>
            <a:off x="5356850" y="2494757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68</a:t>
            </a:r>
            <a:endParaRPr lang="vi-VN" sz="4400" dirty="0"/>
          </a:p>
        </p:txBody>
      </p:sp>
      <p:sp>
        <p:nvSpPr>
          <p:cNvPr id="96" name="Rectangle 95"/>
          <p:cNvSpPr/>
          <p:nvPr/>
        </p:nvSpPr>
        <p:spPr>
          <a:xfrm>
            <a:off x="4919920" y="2907995"/>
            <a:ext cx="3722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-</a:t>
            </a:r>
            <a:endParaRPr lang="vi-VN" sz="4400" dirty="0"/>
          </a:p>
        </p:txBody>
      </p:sp>
      <p:sp>
        <p:nvSpPr>
          <p:cNvPr id="97" name="Rectangle 96"/>
          <p:cNvSpPr/>
          <p:nvPr/>
        </p:nvSpPr>
        <p:spPr>
          <a:xfrm>
            <a:off x="5369224" y="3273407"/>
            <a:ext cx="1061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/>
              <a:t>25</a:t>
            </a:r>
            <a:endParaRPr lang="vi-VN" sz="4400" dirty="0"/>
          </a:p>
        </p:txBody>
      </p:sp>
      <p:cxnSp>
        <p:nvCxnSpPr>
          <p:cNvPr id="98" name="Straight Connector 97"/>
          <p:cNvCxnSpPr/>
          <p:nvPr/>
        </p:nvCxnSpPr>
        <p:spPr>
          <a:xfrm>
            <a:off x="5023458" y="405061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/>
          <p:cNvSpPr/>
          <p:nvPr/>
        </p:nvSpPr>
        <p:spPr>
          <a:xfrm>
            <a:off x="5677972" y="406885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3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5344740" y="406354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4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Đặt tính rồi tính hiệu, biết:</a:t>
            </a:r>
            <a:endParaRPr lang="en-US" sz="2800" dirty="0"/>
          </a:p>
        </p:txBody>
      </p:sp>
      <p:grpSp>
        <p:nvGrpSpPr>
          <p:cNvPr id="77" name="Group 76"/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79" name="Oval 78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9" grpId="0"/>
      <p:bldP spid="100" grpId="0"/>
      <p:bldP spid="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7552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/>
              <a:t>Số bị trừ là 49, số trừ là 16</a:t>
            </a:r>
            <a:endParaRPr lang="en-US" sz="1400" dirty="0"/>
          </a:p>
        </p:txBody>
      </p:sp>
      <p:grpSp>
        <p:nvGrpSpPr>
          <p:cNvPr id="5" name="Group 4"/>
          <p:cNvGrpSpPr/>
          <p:nvPr/>
        </p:nvGrpSpPr>
        <p:grpSpPr>
          <a:xfrm>
            <a:off x="2262123" y="2147215"/>
            <a:ext cx="1467795" cy="1470086"/>
            <a:chOff x="1155435" y="2301436"/>
            <a:chExt cx="1614574" cy="1164642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2618025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49</a:t>
            </a:r>
            <a:endParaRPr lang="vi-VN" sz="3600" dirty="0"/>
          </a:p>
        </p:txBody>
      </p:sp>
      <p:sp>
        <p:nvSpPr>
          <p:cNvPr id="18" name="Rectangle 17"/>
          <p:cNvSpPr/>
          <p:nvPr/>
        </p:nvSpPr>
        <p:spPr>
          <a:xfrm>
            <a:off x="2305706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  <a:endParaRPr lang="vi-VN" sz="3600" dirty="0"/>
          </a:p>
        </p:txBody>
      </p:sp>
      <p:sp>
        <p:nvSpPr>
          <p:cNvPr id="19" name="Rectangle 18"/>
          <p:cNvSpPr/>
          <p:nvPr/>
        </p:nvSpPr>
        <p:spPr>
          <a:xfrm>
            <a:off x="2600755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16</a:t>
            </a:r>
            <a:endParaRPr lang="vi-VN" sz="36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2462621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874506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18025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408013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/>
              <a:t>Số bị trừ là 85, số trừ là 52</a:t>
            </a:r>
            <a:endParaRPr lang="en-US" sz="14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7922584" y="2147215"/>
            <a:ext cx="1467795" cy="1470086"/>
            <a:chOff x="1155435" y="2301436"/>
            <a:chExt cx="1614574" cy="1164642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/>
          <p:cNvSpPr/>
          <p:nvPr/>
        </p:nvSpPr>
        <p:spPr>
          <a:xfrm>
            <a:off x="8278486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85</a:t>
            </a:r>
            <a:endParaRPr lang="vi-VN" sz="3600" dirty="0"/>
          </a:p>
        </p:txBody>
      </p:sp>
      <p:sp>
        <p:nvSpPr>
          <p:cNvPr id="41" name="Rectangle 40"/>
          <p:cNvSpPr/>
          <p:nvPr/>
        </p:nvSpPr>
        <p:spPr>
          <a:xfrm>
            <a:off x="7966167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  <a:endParaRPr lang="vi-VN" sz="3600" dirty="0"/>
          </a:p>
        </p:txBody>
      </p:sp>
      <p:sp>
        <p:nvSpPr>
          <p:cNvPr id="42" name="Rectangle 41"/>
          <p:cNvSpPr/>
          <p:nvPr/>
        </p:nvSpPr>
        <p:spPr>
          <a:xfrm>
            <a:off x="8261216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52</a:t>
            </a:r>
            <a:endParaRPr lang="vi-VN" sz="3600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8123082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8534967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278486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61854" y="3869229"/>
            <a:ext cx="4860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800" dirty="0"/>
              <a:t>Số bị trừ là 76, số trừ là 34</a:t>
            </a:r>
            <a:endParaRPr lang="en-US" sz="1400" dirty="0"/>
          </a:p>
        </p:txBody>
      </p:sp>
      <p:grpSp>
        <p:nvGrpSpPr>
          <p:cNvPr id="47" name="Group 46"/>
          <p:cNvGrpSpPr/>
          <p:nvPr/>
        </p:nvGrpSpPr>
        <p:grpSpPr>
          <a:xfrm>
            <a:off x="5176425" y="4814665"/>
            <a:ext cx="1467795" cy="1470086"/>
            <a:chOff x="1155435" y="2301436"/>
            <a:chExt cx="1614574" cy="1164642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50"/>
          <p:cNvSpPr/>
          <p:nvPr/>
        </p:nvSpPr>
        <p:spPr>
          <a:xfrm>
            <a:off x="5532327" y="432653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76</a:t>
            </a:r>
            <a:endParaRPr lang="vi-VN" sz="3600" dirty="0"/>
          </a:p>
        </p:txBody>
      </p:sp>
      <p:sp>
        <p:nvSpPr>
          <p:cNvPr id="52" name="Rectangle 51"/>
          <p:cNvSpPr/>
          <p:nvPr/>
        </p:nvSpPr>
        <p:spPr>
          <a:xfrm>
            <a:off x="5220008" y="469456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  <a:endParaRPr lang="vi-VN" sz="3600" dirty="0"/>
          </a:p>
        </p:txBody>
      </p:sp>
      <p:sp>
        <p:nvSpPr>
          <p:cNvPr id="53" name="Rectangle 52"/>
          <p:cNvSpPr/>
          <p:nvPr/>
        </p:nvSpPr>
        <p:spPr>
          <a:xfrm>
            <a:off x="5515057" y="504267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34</a:t>
            </a:r>
            <a:endParaRPr lang="vi-VN" sz="36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5376923" y="570013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5788808" y="579564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2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532327" y="579524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4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Đặt tính rồi tính hiệu, biết:</a:t>
            </a:r>
            <a:endParaRPr lang="en-US" sz="2800" dirty="0"/>
          </a:p>
        </p:txBody>
      </p:sp>
      <p:grpSp>
        <p:nvGrpSpPr>
          <p:cNvPr id="58" name="Group 57"/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59" name="Oval 58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1" grpId="0"/>
      <p:bldP spid="22" grpId="0"/>
      <p:bldP spid="35" grpId="0"/>
      <p:bldP spid="40" grpId="0"/>
      <p:bldP spid="41" grpId="0"/>
      <p:bldP spid="42" grpId="0"/>
      <p:bldP spid="44" grpId="0"/>
      <p:bldP spid="45" grpId="0"/>
      <p:bldP spid="46" grpId="0"/>
      <p:bldP spid="51" grpId="0"/>
      <p:bldP spid="52" grpId="0"/>
      <p:bldP spid="53" grpId="0"/>
      <p:bldP spid="55" grpId="0"/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1392" y="526613"/>
            <a:ext cx="9687003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15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,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3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rời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? </a:t>
            </a:r>
            <a:endParaRPr lang="en-US" sz="2800" dirty="0"/>
          </a:p>
        </p:txBody>
      </p:sp>
      <p:grpSp>
        <p:nvGrpSpPr>
          <p:cNvPr id="3" name="Group 2"/>
          <p:cNvGrpSpPr/>
          <p:nvPr/>
        </p:nvGrpSpPr>
        <p:grpSpPr>
          <a:xfrm>
            <a:off x="761050" y="556607"/>
            <a:ext cx="605826" cy="830997"/>
            <a:chOff x="3174278" y="246837"/>
            <a:chExt cx="605826" cy="830997"/>
          </a:xfrm>
        </p:grpSpPr>
        <p:sp>
          <p:nvSpPr>
            <p:cNvPr id="4" name="Oval 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218979" y="246837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62000" y="2228671"/>
            <a:ext cx="5467999" cy="1200329"/>
            <a:chOff x="2881820" y="1869132"/>
            <a:chExt cx="5467999" cy="1200329"/>
          </a:xfrm>
        </p:grpSpPr>
        <p:sp>
          <p:nvSpPr>
            <p:cNvPr id="6" name="Rounded Rectangle 5"/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?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/>
                <a:t>-</a:t>
              </a:r>
              <a:endParaRPr lang="en-US" sz="72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/>
                <a:t>=</a:t>
              </a:r>
              <a:endParaRPr lang="en-US" sz="4400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?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?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362000" y="3834525"/>
            <a:ext cx="4728748" cy="964665"/>
            <a:chOff x="1532353" y="3306207"/>
            <a:chExt cx="4728748" cy="964665"/>
          </a:xfrm>
        </p:grpSpPr>
        <p:sp>
          <p:nvSpPr>
            <p:cNvPr id="13" name="TextBox 12"/>
            <p:cNvSpPr txBox="1"/>
            <p:nvPr/>
          </p:nvSpPr>
          <p:spPr>
            <a:xfrm>
              <a:off x="1532353" y="3474005"/>
              <a:ext cx="47287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Bến</a:t>
              </a:r>
              <a:r>
                <a:rPr lang="en-US" sz="2800" dirty="0"/>
                <a:t> </a:t>
              </a:r>
              <a:r>
                <a:rPr lang="en-US" sz="2800" dirty="0" err="1"/>
                <a:t>xe</a:t>
              </a:r>
              <a:r>
                <a:rPr lang="en-US" sz="2800" dirty="0"/>
                <a:t> </a:t>
              </a:r>
              <a:r>
                <a:rPr lang="en-US" sz="2800" dirty="0" err="1"/>
                <a:t>còn</a:t>
              </a:r>
              <a:r>
                <a:rPr lang="en-US" sz="2800" dirty="0"/>
                <a:t> </a:t>
              </a:r>
              <a:r>
                <a:rPr lang="en-US" sz="2800" dirty="0" err="1"/>
                <a:t>lại</a:t>
              </a:r>
              <a:r>
                <a:rPr lang="en-US" sz="2800" dirty="0"/>
                <a:t>              </a:t>
              </a:r>
              <a:r>
                <a:rPr lang="en-US" sz="2800" dirty="0" err="1"/>
                <a:t>ô</a:t>
              </a:r>
              <a:r>
                <a:rPr lang="en-US" sz="2800" dirty="0"/>
                <a:t> </a:t>
              </a:r>
              <a:r>
                <a:rPr lang="en-US" sz="2800" dirty="0" err="1"/>
                <a:t>tô</a:t>
              </a:r>
              <a:r>
                <a:rPr lang="en-US" sz="2800" dirty="0"/>
                <a:t>.</a:t>
              </a:r>
              <a:endParaRPr lang="en-US" sz="2800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4020874" y="3306207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?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477213" y="2601513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US" sz="4000" dirty="0">
                <a:solidFill>
                  <a:srgbClr val="FF0000"/>
                </a:solidFill>
              </a:rPr>
              <a:t>15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54894" y="2581127"/>
            <a:ext cx="47000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US" sz="4000" dirty="0">
                <a:solidFill>
                  <a:srgbClr val="FF0000"/>
                </a:solidFill>
              </a:rPr>
              <a:t>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59450" y="258112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US" sz="4000" dirty="0">
                <a:solidFill>
                  <a:srgbClr val="FF0000"/>
                </a:solidFill>
              </a:rPr>
              <a:t>12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31402" y="3962914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US" sz="4000" dirty="0">
                <a:solidFill>
                  <a:srgbClr val="FF0000"/>
                </a:solidFill>
              </a:rPr>
              <a:t>12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Man Driving Car | Stock Animation | Car animation, Cute cartoon wallpapers,  Logo clipart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14" y="4124027"/>
            <a:ext cx="2926986" cy="279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036968" y="1928040"/>
            <a:ext cx="832420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 smtClean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57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57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4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 + 13 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37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38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0" indent="-742950" algn="ctr">
              <a:buAutoNum type="arabicPlain" startAt="24"/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37</a:t>
            </a:r>
            <a:endParaRPr lang="en-US" sz="4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+ 13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158865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24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3" name="Rectangle: Top Corners Rounded 2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77724" y="206880"/>
              <a:ext cx="1972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chemeClr val="accent6">
                      <a:lumMod val="75000"/>
                    </a:schemeClr>
                  </a:solidFill>
                </a:rPr>
                <a:t>CHỦ ĐỀ 1</a:t>
              </a:r>
              <a:endParaRPr lang="vi-VN" sz="28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265339" y="317237"/>
            <a:ext cx="616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</a:rPr>
              <a:t>ÔN TẬP VÀ BỔ SUNG</a:t>
            </a:r>
            <a:endParaRPr lang="vi-VN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4083" y="1813870"/>
            <a:ext cx="7529241" cy="275152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b="1" spc="50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BÀI 3</a:t>
            </a:r>
            <a:endParaRPr lang="vi-VN" sz="4800" b="1" spc="50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>
              <a:lnSpc>
                <a:spcPct val="120000"/>
              </a:lnSpc>
            </a:pPr>
            <a:r>
              <a:rPr lang="vi-VN" sz="4800" b="1" spc="50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CÁC THÀNH PHẦN CỦA </a:t>
            </a:r>
            <a:endParaRPr lang="vi-VN" sz="4800" b="1" spc="50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>
              <a:lnSpc>
                <a:spcPct val="120000"/>
              </a:lnSpc>
            </a:pPr>
            <a:r>
              <a:rPr lang="vi-VN" sz="4800" b="1" spc="50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PHÉP CỘNG, PHÉP TRỪ</a:t>
            </a:r>
            <a:endParaRPr lang="vi-VN" sz="4800" b="1" spc="50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10427" y="4565392"/>
            <a:ext cx="22734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2)</a:t>
            </a:r>
            <a:endParaRPr lang="en-US" sz="3200" b="1" dirty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191761" y="468179"/>
            <a:ext cx="380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Số bị trừ, số trừ, hiệu</a:t>
            </a:r>
            <a:endParaRPr lang="en-US" sz="2800" dirty="0"/>
          </a:p>
        </p:txBody>
      </p:sp>
      <p:sp>
        <p:nvSpPr>
          <p:cNvPr id="21" name="Rounded Rectangle 20"/>
          <p:cNvSpPr/>
          <p:nvPr/>
        </p:nvSpPr>
        <p:spPr>
          <a:xfrm>
            <a:off x="4131983" y="274094"/>
            <a:ext cx="3928034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brightnessContrast bright="3000"/>
                    </a14:imgEffect>
                    <a14:imgEffect>
                      <a14:sharpenSoften amoun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Còn lại bao nhiêu con chim?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6688424" y="2705264"/>
            <a:ext cx="34505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/>
              <a:t>12 - 2 = 10</a:t>
            </a:r>
            <a:endParaRPr lang="en-US" sz="2500" dirty="0"/>
          </a:p>
          <a:p>
            <a:r>
              <a:rPr lang="en-US" sz="2500" dirty="0"/>
              <a:t>Còn lại 10 con chim</a:t>
            </a:r>
            <a:endParaRPr lang="en-US" sz="2500" dirty="0"/>
          </a:p>
        </p:txBody>
      </p:sp>
      <p:sp>
        <p:nvSpPr>
          <p:cNvPr id="4" name="Rounded Rectangle 3"/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72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363327" y="3866016"/>
            <a:ext cx="701518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9386" y="3391596"/>
            <a:ext cx="1171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/>
              <a:t>-</a:t>
            </a:r>
            <a:endParaRPr lang="en-US" sz="8800" dirty="0"/>
          </a:p>
        </p:txBody>
      </p:sp>
      <p:sp>
        <p:nvSpPr>
          <p:cNvPr id="32" name="Oval 31"/>
          <p:cNvSpPr/>
          <p:nvPr/>
        </p:nvSpPr>
        <p:spPr>
          <a:xfrm>
            <a:off x="5591317" y="3866016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95506" y="3873388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=</a:t>
            </a:r>
            <a:endParaRPr lang="en-US" sz="4400" dirty="0"/>
          </a:p>
        </p:txBody>
      </p:sp>
      <p:sp>
        <p:nvSpPr>
          <p:cNvPr id="34" name="Oval 33"/>
          <p:cNvSpPr/>
          <p:nvPr/>
        </p:nvSpPr>
        <p:spPr>
          <a:xfrm>
            <a:off x="8515517" y="3879303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Số bị trừ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Số trừ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Hiệu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796572" y="5730650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12 - 2 cũng gọi là hiệu.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" contrast="4000"/>
                    </a14:imgEffect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25"/>
          <a:stretch>
            <a:fillRect/>
          </a:stretch>
        </p:blipFill>
        <p:spPr>
          <a:xfrm>
            <a:off x="1343547" y="1491366"/>
            <a:ext cx="4891912" cy="1937634"/>
          </a:xfrm>
          <a:prstGeom prst="roundRect">
            <a:avLst>
              <a:gd name="adj" fmla="val 32606"/>
            </a:avLst>
          </a:prstGeom>
        </p:spPr>
      </p:pic>
      <p:sp>
        <p:nvSpPr>
          <p:cNvPr id="11" name="Rectangle 10"/>
          <p:cNvSpPr/>
          <p:nvPr/>
        </p:nvSpPr>
        <p:spPr>
          <a:xfrm>
            <a:off x="2306603" y="386781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/>
              <a:t>12</a:t>
            </a:r>
            <a:endParaRPr lang="en-US" sz="4000" dirty="0"/>
          </a:p>
        </p:txBody>
      </p:sp>
      <p:sp>
        <p:nvSpPr>
          <p:cNvPr id="29" name="Rectangle 28"/>
          <p:cNvSpPr/>
          <p:nvPr/>
        </p:nvSpPr>
        <p:spPr>
          <a:xfrm>
            <a:off x="8499503" y="3895283"/>
            <a:ext cx="755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10</a:t>
            </a: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Số?</a:t>
            </a:r>
            <a:endParaRPr lang="en-US" sz="2800" dirty="0"/>
          </a:p>
        </p:txBody>
      </p:sp>
      <p:sp>
        <p:nvSpPr>
          <p:cNvPr id="11" name="Rounded Rectangle 10"/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7" name="Table 7"/>
          <p:cNvGraphicFramePr>
            <a:graphicFrameLocks noGrp="1"/>
          </p:cNvGraphicFramePr>
          <p:nvPr/>
        </p:nvGraphicFramePr>
        <p:xfrm>
          <a:off x="907852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/>
                <a:gridCol w="2067703"/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86 – 32 = 54</a:t>
                      </a:r>
                      <a:endParaRPr lang="en-US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6000"/>
                      </a:srgbClr>
                    </a:solidFill>
                  </a:tcPr>
                </a:tc>
                <a:tc hMerge="1"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</a:tr>
            </a:tbl>
          </a:graphicData>
        </a:graphic>
      </p:graphicFrame>
      <p:sp>
        <p:nvSpPr>
          <p:cNvPr id="88" name="Rectangle 87"/>
          <p:cNvSpPr/>
          <p:nvPr/>
        </p:nvSpPr>
        <p:spPr>
          <a:xfrm>
            <a:off x="4173472" y="290451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19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4173472" y="3896865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50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173472" y="494464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99</a:t>
            </a:r>
            <a:endParaRPr lang="en-US" sz="3600" dirty="0">
              <a:solidFill>
                <a:srgbClr val="FF0000"/>
              </a:solidFill>
            </a:endParaRPr>
          </a:p>
        </p:txBody>
      </p:sp>
      <p:graphicFrame>
        <p:nvGraphicFramePr>
          <p:cNvPr id="12" name="Table 7"/>
          <p:cNvGraphicFramePr>
            <a:graphicFrameLocks noGrp="1"/>
          </p:cNvGraphicFramePr>
          <p:nvPr/>
        </p:nvGraphicFramePr>
        <p:xfrm>
          <a:off x="6146180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/>
                <a:gridCol w="2067703"/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47 –20 = 27</a:t>
                      </a:r>
                      <a:endParaRPr lang="en-US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E47C">
                        <a:alpha val="77000"/>
                      </a:srgbClr>
                    </a:solidFill>
                  </a:tcPr>
                </a:tc>
                <a:tc hMerge="1"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9368926" y="290451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47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68926" y="3896865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20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68926" y="494464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27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17" name="Oval 16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Số?</a:t>
            </a:r>
            <a:endParaRPr lang="en-US" sz="2800" dirty="0"/>
          </a:p>
        </p:txBody>
      </p:sp>
      <p:graphicFrame>
        <p:nvGraphicFramePr>
          <p:cNvPr id="20" name="Table 7"/>
          <p:cNvGraphicFramePr>
            <a:graphicFrameLocks noGrp="1"/>
          </p:cNvGraphicFramePr>
          <p:nvPr/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/>
                <a:gridCol w="1691816"/>
                <a:gridCol w="1691816"/>
                <a:gridCol w="1691816"/>
                <a:gridCol w="1691816"/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57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68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90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73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trừ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19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50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99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1301</Words>
  <Application>WPS Presentation</Application>
  <PresentationFormat>Widescreen</PresentationFormat>
  <Paragraphs>231</Paragraphs>
  <Slides>13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13</vt:i4>
      </vt:variant>
    </vt:vector>
  </HeadingPairs>
  <TitlesOfParts>
    <vt:vector size="28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#9Slide03 Arima Madurai Medium</vt:lpstr>
      <vt:lpstr>Times New Roman</vt:lpstr>
      <vt:lpstr>Microsoft YaHei</vt:lpstr>
      <vt:lpstr>Arial Unicode MS</vt:lpstr>
      <vt:lpstr>2_Office Theme</vt:lpstr>
      <vt:lpstr>3_Office Theme</vt:lpstr>
      <vt:lpstr>4_Office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19</cp:revision>
  <dcterms:created xsi:type="dcterms:W3CDTF">2021-05-04T10:26:00Z</dcterms:created>
  <dcterms:modified xsi:type="dcterms:W3CDTF">2022-09-11T03:08:57Z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1033-11.2.0.11306</vt:lpwstr>
  </property>
  <property fmtid="{D5CDD505-2E9C-101B-9397-08002B2CF9AE}" pid="3" name="ICV">
    <vt:lpwstr>14DD34F530184FA1976847146AD7867F</vt:lpwstr>
  </property>
</Properties>
</file>