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  <p:sldMasterId id="2147483674" r:id="rId4"/>
    <p:sldMasterId id="2147483686" r:id="rId5"/>
    <p:sldMasterId id="2147483698" r:id="rId6"/>
    <p:sldMasterId id="2147483700" r:id="rId7"/>
  </p:sldMasterIdLst>
  <p:notesMasterIdLst>
    <p:notesMasterId r:id="rId9"/>
  </p:notesMasterIdLst>
  <p:sldIdLst>
    <p:sldId id="303" r:id="rId8"/>
    <p:sldId id="267" r:id="rId10"/>
    <p:sldId id="286" r:id="rId11"/>
    <p:sldId id="299" r:id="rId12"/>
    <p:sldId id="300" r:id="rId13"/>
    <p:sldId id="301" r:id="rId14"/>
    <p:sldId id="29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Anh" initials="K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69" d="100"/>
          <a:sy n="69" d="100"/>
        </p:scale>
        <p:origin x="536" y="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7" Type="http://schemas.openxmlformats.org/officeDocument/2006/relationships/slideMaster" Target="slideMasters/slideMaster6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9" Type="http://schemas.openxmlformats.org/officeDocument/2006/relationships/commentAuthors" Target="commentAuthors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7.xml"/><Relationship Id="rId14" Type="http://schemas.openxmlformats.org/officeDocument/2006/relationships/slide" Target="slides/slide6.xml"/><Relationship Id="rId13" Type="http://schemas.openxmlformats.org/officeDocument/2006/relationships/slide" Target="slides/slide5.xml"/><Relationship Id="rId12" Type="http://schemas.openxmlformats.org/officeDocument/2006/relationships/slide" Target="slides/slide4.xml"/><Relationship Id="rId11" Type="http://schemas.openxmlformats.org/officeDocument/2006/relationships/slide" Target="slides/slide3.xml"/><Relationship Id="rId10" Type="http://schemas.openxmlformats.org/officeDocument/2006/relationships/slide" Target="slides/slide2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giảng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bởi</a:t>
            </a:r>
            <a:r>
              <a:rPr lang="en-US" dirty="0"/>
              <a:t>: </a:t>
            </a:r>
            <a:r>
              <a:rPr lang="en-US" dirty="0" err="1"/>
              <a:t>Hương Thảo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02AEFD-FEDB-4542-BE9E-D4DED9AFC90C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750674"/>
          </a:xfrm>
        </p:grpSpPr>
        <p:sp>
          <p:nvSpPr>
            <p:cNvPr id="3" name="矩形 2"/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矩形 3"/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/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ransition spd="slow">
    <p:comb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3713">
        <p14:switch dir="r"/>
      </p:transition>
    </mc:Choice>
    <mc:Fallback>
      <p:transition spd="slow" advClick="0" advTm="3713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Content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/>
              <a:t>Content</a:t>
            </a:r>
            <a:endParaRPr lang="zh-CN" altLang="en-US"/>
          </a:p>
          <a:p>
            <a:pPr lvl="1"/>
            <a:r>
              <a:rPr lang="en-US" altLang="zh-CN"/>
              <a:t>Branch 1</a:t>
            </a:r>
            <a:endParaRPr lang="zh-CN" altLang="en-US"/>
          </a:p>
          <a:p>
            <a:pPr lvl="2"/>
            <a:r>
              <a:rPr lang="en-US" altLang="zh-CN"/>
              <a:t>Branch 2</a:t>
            </a:r>
            <a:endParaRPr lang="zh-CN" altLang="en-US"/>
          </a:p>
          <a:p>
            <a:pPr lvl="3"/>
            <a:r>
              <a:rPr lang="en-US" altLang="zh-CN"/>
              <a:t>Branch 3</a:t>
            </a:r>
            <a:endParaRPr lang="zh-CN" altLang="en-US"/>
          </a:p>
          <a:p>
            <a:pPr lvl="4"/>
            <a:r>
              <a:rPr lang="en-US" altLang="zh-CN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Body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3.xml"/><Relationship Id="rId8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6.xml"/><Relationship Id="rId12" Type="http://schemas.openxmlformats.org/officeDocument/2006/relationships/theme" Target="../theme/theme3.xml"/><Relationship Id="rId11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4.xml"/><Relationship Id="rId1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4.xml"/><Relationship Id="rId8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1.xml"/><Relationship Id="rId5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7.xml"/><Relationship Id="rId14" Type="http://schemas.openxmlformats.org/officeDocument/2006/relationships/theme" Target="../theme/theme4.xml"/><Relationship Id="rId13" Type="http://schemas.openxmlformats.org/officeDocument/2006/relationships/image" Target="../media/image4.png"/><Relationship Id="rId12" Type="http://schemas.openxmlformats.org/officeDocument/2006/relationships/image" Target="../media/image3.png"/><Relationship Id="rId11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45.xml"/><Relationship Id="rId1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47.xml"/></Relationships>
</file>

<file path=ppt/slideMasters/_rels/slideMaster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6.xml"/><Relationship Id="rId8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2.xml"/><Relationship Id="rId4" Type="http://schemas.openxmlformats.org/officeDocument/2006/relationships/slideLayout" Target="../slideLayouts/slideLayout51.xml"/><Relationship Id="rId3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9.xml"/><Relationship Id="rId13" Type="http://schemas.openxmlformats.org/officeDocument/2006/relationships/theme" Target="../theme/theme6.xml"/><Relationship Id="rId12" Type="http://schemas.openxmlformats.org/officeDocument/2006/relationships/image" Target="../media/image5.jpeg"/><Relationship Id="rId11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57.xml"/><Relationship Id="rId1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/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/>
            </a:fld>
            <a:endParaRPr lang="en-US"/>
          </a:p>
        </p:txBody>
      </p:sp>
      <p:pic>
        <p:nvPicPr>
          <p:cNvPr id="7" name="Picture 6" descr="A picture containing flower, plant, bouquet&#10;&#10;Description automatically generated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654" y="-14085"/>
            <a:ext cx="1223705" cy="104199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C9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</p:sldLayoutIdLst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905" indent="-128270" algn="l" defTabSz="514350" rtl="0" eaLnBrk="1" latinLnBrk="0" hangingPunct="1">
        <a:lnSpc>
          <a:spcPct val="90000"/>
        </a:lnSpc>
        <a:spcBef>
          <a:spcPct val="113000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608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325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43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15760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41478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67195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92913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18630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1.xml"/><Relationship Id="rId8" Type="http://schemas.openxmlformats.org/officeDocument/2006/relationships/image" Target="../media/image11.png"/><Relationship Id="rId7" Type="http://schemas.microsoft.com/office/2007/relationships/media" Target="../media/media1.mp3"/><Relationship Id="rId6" Type="http://schemas.openxmlformats.org/officeDocument/2006/relationships/audio" Target="../media/media1.mp3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1" Type="http://schemas.openxmlformats.org/officeDocument/2006/relationships/notesSlide" Target="../notesSlides/notesSlide1.xml"/><Relationship Id="rId10" Type="http://schemas.openxmlformats.org/officeDocument/2006/relationships/slideLayout" Target="../slideLayouts/slideLayout12.xml"/><Relationship Id="rId1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6.xml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6.xml"/><Relationship Id="rId1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6.xml"/><Relationship Id="rId8" Type="http://schemas.microsoft.com/office/2007/relationships/hdphoto" Target="../media/image26.wdp"/><Relationship Id="rId7" Type="http://schemas.openxmlformats.org/officeDocument/2006/relationships/image" Target="../media/image25.png"/><Relationship Id="rId6" Type="http://schemas.microsoft.com/office/2007/relationships/hdphoto" Target="../media/image24.wdp"/><Relationship Id="rId5" Type="http://schemas.openxmlformats.org/officeDocument/2006/relationships/image" Target="../media/image23.png"/><Relationship Id="rId4" Type="http://schemas.microsoft.com/office/2007/relationships/hdphoto" Target="../media/image22.wdp"/><Relationship Id="rId3" Type="http://schemas.openxmlformats.org/officeDocument/2006/relationships/image" Target="../media/image21.png"/><Relationship Id="rId2" Type="http://schemas.microsoft.com/office/2007/relationships/hdphoto" Target="../media/image20.wdp"/><Relationship Id="rId1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37.xml"/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矢量智能"/>
          <p:cNvPicPr/>
          <p:nvPr/>
        </p:nvPicPr>
        <p:blipFill>
          <a:blip r:embed="rId1" cstate="screen"/>
          <a:stretch>
            <a:fillRect/>
          </a:stretch>
        </p:blipFill>
        <p:spPr>
          <a:xfrm>
            <a:off x="0" y="4156797"/>
            <a:ext cx="12192000" cy="2701204"/>
          </a:xfrm>
          <a:prstGeom prst="rect">
            <a:avLst/>
          </a:prstGeom>
        </p:spPr>
      </p:pic>
      <p:pic>
        <p:nvPicPr>
          <p:cNvPr id="3" name="图片 2" descr="9ee5199484871c902f5b226d6e69cbee"/>
          <p:cNvPicPr/>
          <p:nvPr/>
        </p:nvPicPr>
        <p:blipFill>
          <a:blip r:embed="rId2" cstate="screen"/>
          <a:stretch>
            <a:fillRect/>
          </a:stretch>
        </p:blipFill>
        <p:spPr>
          <a:xfrm>
            <a:off x="1896745" y="4406309"/>
            <a:ext cx="2779395" cy="2394585"/>
          </a:xfrm>
          <a:prstGeom prst="rect">
            <a:avLst/>
          </a:prstGeom>
        </p:spPr>
      </p:pic>
      <p:pic>
        <p:nvPicPr>
          <p:cNvPr id="4" name="图片 3" descr="e0f01d50e93b5be62aa78ca12bd19666"/>
          <p:cNvPicPr/>
          <p:nvPr/>
        </p:nvPicPr>
        <p:blipFill>
          <a:blip r:embed="rId3" cstate="screen"/>
          <a:stretch>
            <a:fillRect/>
          </a:stretch>
        </p:blipFill>
        <p:spPr>
          <a:xfrm>
            <a:off x="5233670" y="5226965"/>
            <a:ext cx="2170430" cy="1573929"/>
          </a:xfrm>
          <a:prstGeom prst="rect">
            <a:avLst/>
          </a:prstGeom>
        </p:spPr>
      </p:pic>
      <p:pic>
        <p:nvPicPr>
          <p:cNvPr id="10" name="图片 9" descr="e6a655ed09bc757151afabca7ab85c5c"/>
          <p:cNvPicPr/>
          <p:nvPr/>
        </p:nvPicPr>
        <p:blipFill>
          <a:blip r:embed="rId4" cstate="screen"/>
          <a:stretch>
            <a:fillRect/>
          </a:stretch>
        </p:blipFill>
        <p:spPr>
          <a:xfrm rot="1426081">
            <a:off x="10361477" y="520698"/>
            <a:ext cx="1145712" cy="1495432"/>
          </a:xfrm>
          <a:prstGeom prst="rect">
            <a:avLst/>
          </a:prstGeom>
        </p:spPr>
      </p:pic>
      <p:pic>
        <p:nvPicPr>
          <p:cNvPr id="11" name="图片 10" descr="d1ca708a87c9b39e9bdf39142e09b55e"/>
          <p:cNvPicPr/>
          <p:nvPr/>
        </p:nvPicPr>
        <p:blipFill>
          <a:blip r:embed="rId5"/>
          <a:stretch>
            <a:fillRect/>
          </a:stretch>
        </p:blipFill>
        <p:spPr>
          <a:xfrm>
            <a:off x="190500" y="-180730"/>
            <a:ext cx="2428875" cy="2428875"/>
          </a:xfrm>
          <a:prstGeom prst="rect">
            <a:avLst/>
          </a:prstGeom>
        </p:spPr>
      </p:pic>
      <p:pic>
        <p:nvPicPr>
          <p:cNvPr id="13" name="轻松欢乐节奏感动进取电子音乐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141948" y="-587130"/>
            <a:ext cx="812800" cy="812800"/>
          </a:xfrm>
          <a:prstGeom prst="rect">
            <a:avLst/>
          </a:prstGeom>
        </p:spPr>
      </p:pic>
      <p:sp>
        <p:nvSpPr>
          <p:cNvPr id="13315" name="TextBox 3"/>
          <p:cNvSpPr txBox="1">
            <a:spLocks noChangeArrowheads="1"/>
          </p:cNvSpPr>
          <p:nvPr/>
        </p:nvSpPr>
        <p:spPr bwMode="auto">
          <a:xfrm>
            <a:off x="1407556" y="225511"/>
            <a:ext cx="937656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 VÀ  ĐÀO TẠO QUẬN LONG BIÊN</a:t>
            </a:r>
            <a:endParaRPr lang="en-US" alt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PHÚC LỢI</a:t>
            </a:r>
            <a:endParaRPr lang="en-US" alt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文本框 9"/>
          <p:cNvSpPr txBox="1"/>
          <p:nvPr/>
        </p:nvSpPr>
        <p:spPr>
          <a:xfrm>
            <a:off x="2712633" y="2439181"/>
            <a:ext cx="6767282" cy="707886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algn="ctr"/>
            <a:r>
              <a:rPr lang="vi-VN" sz="7200" b="1" dirty="0">
                <a:solidFill>
                  <a:srgbClr val="559AA9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TIẾNG VIỆT</a:t>
            </a:r>
            <a:endParaRPr lang="vi-VN" sz="7200" b="1" dirty="0">
              <a:solidFill>
                <a:srgbClr val="559AA9"/>
              </a:solidFill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5" name="18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896517" y="3429680"/>
            <a:ext cx="8356828" cy="1231106"/>
          </a:xfrm>
          <a:prstGeom prst="rect">
            <a:avLst/>
          </a:prstGeom>
          <a:noFill/>
          <a:ln w="12700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spc="600" dirty="0" smtClean="0">
                <a:solidFill>
                  <a:srgbClr val="559AA9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MỘT GIỜ HỌC – TIẾT 4</a:t>
            </a:r>
            <a:endParaRPr lang="en-US" sz="4000" b="1" spc="600" dirty="0" smtClean="0">
              <a:solidFill>
                <a:srgbClr val="559AA9"/>
              </a:solidFill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vi-VN" sz="4000" b="1" spc="600" dirty="0">
              <a:solidFill>
                <a:srgbClr val="559AA9"/>
              </a:solidFill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4000">
        <p:random/>
      </p:transition>
    </mc:Choice>
    <mc:Fallback>
      <p:transition spd="slow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4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1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Content Placeholder 20" descr="logo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674350" y="0"/>
            <a:ext cx="1644650" cy="16446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080" y="0"/>
            <a:ext cx="1440180" cy="784860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2191385" y="254635"/>
            <a:ext cx="884364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Arial-Rounded" panose="020B0500000000000000" pitchFamily="34" charset="0"/>
                <a:cs typeface="Arial-Rounded" panose="020B0500000000000000" pitchFamily="34" charset="0"/>
              </a:rPr>
              <a:t>1. Hãy kể tên những đức tính của bạn em?</a:t>
            </a:r>
            <a:endParaRPr lang="en-US" sz="3200">
              <a:latin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9" name="Content Placeholder 8" descr="C:\Users\user\Desktop\Capture.PNGCapture"/>
          <p:cNvPicPr>
            <a:picLocks noGrp="1" noChangeAspect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3009265" y="1602821"/>
            <a:ext cx="7398385" cy="3823970"/>
          </a:xfrm>
          <a:prstGeom prst="rect">
            <a:avLst/>
          </a:prstGeom>
        </p:spPr>
      </p:pic>
      <p:sp>
        <p:nvSpPr>
          <p:cNvPr id="11" name="Text Box 10"/>
          <p:cNvSpPr txBox="1"/>
          <p:nvPr/>
        </p:nvSpPr>
        <p:spPr>
          <a:xfrm>
            <a:off x="2739390" y="5589905"/>
            <a:ext cx="884364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Arial-Rounded" panose="020B0500000000000000" pitchFamily="34" charset="0"/>
                <a:cs typeface="Arial-Rounded" panose="020B0500000000000000" pitchFamily="34" charset="0"/>
              </a:rPr>
              <a:t>2. Em muốn học tập đức tính nào của bạn?</a:t>
            </a:r>
            <a:endParaRPr lang="en-US" sz="3200">
              <a:latin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3713">
        <p14:switch dir="r"/>
      </p:transition>
    </mc:Choice>
    <mc:Fallback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680" y="1614964"/>
            <a:ext cx="5563553" cy="362807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>
            <a:fillRect/>
          </a:stretch>
        </p:blipFill>
        <p:spPr>
          <a:xfrm flipH="1">
            <a:off x="2497400" y="2420323"/>
            <a:ext cx="2983258" cy="247090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230784" y="3137687"/>
            <a:ext cx="2728825" cy="582627"/>
          </a:xfrm>
          <a:prstGeom prst="rect">
            <a:avLst/>
          </a:prstGeom>
          <a:noFill/>
        </p:spPr>
        <p:txBody>
          <a:bodyPr wrap="none" lIns="68580" tIns="34290" rIns="68580" bIns="34290">
            <a:prstTxWarp prst="textArchDown">
              <a:avLst/>
            </a:prstTxWarp>
            <a:spAutoFit/>
          </a:bodyPr>
          <a:lstStyle/>
          <a:p>
            <a:pPr algn="ctr"/>
            <a:r>
              <a:rPr lang="en-US" sz="6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sz="6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"/>
          <p:cNvSpPr txBox="1"/>
          <p:nvPr/>
        </p:nvSpPr>
        <p:spPr>
          <a:xfrm>
            <a:off x="2068195" y="487045"/>
            <a:ext cx="95040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i="1" dirty="0"/>
              <a:t>Những từ </a:t>
            </a:r>
            <a:r>
              <a:rPr lang="nl-NL" sz="3600" i="1" dirty="0" smtClean="0"/>
              <a:t>ngữ </a:t>
            </a:r>
            <a:r>
              <a:rPr lang="nl-NL" sz="3600" i="1" dirty="0"/>
              <a:t>nào dưới đây chỉ đặc điểm</a:t>
            </a:r>
            <a:endParaRPr lang="vi-VN" sz="3600" dirty="0"/>
          </a:p>
        </p:txBody>
      </p:sp>
      <p:sp>
        <p:nvSpPr>
          <p:cNvPr id="7" name="Rounded Rectangle 4"/>
          <p:cNvSpPr/>
          <p:nvPr/>
        </p:nvSpPr>
        <p:spPr>
          <a:xfrm>
            <a:off x="3780350" y="5651108"/>
            <a:ext cx="4037965" cy="78105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28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US" sz="28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28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đặc</a:t>
            </a:r>
            <a:r>
              <a:rPr lang="en-US" sz="28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điểm</a:t>
            </a:r>
            <a:endParaRPr lang="en-US" sz="2800" dirty="0">
              <a:latin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026" name="Picture 2" descr="C:\Users\hika2\Desktop\1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035" y="1136207"/>
            <a:ext cx="8770512" cy="2922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Arrow Connector 12"/>
          <p:cNvCxnSpPr>
            <a:endCxn id="7" idx="0"/>
          </p:cNvCxnSpPr>
          <p:nvPr/>
        </p:nvCxnSpPr>
        <p:spPr>
          <a:xfrm flipH="1">
            <a:off x="5799333" y="3128348"/>
            <a:ext cx="3940591" cy="2522760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endCxn id="7" idx="0"/>
          </p:cNvCxnSpPr>
          <p:nvPr/>
        </p:nvCxnSpPr>
        <p:spPr>
          <a:xfrm flipH="1">
            <a:off x="5799333" y="2940148"/>
            <a:ext cx="1529935" cy="2710960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endCxn id="7" idx="0"/>
          </p:cNvCxnSpPr>
          <p:nvPr/>
        </p:nvCxnSpPr>
        <p:spPr>
          <a:xfrm>
            <a:off x="3780350" y="3712527"/>
            <a:ext cx="2018983" cy="1938581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endCxn id="7" idx="0"/>
          </p:cNvCxnSpPr>
          <p:nvPr/>
        </p:nvCxnSpPr>
        <p:spPr>
          <a:xfrm flipH="1">
            <a:off x="5799333" y="3855963"/>
            <a:ext cx="2302193" cy="1795145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endCxn id="7" idx="0"/>
          </p:cNvCxnSpPr>
          <p:nvPr/>
        </p:nvCxnSpPr>
        <p:spPr>
          <a:xfrm>
            <a:off x="4111429" y="2105622"/>
            <a:ext cx="1687904" cy="3545486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5831131" y="2105622"/>
            <a:ext cx="2904906" cy="3545486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7" grpId="0" animBg="1"/>
      <p:bldP spid="7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"/>
          <p:cNvSpPr txBox="1"/>
          <p:nvPr/>
        </p:nvSpPr>
        <p:spPr>
          <a:xfrm>
            <a:off x="862012" y="330835"/>
            <a:ext cx="10247630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nl-NL" sz="3200" i="1" dirty="0"/>
              <a:t>Ghép các từ ngữ ở bài 1 tạo thành câu chỉ đặc điểm.</a:t>
            </a:r>
            <a:endParaRPr lang="vi-VN" sz="3200" dirty="0"/>
          </a:p>
        </p:txBody>
      </p:sp>
      <p:sp>
        <p:nvSpPr>
          <p:cNvPr id="6" name="Rounded Rectangle 3"/>
          <p:cNvSpPr/>
          <p:nvPr/>
        </p:nvSpPr>
        <p:spPr>
          <a:xfrm>
            <a:off x="2016467" y="1246652"/>
            <a:ext cx="7390716" cy="1144856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Arial-Rounded" panose="020B0500000000000000" pitchFamily="34" charset="0"/>
                <a:cs typeface="Arial-Rounded" panose="020B0500000000000000" pitchFamily="34" charset="0"/>
              </a:rPr>
              <a:t>M: </a:t>
            </a:r>
            <a:r>
              <a:rPr lang="en-US" sz="3600" dirty="0" err="1" smtClean="0">
                <a:latin typeface="Arial-Rounded" panose="020B0500000000000000" pitchFamily="34" charset="0"/>
                <a:cs typeface="Arial-Rounded" panose="020B0500000000000000" pitchFamily="34" charset="0"/>
              </a:rPr>
              <a:t>Đôi</a:t>
            </a:r>
            <a:r>
              <a:rPr lang="en-US" sz="3600" dirty="0" smtClean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latin typeface="Arial-Rounded" panose="020B0500000000000000" pitchFamily="34" charset="0"/>
                <a:cs typeface="Arial-Rounded" panose="020B0500000000000000" pitchFamily="34" charset="0"/>
              </a:rPr>
              <a:t>mắt</a:t>
            </a:r>
            <a:r>
              <a:rPr lang="en-US" sz="3600" dirty="0" smtClean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latin typeface="Arial-Rounded" panose="020B0500000000000000" pitchFamily="34" charset="0"/>
                <a:cs typeface="Arial-Rounded" panose="020B0500000000000000" pitchFamily="34" charset="0"/>
              </a:rPr>
              <a:t>đen</a:t>
            </a:r>
            <a:r>
              <a:rPr lang="en-US" sz="3600" dirty="0" smtClean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latin typeface="Arial-Rounded" panose="020B0500000000000000" pitchFamily="34" charset="0"/>
                <a:cs typeface="Arial-Rounded" panose="020B0500000000000000" pitchFamily="34" charset="0"/>
              </a:rPr>
              <a:t>láy</a:t>
            </a:r>
            <a:r>
              <a:rPr lang="en-US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smtClean="0">
                <a:latin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endParaRPr lang="en-US" dirty="0">
              <a:latin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Text Box 1"/>
          <p:cNvSpPr txBox="1"/>
          <p:nvPr/>
        </p:nvSpPr>
        <p:spPr>
          <a:xfrm>
            <a:off x="862012" y="3170164"/>
            <a:ext cx="10247630" cy="206210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vi-VN" sz="3200" i="1" dirty="0" smtClean="0"/>
              <a:t>                           Mái </a:t>
            </a:r>
            <a:r>
              <a:rPr lang="vi-VN" sz="3200" i="1" dirty="0"/>
              <a:t>tóc đen nhánh. </a:t>
            </a:r>
            <a:endParaRPr lang="vi-VN" sz="3200" i="1" dirty="0" smtClean="0"/>
          </a:p>
          <a:p>
            <a:r>
              <a:rPr lang="vi-VN" sz="3200" i="1" dirty="0" smtClean="0"/>
              <a:t>                           Đôi </a:t>
            </a:r>
            <a:r>
              <a:rPr lang="vi-VN" sz="3200" i="1" dirty="0"/>
              <a:t>mắt s</a:t>
            </a:r>
            <a:r>
              <a:rPr lang="en-US" sz="3200" i="1" dirty="0"/>
              <a:t>á</a:t>
            </a:r>
            <a:r>
              <a:rPr lang="vi-VN" sz="3200" i="1" dirty="0"/>
              <a:t>ng</a:t>
            </a:r>
            <a:r>
              <a:rPr lang="vi-VN" sz="3200" i="1" dirty="0" smtClean="0"/>
              <a:t>.</a:t>
            </a:r>
            <a:endParaRPr lang="vi-VN" sz="3200" i="1" dirty="0" smtClean="0"/>
          </a:p>
          <a:p>
            <a:r>
              <a:rPr lang="vi-VN" sz="3200" i="1" dirty="0" smtClean="0"/>
              <a:t>                           Khuôn </a:t>
            </a:r>
            <a:r>
              <a:rPr lang="vi-VN" sz="3200" i="1" dirty="0"/>
              <a:t>mặt bầu </a:t>
            </a:r>
            <a:r>
              <a:rPr lang="vi-VN" sz="3200" i="1" dirty="0" smtClean="0"/>
              <a:t>bĩnh.</a:t>
            </a:r>
            <a:endParaRPr lang="vi-VN" sz="3200" i="1" dirty="0" smtClean="0"/>
          </a:p>
          <a:p>
            <a:pPr algn="ctr"/>
            <a:r>
              <a:rPr lang="vi-VN" sz="3200" i="1" dirty="0" smtClean="0"/>
              <a:t>...</a:t>
            </a:r>
            <a:endParaRPr lang="vi-VN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"/>
          <p:cNvSpPr txBox="1"/>
          <p:nvPr/>
        </p:nvSpPr>
        <p:spPr>
          <a:xfrm>
            <a:off x="1714500" y="344805"/>
            <a:ext cx="1001966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3. </a:t>
            </a:r>
            <a:r>
              <a:rPr lang="nl-NL" sz="3200" dirty="0"/>
              <a:t>Đặt một câu nêu đặc điểm ngoại hình của một bạn trong lớp em.</a:t>
            </a:r>
            <a:endParaRPr lang="vi-VN" sz="3200" dirty="0"/>
          </a:p>
        </p:txBody>
      </p:sp>
      <p:sp>
        <p:nvSpPr>
          <p:cNvPr id="6" name="Rounded Rectangle 4"/>
          <p:cNvSpPr/>
          <p:nvPr/>
        </p:nvSpPr>
        <p:spPr>
          <a:xfrm>
            <a:off x="2535039" y="2190690"/>
            <a:ext cx="3401528" cy="88201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Arial-Rounded" panose="020B0500000000000000" pitchFamily="34" charset="0"/>
                <a:cs typeface="Arial-Rounded" panose="020B0500000000000000" pitchFamily="34" charset="0"/>
              </a:rPr>
              <a:t>Nụ</a:t>
            </a:r>
            <a:r>
              <a:rPr lang="en-US" sz="2400" dirty="0" smtClean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cs typeface="Arial-Rounded" panose="020B0500000000000000" pitchFamily="34" charset="0"/>
              </a:rPr>
              <a:t>cười</a:t>
            </a:r>
            <a:r>
              <a:rPr lang="en-US" sz="2400" dirty="0" smtClean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2400" dirty="0" smtClean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400" dirty="0" smtClean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cs typeface="Arial-Rounded" panose="020B0500000000000000" pitchFamily="34" charset="0"/>
              </a:rPr>
              <a:t>Hùng</a:t>
            </a:r>
            <a:r>
              <a:rPr lang="en-US" sz="2400" dirty="0" smtClean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endParaRPr lang="en-US" sz="2400" dirty="0" smtClean="0">
              <a:latin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/>
            <a:r>
              <a:rPr lang="en-US" sz="2400" dirty="0" err="1" smtClean="0">
                <a:latin typeface="Arial-Rounded" panose="020B0500000000000000" pitchFamily="34" charset="0"/>
                <a:cs typeface="Arial-Rounded" panose="020B0500000000000000" pitchFamily="34" charset="0"/>
              </a:rPr>
              <a:t>tươi</a:t>
            </a:r>
            <a:r>
              <a:rPr lang="en-US" sz="2400" dirty="0" smtClean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cs typeface="Arial-Rounded" panose="020B0500000000000000" pitchFamily="34" charset="0"/>
              </a:rPr>
              <a:t>tắn</a:t>
            </a:r>
            <a:r>
              <a:rPr lang="en-US" sz="2400" dirty="0" smtClean="0">
                <a:latin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2400" dirty="0">
              <a:latin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5692" b="96000" l="9963" r="89851">
                        <a14:foregroundMark x1="35196" y1="28154" x2="39385" y2="29231"/>
                        <a14:foregroundMark x1="55121" y1="30615" x2="58845" y2="32692"/>
                        <a14:foregroundMark x1="69088" y1="20077" x2="69088" y2="23923"/>
                        <a14:foregroundMark x1="35196" y1="13462" x2="35196" y2="173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4332" y="981015"/>
            <a:ext cx="2357489" cy="24193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0" r="90000">
                        <a14:foregroundMark x1="39538" y1="17248" x2="37769" y2="288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79" t="11468" r="52891" b="10549"/>
          <a:stretch>
            <a:fillRect/>
          </a:stretch>
        </p:blipFill>
        <p:spPr>
          <a:xfrm>
            <a:off x="6129615" y="4472512"/>
            <a:ext cx="1398310" cy="155170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0000" r="98231">
                        <a14:foregroundMark x1="78692" y1="13119" x2="66462" y2="610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845" t="8716" r="5770" b="2294"/>
          <a:stretch>
            <a:fillRect/>
          </a:stretch>
        </p:blipFill>
        <p:spPr>
          <a:xfrm>
            <a:off x="561184" y="1398932"/>
            <a:ext cx="2306631" cy="273868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00" b="99600" l="9664" r="8991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861" y="4041970"/>
            <a:ext cx="2406492" cy="2442441"/>
          </a:xfrm>
          <a:prstGeom prst="rect">
            <a:avLst/>
          </a:prstGeom>
        </p:spPr>
      </p:pic>
      <p:sp>
        <p:nvSpPr>
          <p:cNvPr id="12" name="Rounded Rectangle 4"/>
          <p:cNvSpPr/>
          <p:nvPr/>
        </p:nvSpPr>
        <p:spPr>
          <a:xfrm>
            <a:off x="1714500" y="4807360"/>
            <a:ext cx="4222068" cy="88201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Arial-Rounded" panose="020B0500000000000000" pitchFamily="34" charset="0"/>
                <a:cs typeface="Arial-Rounded" panose="020B0500000000000000" pitchFamily="34" charset="0"/>
              </a:rPr>
              <a:t>Mái</a:t>
            </a:r>
            <a:r>
              <a:rPr lang="en-US" sz="2400" dirty="0" smtClean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cs typeface="Arial-Rounded" panose="020B0500000000000000" pitchFamily="34" charset="0"/>
              </a:rPr>
              <a:t>tóc</a:t>
            </a:r>
            <a:r>
              <a:rPr lang="en-US" sz="2400" dirty="0" smtClean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2400" dirty="0" smtClean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400" dirty="0" smtClean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sz="2400" dirty="0" smtClean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cs typeface="Arial-Rounded" panose="020B0500000000000000" pitchFamily="34" charset="0"/>
              </a:rPr>
              <a:t>đen</a:t>
            </a:r>
            <a:r>
              <a:rPr lang="en-US" sz="2400" dirty="0" smtClean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cs typeface="Arial-Rounded" panose="020B0500000000000000" pitchFamily="34" charset="0"/>
              </a:rPr>
              <a:t>nhánh</a:t>
            </a:r>
            <a:r>
              <a:rPr lang="en-US" sz="2400" dirty="0" smtClean="0">
                <a:latin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 smtClean="0">
                <a:latin typeface="Arial-Rounded" panose="020B0500000000000000" pitchFamily="34" charset="0"/>
                <a:cs typeface="Arial-Rounded" panose="020B0500000000000000" pitchFamily="34" charset="0"/>
              </a:rPr>
              <a:t>mượt</a:t>
            </a:r>
            <a:r>
              <a:rPr lang="en-US" sz="2400" dirty="0" smtClean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cs typeface="Arial-Rounded" panose="020B0500000000000000" pitchFamily="34" charset="0"/>
              </a:rPr>
              <a:t>mà</a:t>
            </a:r>
            <a:r>
              <a:rPr lang="en-US" sz="2400" dirty="0" smtClean="0">
                <a:latin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2400" dirty="0">
              <a:latin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Rounded Rectangle 4"/>
          <p:cNvSpPr/>
          <p:nvPr/>
        </p:nvSpPr>
        <p:spPr>
          <a:xfrm>
            <a:off x="8455192" y="1947889"/>
            <a:ext cx="3278973" cy="88201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400" dirty="0" smtClean="0">
                <a:latin typeface="Arial-Rounded" panose="020B0500000000000000" pitchFamily="34" charset="0"/>
                <a:cs typeface="Arial-Rounded" panose="020B0500000000000000" pitchFamily="34" charset="0"/>
              </a:rPr>
              <a:t> Mai </a:t>
            </a:r>
            <a:r>
              <a:rPr lang="en-US" sz="2400" dirty="0" err="1" smtClean="0">
                <a:latin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400" dirty="0" smtClean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cs typeface="Arial-Rounded" panose="020B0500000000000000" pitchFamily="34" charset="0"/>
              </a:rPr>
              <a:t>đôi</a:t>
            </a:r>
            <a:r>
              <a:rPr lang="en-US" sz="2400" dirty="0" smtClean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cs typeface="Arial-Rounded" panose="020B0500000000000000" pitchFamily="34" charset="0"/>
              </a:rPr>
              <a:t>mắt</a:t>
            </a:r>
            <a:r>
              <a:rPr lang="en-US" sz="2400" dirty="0" smtClean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endParaRPr lang="en-US" sz="2400" dirty="0" smtClean="0">
              <a:latin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/>
            <a:r>
              <a:rPr lang="en-US" sz="2400" dirty="0" err="1" smtClean="0">
                <a:latin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lang="en-US" sz="2400" dirty="0" smtClean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lang="en-US" sz="2400" dirty="0" smtClean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2400" dirty="0" smtClean="0">
                <a:latin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2400" dirty="0">
              <a:latin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Rounded Rectangle 4"/>
          <p:cNvSpPr/>
          <p:nvPr/>
        </p:nvSpPr>
        <p:spPr>
          <a:xfrm>
            <a:off x="7527926" y="4799240"/>
            <a:ext cx="3782500" cy="88201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Arial-Rounded" panose="020B0500000000000000" pitchFamily="34" charset="0"/>
                <a:cs typeface="Arial-Rounded" panose="020B0500000000000000" pitchFamily="34" charset="0"/>
              </a:rPr>
              <a:t>Linh</a:t>
            </a:r>
            <a:r>
              <a:rPr lang="en-US" sz="2400" dirty="0" smtClean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cs typeface="Arial-Rounded" panose="020B0500000000000000" pitchFamily="34" charset="0"/>
              </a:rPr>
              <a:t>Đan</a:t>
            </a:r>
            <a:r>
              <a:rPr lang="en-US" sz="2400" dirty="0" smtClean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2400" dirty="0" smtClean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cs typeface="Arial-Rounded" panose="020B0500000000000000" pitchFamily="34" charset="0"/>
              </a:rPr>
              <a:t>xinh</a:t>
            </a:r>
            <a:r>
              <a:rPr lang="en-US" sz="2400" dirty="0" smtClean="0">
                <a:latin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2400" dirty="0">
              <a:latin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  <p:bldP spid="6" grpId="0" animBg="1"/>
      <p:bldP spid="12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 rot="16200000" flipV="1">
            <a:off x="2637125" y="-2667000"/>
            <a:ext cx="6858000" cy="12192000"/>
          </a:xfrm>
          <a:prstGeom prst="rect">
            <a:avLst/>
          </a:prstGeom>
        </p:spPr>
      </p:pic>
      <p:sp>
        <p:nvSpPr>
          <p:cNvPr id="21" name="20"/>
          <p:cNvSpPr/>
          <p:nvPr/>
        </p:nvSpPr>
        <p:spPr>
          <a:xfrm>
            <a:off x="4275390" y="2197892"/>
            <a:ext cx="5332043" cy="24622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algn="ctr"/>
            <a:r>
              <a:rPr lang="en-US" sz="8000" b="1" kern="1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Times New Roman" panose="02020603050405020304"/>
              </a:rPr>
              <a:t>CỦNG CỐ BÀI HỌC</a:t>
            </a:r>
            <a:endParaRPr lang="en-US" sz="8000" b="1" kern="1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cs typeface="Times New Roman" panose="02020603050405020304"/>
            </a:endParaRPr>
          </a:p>
        </p:txBody>
      </p:sp>
      <p:pic>
        <p:nvPicPr>
          <p:cNvPr id="18" name="Picture 2" descr="Kết nối tri thức với cuộc số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/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5" name="18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9714797" y="3429000"/>
            <a:ext cx="2263295" cy="3827929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tags/tag1.xml><?xml version="1.0" encoding="utf-8"?>
<p:tagLst xmlns:p="http://schemas.openxmlformats.org/presentationml/2006/main">
  <p:tag name="PA" val="v3.0.0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650</Words>
  <Application>WPS Presentation</Application>
  <PresentationFormat>Widescreen</PresentationFormat>
  <Paragraphs>41</Paragraphs>
  <Slides>7</Slides>
  <Notes>2</Notes>
  <HiddenSlides>0</HiddenSlides>
  <MMClips>2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6</vt:i4>
      </vt:variant>
      <vt:variant>
        <vt:lpstr>幻灯片标题</vt:lpstr>
      </vt:variant>
      <vt:variant>
        <vt:i4>7</vt:i4>
      </vt:variant>
    </vt:vector>
  </HeadingPairs>
  <TitlesOfParts>
    <vt:vector size="24" baseType="lpstr">
      <vt:lpstr>Arial</vt:lpstr>
      <vt:lpstr>SimSun</vt:lpstr>
      <vt:lpstr>Wingdings</vt:lpstr>
      <vt:lpstr>Microsoft YaHei</vt:lpstr>
      <vt:lpstr>Calibri Light</vt:lpstr>
      <vt:lpstr>Calibri</vt:lpstr>
      <vt:lpstr>Times New Roman</vt:lpstr>
      <vt:lpstr>Arial-Rounded</vt:lpstr>
      <vt:lpstr>Yellowtail</vt:lpstr>
      <vt:lpstr>Times New Roman</vt:lpstr>
      <vt:lpstr>Arial Unicode MS</vt:lpstr>
      <vt:lpstr>1_Office Theme</vt:lpstr>
      <vt:lpstr>2_Office Theme</vt:lpstr>
      <vt:lpstr>2_Office 主题​​</vt:lpstr>
      <vt:lpstr>3_Office Theme</vt:lpstr>
      <vt:lpstr>4_Office Theme</vt:lpstr>
      <vt:lpstr>5_Office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Ngoc Huyen</dc:creator>
  <cp:lastModifiedBy>Admin</cp:lastModifiedBy>
  <cp:revision>10</cp:revision>
  <dcterms:created xsi:type="dcterms:W3CDTF">2021-05-27T04:03:00Z</dcterms:created>
  <dcterms:modified xsi:type="dcterms:W3CDTF">2022-09-18T11:28:21Z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1033-11.2.0.11306</vt:lpwstr>
  </property>
  <property fmtid="{D5CDD505-2E9C-101B-9397-08002B2CF9AE}" pid="3" name="ICV">
    <vt:lpwstr>D054B57112854F8BB2B17ED45F037555</vt:lpwstr>
  </property>
</Properties>
</file>