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400" r:id="rId3"/>
    <p:sldId id="258" r:id="rId5"/>
    <p:sldId id="259" r:id="rId6"/>
    <p:sldId id="260" r:id="rId7"/>
    <p:sldId id="261" r:id="rId8"/>
    <p:sldId id="273" r:id="rId9"/>
    <p:sldId id="393" r:id="rId10"/>
    <p:sldId id="287" r:id="rId11"/>
    <p:sldId id="288" r:id="rId12"/>
    <p:sldId id="289" r:id="rId13"/>
    <p:sldId id="290" r:id="rId14"/>
    <p:sldId id="291" r:id="rId15"/>
    <p:sldId id="27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  <p:cmAuthor id="2" name="Vũ Kim Ngân" initials="VKN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0" Type="http://schemas.openxmlformats.org/officeDocument/2006/relationships/commentAuthors" Target="commentAuthors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1487C8-384B-4F4C-BD0A-F6DD1C2A6583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2A9712-A0EB-4727-B10B-CF6B16574DA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78530-F7E8-41FD-B4DC-B25094D1B52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B2D6E6-494D-491F-8C36-0F4EE64B7BE7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audio" Target="NULL" TargetMode="External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3" Type="http://schemas.openxmlformats.org/officeDocument/2006/relationships/notesSlide" Target="../notesSlides/notesSlide1.xml"/><Relationship Id="rId12" Type="http://schemas.openxmlformats.org/officeDocument/2006/relationships/slideLayout" Target="../slideLayouts/slideLayout6.xml"/><Relationship Id="rId11" Type="http://schemas.openxmlformats.org/officeDocument/2006/relationships/image" Target="../media/image9.png"/><Relationship Id="rId10" Type="http://schemas.microsoft.com/office/2007/relationships/media" Target="../media/media1.mp3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microsoft.com/office/2007/relationships/hdphoto" Target="../media/image29.wdp"/><Relationship Id="rId2" Type="http://schemas.openxmlformats.org/officeDocument/2006/relationships/image" Target="../media/image28.png"/><Relationship Id="rId1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microsoft.com/office/2007/relationships/hdphoto" Target="../media/image31.wdp"/><Relationship Id="rId2" Type="http://schemas.openxmlformats.org/officeDocument/2006/relationships/image" Target="../media/image30.png"/><Relationship Id="rId1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microsoft.com/office/2007/relationships/media" Target="../media/media2.mp3"/><Relationship Id="rId7" Type="http://schemas.openxmlformats.org/officeDocument/2006/relationships/audio" Target="NULL" TargetMode="External"/><Relationship Id="rId6" Type="http://schemas.microsoft.com/office/2007/relationships/hdphoto" Target="../media/image15.wdp"/><Relationship Id="rId5" Type="http://schemas.openxmlformats.org/officeDocument/2006/relationships/image" Target="../media/image14.png"/><Relationship Id="rId4" Type="http://schemas.microsoft.com/office/2007/relationships/hdphoto" Target="../media/image13.wdp"/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18.png"/><Relationship Id="rId7" Type="http://schemas.microsoft.com/office/2007/relationships/hdphoto" Target="../media/image15.wdp"/><Relationship Id="rId6" Type="http://schemas.openxmlformats.org/officeDocument/2006/relationships/image" Target="../media/image14.png"/><Relationship Id="rId5" Type="http://schemas.microsoft.com/office/2007/relationships/hdphoto" Target="../media/image13.wdp"/><Relationship Id="rId4" Type="http://schemas.openxmlformats.org/officeDocument/2006/relationships/image" Target="../media/image12.png"/><Relationship Id="rId3" Type="http://schemas.openxmlformats.org/officeDocument/2006/relationships/image" Target="../media/image11.GIF"/><Relationship Id="rId2" Type="http://schemas.openxmlformats.org/officeDocument/2006/relationships/image" Target="../media/image17.GIF"/><Relationship Id="rId12" Type="http://schemas.openxmlformats.org/officeDocument/2006/relationships/slideLayout" Target="../slideLayouts/slideLayout1.xml"/><Relationship Id="rId11" Type="http://schemas.openxmlformats.org/officeDocument/2006/relationships/audio" Target="../media/audio3.wav"/><Relationship Id="rId10" Type="http://schemas.openxmlformats.org/officeDocument/2006/relationships/audio" Target="../media/audio2.wav"/><Relationship Id="rId1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18.png"/><Relationship Id="rId7" Type="http://schemas.microsoft.com/office/2007/relationships/hdphoto" Target="../media/image15.wdp"/><Relationship Id="rId6" Type="http://schemas.openxmlformats.org/officeDocument/2006/relationships/image" Target="../media/image14.png"/><Relationship Id="rId5" Type="http://schemas.microsoft.com/office/2007/relationships/hdphoto" Target="../media/image13.wdp"/><Relationship Id="rId4" Type="http://schemas.openxmlformats.org/officeDocument/2006/relationships/image" Target="../media/image12.png"/><Relationship Id="rId3" Type="http://schemas.openxmlformats.org/officeDocument/2006/relationships/image" Target="../media/image11.GIF"/><Relationship Id="rId2" Type="http://schemas.openxmlformats.org/officeDocument/2006/relationships/image" Target="../media/image17.GIF"/><Relationship Id="rId12" Type="http://schemas.openxmlformats.org/officeDocument/2006/relationships/slideLayout" Target="../slideLayouts/slideLayout1.xml"/><Relationship Id="rId11" Type="http://schemas.openxmlformats.org/officeDocument/2006/relationships/audio" Target="../media/audio3.wav"/><Relationship Id="rId10" Type="http://schemas.openxmlformats.org/officeDocument/2006/relationships/audio" Target="../media/audio2.wav"/><Relationship Id="rId1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microsoft.com/office/2007/relationships/hdphoto" Target="../media/image27.wdp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421" y="3905393"/>
            <a:ext cx="2192395" cy="1757207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436" y="5476564"/>
            <a:ext cx="6212564" cy="524185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476564"/>
            <a:ext cx="5935911" cy="524185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670312"/>
            <a:ext cx="1951208" cy="2336775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4706480"/>
            <a:ext cx="1375161" cy="1294269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5263271"/>
            <a:ext cx="3505199" cy="548153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589" y="1058605"/>
            <a:ext cx="6533856" cy="1338800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287" y="4807601"/>
            <a:ext cx="3607165" cy="1239767"/>
          </a:xfrm>
          <a:prstGeom prst="rect">
            <a:avLst/>
          </a:prstGeom>
        </p:spPr>
      </p:pic>
      <p:sp>
        <p:nvSpPr>
          <p:cNvPr id="343" name="文本框 342"/>
          <p:cNvSpPr txBox="1"/>
          <p:nvPr/>
        </p:nvSpPr>
        <p:spPr>
          <a:xfrm>
            <a:off x="3726680" y="935763"/>
            <a:ext cx="4837430" cy="4140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1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PHÒNG GD &amp; ĐT QUẬN LONG BIÊN </a:t>
            </a:r>
            <a:endParaRPr lang="zh-CN" altLang="en-US" sz="21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3760449" y="1237211"/>
            <a:ext cx="4704080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4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TRƯỜNG TIỂU HỌC PHÚC LỢI</a:t>
            </a:r>
            <a:endParaRPr lang="zh-CN" altLang="en-US" sz="240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0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>
                  <p14:trim end="42154.64843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7539" y="416903"/>
            <a:ext cx="609600" cy="609600"/>
          </a:xfrm>
          <a:prstGeom prst="rect">
            <a:avLst/>
          </a:prstGeom>
        </p:spPr>
      </p:pic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3626325" y="2304079"/>
            <a:ext cx="4629945" cy="541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kumimoji="0" lang="vi-VN" alt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kumimoji="0" lang="vi-VN" altLang="en-US" sz="27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2741051" y="3015777"/>
            <a:ext cx="6400800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4"/>
          <p:cNvSpPr txBox="1">
            <a:spLocks noChangeArrowheads="1"/>
          </p:cNvSpPr>
          <p:nvPr/>
        </p:nvSpPr>
        <p:spPr bwMode="auto">
          <a:xfrm>
            <a:off x="2343547" y="3670495"/>
            <a:ext cx="7196173" cy="92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700" b="1" dirty="0" err="1" smtClean="0">
                <a:solidFill>
                  <a:srgbClr val="FF0000"/>
                </a:solidFill>
                <a:cs typeface="Times New Roman" panose="02020603050405020304" pitchFamily="18" charset="0"/>
                <a:sym typeface="+mn-ea"/>
              </a:rPr>
              <a:t>Phép cộng (có nhớ) số có hai chữ số</a:t>
            </a:r>
            <a:endParaRPr lang="vi-VN" sz="2700" b="1" dirty="0" err="1" smtClean="0">
              <a:solidFill>
                <a:srgbClr val="FF0000"/>
              </a:solidFill>
              <a:cs typeface="Times New Roman" panose="02020603050405020304" pitchFamily="18" charset="0"/>
              <a:sym typeface="+mn-ea"/>
            </a:endParaRPr>
          </a:p>
          <a:p>
            <a:pPr algn="ctr" eaLnBrk="1" hangingPunct="1"/>
            <a:r>
              <a:rPr kumimoji="0" lang="vi-VN" sz="27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với số có một chữ số (Tiết 3).</a:t>
            </a:r>
            <a:endParaRPr kumimoji="0" lang="vi-VN" sz="2700" b="1" i="0" u="none" strike="noStrike" kern="1200" cap="none" spc="0" normalizeH="0" baseline="0" noProof="0" dirty="0" err="1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01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1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2962275" y="628471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399596" y="628471"/>
            <a:ext cx="77637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Chú gà bới đất làm mất kết quả của các phép tính mà Việt vừa viết. Hãy tìm lại kết quả giúp bạn Việt nhé!</a:t>
            </a:r>
            <a:endParaRPr lang="vi-VN" sz="2400" dirty="0"/>
          </a:p>
        </p:txBody>
      </p:sp>
      <p:pic>
        <p:nvPicPr>
          <p:cNvPr id="9" name="Picture 8" descr="C:\Users\TUAN\Downloads\Luyện tập 1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5319"/>
          <a:stretch>
            <a:fillRect/>
          </a:stretch>
        </p:blipFill>
        <p:spPr>
          <a:xfrm>
            <a:off x="1411722" y="1491964"/>
            <a:ext cx="8551428" cy="4626608"/>
          </a:xfrm>
          <a:prstGeom prst="rect">
            <a:avLst/>
          </a:prstGeom>
        </p:spPr>
      </p:pic>
      <p:sp>
        <p:nvSpPr>
          <p:cNvPr id="7" name="Rectangle: Rounded Corners 6"/>
          <p:cNvSpPr/>
          <p:nvPr/>
        </p:nvSpPr>
        <p:spPr>
          <a:xfrm>
            <a:off x="3868350" y="3672746"/>
            <a:ext cx="1166782" cy="67396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solidFill>
                  <a:srgbClr val="FF0000"/>
                </a:solidFill>
              </a:rPr>
              <a:t>55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4451741" y="5190120"/>
            <a:ext cx="1166782" cy="67396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solidFill>
                  <a:srgbClr val="FF0000"/>
                </a:solidFill>
              </a:rPr>
              <a:t>30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6626487" y="3672745"/>
            <a:ext cx="1166782" cy="67396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solidFill>
                  <a:srgbClr val="FF0000"/>
                </a:solidFill>
              </a:rPr>
              <a:t>93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12" name="Rectangle: Rounded Corners 11"/>
          <p:cNvSpPr/>
          <p:nvPr/>
        </p:nvSpPr>
        <p:spPr>
          <a:xfrm>
            <a:off x="7820764" y="5029052"/>
            <a:ext cx="1166782" cy="67396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20</a:t>
            </a:r>
            <a:endParaRPr lang="vi-VN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7" grpId="0" animBg="1"/>
      <p:bldP spid="10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800928" y="129354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238250" y="1293547"/>
            <a:ext cx="3028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Chọn kết quả đúng.</a:t>
            </a:r>
            <a:endParaRPr lang="vi-VN" sz="2400" dirty="0"/>
          </a:p>
        </p:txBody>
      </p:sp>
      <p:pic>
        <p:nvPicPr>
          <p:cNvPr id="9" name="Picture 8" descr="C:\Users\TUAN\Downloads\Luyện tập 1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800928" y="1856454"/>
            <a:ext cx="4686300" cy="1593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2400" dirty="0"/>
              <a:t>a) 28 + 9 + 2 = ?</a:t>
            </a:r>
            <a:endParaRPr lang="vi-VN" sz="2400" dirty="0"/>
          </a:p>
          <a:p>
            <a:pPr algn="just">
              <a:lnSpc>
                <a:spcPct val="250000"/>
              </a:lnSpc>
            </a:pPr>
            <a:r>
              <a:rPr lang="vi-VN" sz="2400" dirty="0">
                <a:solidFill>
                  <a:srgbClr val="F35757"/>
                </a:solidFill>
              </a:rPr>
              <a:t>A. </a:t>
            </a:r>
            <a:r>
              <a:rPr lang="vi-VN" sz="2400" dirty="0"/>
              <a:t>37		</a:t>
            </a:r>
            <a:r>
              <a:rPr lang="vi-VN" sz="2400" dirty="0">
                <a:solidFill>
                  <a:srgbClr val="F35757"/>
                </a:solidFill>
              </a:rPr>
              <a:t>B. </a:t>
            </a:r>
            <a:r>
              <a:rPr lang="vi-VN" sz="2400" dirty="0"/>
              <a:t>39		</a:t>
            </a:r>
            <a:r>
              <a:rPr lang="vi-VN" sz="2400" dirty="0">
                <a:solidFill>
                  <a:srgbClr val="F35757"/>
                </a:solidFill>
              </a:rPr>
              <a:t>C. </a:t>
            </a:r>
            <a:r>
              <a:rPr lang="vi-VN" sz="2400" dirty="0"/>
              <a:t>30</a:t>
            </a:r>
            <a:endParaRPr lang="vi-VN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800928" y="3412710"/>
            <a:ext cx="4686300" cy="1593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2400" dirty="0"/>
              <a:t>b) 45 + 5 + 8 = ?</a:t>
            </a:r>
            <a:endParaRPr lang="vi-VN" sz="2400" dirty="0"/>
          </a:p>
          <a:p>
            <a:pPr algn="just">
              <a:lnSpc>
                <a:spcPct val="250000"/>
              </a:lnSpc>
            </a:pPr>
            <a:r>
              <a:rPr lang="vi-VN" sz="2400" dirty="0">
                <a:solidFill>
                  <a:srgbClr val="F35757"/>
                </a:solidFill>
              </a:rPr>
              <a:t>A. </a:t>
            </a:r>
            <a:r>
              <a:rPr lang="vi-VN" sz="2400" dirty="0"/>
              <a:t>58		</a:t>
            </a:r>
            <a:r>
              <a:rPr lang="vi-VN" sz="2400" dirty="0">
                <a:solidFill>
                  <a:srgbClr val="F35757"/>
                </a:solidFill>
              </a:rPr>
              <a:t>B. </a:t>
            </a:r>
            <a:r>
              <a:rPr lang="vi-VN" sz="2400" dirty="0"/>
              <a:t>48		</a:t>
            </a:r>
            <a:r>
              <a:rPr lang="vi-VN" sz="2400" dirty="0">
                <a:solidFill>
                  <a:srgbClr val="F35757"/>
                </a:solidFill>
              </a:rPr>
              <a:t>C. </a:t>
            </a:r>
            <a:r>
              <a:rPr lang="vi-VN" sz="2400" dirty="0"/>
              <a:t>68</a:t>
            </a:r>
            <a:endParaRPr lang="vi-VN" sz="2400" dirty="0"/>
          </a:p>
        </p:txBody>
      </p:sp>
      <p:sp>
        <p:nvSpPr>
          <p:cNvPr id="12" name="Rectangle: Rounded Corners 11"/>
          <p:cNvSpPr/>
          <p:nvPr/>
        </p:nvSpPr>
        <p:spPr>
          <a:xfrm>
            <a:off x="1371966" y="2544205"/>
            <a:ext cx="748382" cy="38490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</a:rPr>
              <a:t>37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2511130" y="2885515"/>
            <a:ext cx="563376" cy="5777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Rectangle: Rounded Corners 13"/>
          <p:cNvSpPr/>
          <p:nvPr/>
        </p:nvSpPr>
        <p:spPr>
          <a:xfrm>
            <a:off x="1399665" y="4083896"/>
            <a:ext cx="748382" cy="38490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</a:rPr>
              <a:t>50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674874" y="4468802"/>
            <a:ext cx="563376" cy="5777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5" name="Straight Connector 4"/>
          <p:cNvCxnSpPr/>
          <p:nvPr/>
        </p:nvCxnSpPr>
        <p:spPr>
          <a:xfrm>
            <a:off x="5632174" y="411967"/>
            <a:ext cx="0" cy="5724939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5777121" y="505042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5</a:t>
            </a:r>
            <a:endParaRPr lang="vi-VN" sz="32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6214442" y="505042"/>
            <a:ext cx="48726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Tính tổng các số trên những hạt dẻ mà chú sóc nhặt được trên đường về nhà.</a:t>
            </a:r>
            <a:endParaRPr lang="vi-VN" sz="24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56811" y="1993034"/>
            <a:ext cx="5230282" cy="2362666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6852753" y="4044140"/>
            <a:ext cx="129871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8151466" y="3352800"/>
            <a:ext cx="1" cy="69134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747000" y="3352800"/>
            <a:ext cx="404466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7321550" y="3352800"/>
            <a:ext cx="12396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321549" y="2984500"/>
            <a:ext cx="0" cy="379757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7308849" y="2984500"/>
            <a:ext cx="31115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7949233" y="2984500"/>
            <a:ext cx="1080467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9029700" y="2406650"/>
            <a:ext cx="0" cy="57785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9029700" y="2406650"/>
            <a:ext cx="77757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/>
          <p:cNvSpPr/>
          <p:nvPr/>
        </p:nvSpPr>
        <p:spPr>
          <a:xfrm>
            <a:off x="7444100" y="3146418"/>
            <a:ext cx="302897" cy="3587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41" name="Oval 40"/>
          <p:cNvSpPr/>
          <p:nvPr/>
        </p:nvSpPr>
        <p:spPr>
          <a:xfrm>
            <a:off x="7632700" y="2782881"/>
            <a:ext cx="302897" cy="3587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42" name="Oval 41"/>
          <p:cNvSpPr/>
          <p:nvPr/>
        </p:nvSpPr>
        <p:spPr>
          <a:xfrm>
            <a:off x="9807271" y="2294435"/>
            <a:ext cx="302897" cy="3587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44" name="Rectangle: Rounded Corners 43"/>
          <p:cNvSpPr/>
          <p:nvPr/>
        </p:nvSpPr>
        <p:spPr>
          <a:xfrm>
            <a:off x="5960053" y="4760383"/>
            <a:ext cx="837795" cy="77032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002060"/>
                </a:solidFill>
              </a:rPr>
              <a:t>38</a:t>
            </a:r>
            <a:endParaRPr lang="vi-VN" sz="4000" b="1" dirty="0">
              <a:solidFill>
                <a:srgbClr val="002060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871126" y="4871043"/>
            <a:ext cx="4251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002060"/>
                </a:solidFill>
              </a:rPr>
              <a:t>+</a:t>
            </a:r>
            <a:endParaRPr lang="vi-VN" sz="3200" dirty="0">
              <a:solidFill>
                <a:srgbClr val="002060"/>
              </a:solidFill>
            </a:endParaRPr>
          </a:p>
        </p:txBody>
      </p:sp>
      <p:sp>
        <p:nvSpPr>
          <p:cNvPr id="46" name="Rectangle: Rounded Corners 45"/>
          <p:cNvSpPr/>
          <p:nvPr/>
        </p:nvSpPr>
        <p:spPr>
          <a:xfrm>
            <a:off x="7369520" y="4760383"/>
            <a:ext cx="837795" cy="77032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solidFill>
                  <a:srgbClr val="002060"/>
                </a:solidFill>
              </a:rPr>
              <a:t>9</a:t>
            </a:r>
            <a:endParaRPr lang="vi-VN" sz="4000" b="1" dirty="0">
              <a:solidFill>
                <a:srgbClr val="002060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8280593" y="4871043"/>
            <a:ext cx="4251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002060"/>
                </a:solidFill>
              </a:rPr>
              <a:t>+</a:t>
            </a:r>
            <a:endParaRPr lang="vi-VN" sz="3200" dirty="0">
              <a:solidFill>
                <a:srgbClr val="002060"/>
              </a:solidFill>
            </a:endParaRPr>
          </a:p>
        </p:txBody>
      </p:sp>
      <p:sp>
        <p:nvSpPr>
          <p:cNvPr id="48" name="Rectangle: Rounded Corners 47"/>
          <p:cNvSpPr/>
          <p:nvPr/>
        </p:nvSpPr>
        <p:spPr>
          <a:xfrm>
            <a:off x="8773979" y="4760383"/>
            <a:ext cx="837795" cy="77032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002060"/>
                </a:solidFill>
              </a:rPr>
              <a:t>5</a:t>
            </a:r>
            <a:endParaRPr lang="vi-VN" sz="4000" b="1" dirty="0">
              <a:solidFill>
                <a:srgbClr val="002060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9685052" y="4871043"/>
            <a:ext cx="4251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002060"/>
                </a:solidFill>
              </a:rPr>
              <a:t>=</a:t>
            </a:r>
            <a:endParaRPr lang="vi-VN" sz="3200" dirty="0">
              <a:solidFill>
                <a:srgbClr val="002060"/>
              </a:solidFill>
            </a:endParaRPr>
          </a:p>
        </p:txBody>
      </p:sp>
      <p:sp>
        <p:nvSpPr>
          <p:cNvPr id="50" name="Rectangle: Rounded Corners 49"/>
          <p:cNvSpPr/>
          <p:nvPr/>
        </p:nvSpPr>
        <p:spPr>
          <a:xfrm>
            <a:off x="10178438" y="4757654"/>
            <a:ext cx="837795" cy="77032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52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51" name="Rectangle: Rounded Corners 50"/>
          <p:cNvSpPr/>
          <p:nvPr/>
        </p:nvSpPr>
        <p:spPr>
          <a:xfrm>
            <a:off x="6547859" y="5641369"/>
            <a:ext cx="1072129" cy="40468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47</a:t>
            </a:r>
            <a:endParaRPr lang="vi-VN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00"/>
                            </p:stCondLst>
                            <p:childTnLst>
                              <p:par>
                                <p:cTn id="12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1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0" grpId="0"/>
      <p:bldP spid="11" grpId="0"/>
      <p:bldP spid="12" grpId="0" animBg="1"/>
      <p:bldP spid="13" grpId="0" animBg="1"/>
      <p:bldP spid="14" grpId="0" animBg="1"/>
      <p:bldP spid="15" grpId="0" animBg="1"/>
      <p:bldP spid="18" grpId="0" animBg="1"/>
      <p:bldP spid="19" grpId="0"/>
      <p:bldP spid="40" grpId="0" animBg="1"/>
      <p:bldP spid="41" grpId="0" animBg="1"/>
      <p:bldP spid="42" grpId="0" animBg="1"/>
      <p:bldP spid="44" grpId="0" animBg="1"/>
      <p:bldP spid="39" grpId="0"/>
      <p:bldP spid="46" grpId="0" animBg="1"/>
      <p:bldP spid="47" grpId="0"/>
      <p:bldP spid="48" grpId="0" animBg="1"/>
      <p:bldP spid="49" grpId="0"/>
      <p:bldP spid="50" grpId="0" animBg="1"/>
      <p:bldP spid="5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643808" y="569843"/>
            <a:ext cx="6904383" cy="1152939"/>
            <a:chOff x="2643808" y="569843"/>
            <a:chExt cx="6904383" cy="1152939"/>
          </a:xfrm>
        </p:grpSpPr>
        <p:sp>
          <p:nvSpPr>
            <p:cNvPr id="2" name="Ribbon: Curved and Tilted Up 1"/>
            <p:cNvSpPr/>
            <p:nvPr/>
          </p:nvSpPr>
          <p:spPr>
            <a:xfrm>
              <a:off x="2643808" y="569843"/>
              <a:ext cx="6904383" cy="1152939"/>
            </a:xfrm>
            <a:prstGeom prst="ellipseRibbon2">
              <a:avLst>
                <a:gd name="adj1" fmla="val 27299"/>
                <a:gd name="adj2" fmla="val 54607"/>
                <a:gd name="adj3" fmla="val 5603"/>
              </a:avLst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4648329" y="636104"/>
              <a:ext cx="289534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sz="4800" dirty="0">
                  <a:solidFill>
                    <a:srgbClr val="C00000"/>
                  </a:solidFill>
                  <a:latin typeface="+mj-lt"/>
                </a:rPr>
                <a:t>TỔNG KẾT</a:t>
              </a:r>
              <a:endParaRPr lang="vi-VN" sz="4800" dirty="0">
                <a:solidFill>
                  <a:srgbClr val="C00000"/>
                </a:solidFill>
                <a:latin typeface="+mj-lt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74643" y="2054087"/>
            <a:ext cx="10257183" cy="4068417"/>
            <a:chOff x="874643" y="2054087"/>
            <a:chExt cx="10257183" cy="4068417"/>
          </a:xfrm>
        </p:grpSpPr>
        <p:sp>
          <p:nvSpPr>
            <p:cNvPr id="7" name="TextBox 6"/>
            <p:cNvSpPr txBox="1"/>
            <p:nvPr/>
          </p:nvSpPr>
          <p:spPr>
            <a:xfrm>
              <a:off x="1745145" y="2242931"/>
              <a:ext cx="9254159" cy="3664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vi-VN" sz="2800" dirty="0">
                  <a:solidFill>
                    <a:srgbClr val="0070C0"/>
                  </a:solidFill>
                </a:rPr>
                <a:t>Thực hiện được phép cộng (có nhớ) số có hai chữ số với số có một chữ số:</a:t>
              </a:r>
              <a:endParaRPr lang="vi-VN" sz="2800" dirty="0">
                <a:solidFill>
                  <a:srgbClr val="0070C0"/>
                </a:solidFill>
              </a:endParaRPr>
            </a:p>
            <a:p>
              <a:pPr algn="just">
                <a:lnSpc>
                  <a:spcPct val="120000"/>
                </a:lnSpc>
              </a:pPr>
              <a:r>
                <a:rPr lang="vi-VN" sz="2800" dirty="0">
                  <a:solidFill>
                    <a:srgbClr val="0070C0"/>
                  </a:solidFill>
                </a:rPr>
                <a:t>   + Đặt tính theo cột dọc;</a:t>
              </a:r>
              <a:endParaRPr lang="vi-VN" sz="2800" dirty="0">
                <a:solidFill>
                  <a:srgbClr val="0070C0"/>
                </a:solidFill>
              </a:endParaRPr>
            </a:p>
            <a:p>
              <a:pPr algn="just">
                <a:lnSpc>
                  <a:spcPct val="120000"/>
                </a:lnSpc>
              </a:pPr>
              <a:r>
                <a:rPr lang="vi-VN" sz="2800" dirty="0">
                  <a:solidFill>
                    <a:srgbClr val="0070C0"/>
                  </a:solidFill>
                </a:rPr>
                <a:t>   + Tính từ phải sang trái, lưu ý sau khi cộng hai số đơn vị thì nhớ 1 chục vào số chục của số hạng thứ nhất.</a:t>
              </a:r>
              <a:endParaRPr lang="vi-VN" sz="2800" dirty="0">
                <a:solidFill>
                  <a:srgbClr val="0070C0"/>
                </a:solidFill>
              </a:endParaRPr>
            </a:p>
            <a:p>
              <a:pPr marL="285750" indent="-285750" algn="just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vi-VN" sz="2800" dirty="0">
                  <a:solidFill>
                    <a:srgbClr val="0070C0"/>
                  </a:solidFill>
                </a:rPr>
                <a:t>Giải được các bài toán thực tế liên quan đến phép cộng đã học.</a:t>
              </a:r>
              <a:endParaRPr lang="vi-VN" sz="2800" dirty="0">
                <a:solidFill>
                  <a:srgbClr val="0070C0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874643" y="2054087"/>
              <a:ext cx="10257183" cy="4068417"/>
            </a:xfrm>
            <a:prstGeom prst="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4" b="18454"/>
          <a:stretch>
            <a:fillRect/>
          </a:stretch>
        </p:blipFill>
        <p:spPr>
          <a:xfrm>
            <a:off x="923510" y="2242931"/>
            <a:ext cx="958414" cy="7860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4" b="18454"/>
          <a:stretch>
            <a:fillRect/>
          </a:stretch>
        </p:blipFill>
        <p:spPr>
          <a:xfrm>
            <a:off x="923510" y="4661453"/>
            <a:ext cx="958414" cy="7860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các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thầy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cô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mạnh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khoẻ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Chúc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các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con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chăm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ngoan</a:t>
            </a:r>
            <a:endParaRPr lang="en-US" altLang="en-US" sz="48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Callout 16"/>
          <p:cNvSpPr/>
          <p:nvPr/>
        </p:nvSpPr>
        <p:spPr>
          <a:xfrm>
            <a:off x="1524000" y="334297"/>
            <a:ext cx="4673600" cy="2525019"/>
          </a:xfrm>
          <a:prstGeom prst="cloudCallout">
            <a:avLst>
              <a:gd name="adj1" fmla="val 55270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 Không thật</a:t>
            </a:r>
            <a:endParaRPr lang="en-US" sz="32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 Không giả</a:t>
            </a:r>
            <a:endParaRPr lang="en-US" sz="32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loud Callout 5"/>
          <p:cNvSpPr/>
          <p:nvPr/>
        </p:nvSpPr>
        <p:spPr>
          <a:xfrm flipH="1">
            <a:off x="1954789" y="5091612"/>
            <a:ext cx="3630168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sz="36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11542" y="3337162"/>
            <a:ext cx="1780006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6596281" y="5110994"/>
            <a:ext cx="3625983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sz="36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124" y="3372238"/>
            <a:ext cx="1780008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3" name="Tay-Du-Ky-Main-Theme-Hoa-Tau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st="30000.000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41462" y="159680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5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38176" y="908296"/>
            <a:ext cx="9144000" cy="513183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999114" y="3841390"/>
            <a:ext cx="6193790" cy="5219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CHỌN SAI RỒI BỌN TA ĐI ĐÁNH TIẾP ĐÂY</a:t>
            </a:r>
            <a:endParaRPr lang="en-US" sz="28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Cloud Callout 5"/>
          <p:cNvSpPr/>
          <p:nvPr/>
        </p:nvSpPr>
        <p:spPr>
          <a:xfrm flipH="1">
            <a:off x="1954789" y="5091612"/>
            <a:ext cx="3630168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91</a:t>
            </a:r>
            <a:endParaRPr lang="en-US" sz="36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11542" y="3337162"/>
            <a:ext cx="1780006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6596281" y="5110994"/>
            <a:ext cx="3625983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92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124" y="3372238"/>
            <a:ext cx="1780008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006" y="638155"/>
            <a:ext cx="2274521" cy="246888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1524002" y="334297"/>
            <a:ext cx="4451533" cy="2182087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 + 3 =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50"/>
                            </p:stCondLst>
                            <p:childTnLst>
                              <p:par>
                                <p:cTn id="1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850"/>
                            </p:stCondLst>
                            <p:childTnLst>
                              <p:par>
                                <p:cTn id="3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C -0.05104 -0.06064 0.21233 -0.15162 0.16215 -0.21111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-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bldLvl="0" animBg="1"/>
      <p:bldP spid="7" grpId="0" bldLvl="0" animBg="1"/>
      <p:bldP spid="17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63083"/>
            <a:ext cx="9144000" cy="513183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999114" y="3841390"/>
            <a:ext cx="6193790" cy="5219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CHỌN SAI RỒI BỌN TA ĐI ĐÁNH TIẾP ĐÂY</a:t>
            </a:r>
            <a:endParaRPr lang="en-US" sz="28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Cloud Callout 5"/>
          <p:cNvSpPr/>
          <p:nvPr/>
        </p:nvSpPr>
        <p:spPr>
          <a:xfrm>
            <a:off x="6583216" y="5101099"/>
            <a:ext cx="3630168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44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6709" y="3361163"/>
            <a:ext cx="1780006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 flipH="1">
            <a:off x="1936684" y="5101189"/>
            <a:ext cx="3625983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45</a:t>
            </a:r>
            <a:endParaRPr lang="en-US" sz="36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812092" y="3332135"/>
            <a:ext cx="1780008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006" y="638155"/>
            <a:ext cx="2274521" cy="246888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1524002" y="334297"/>
            <a:ext cx="4451533" cy="2182087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39 + 5 =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99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899"/>
                            </p:stCondLst>
                            <p:childTnLst>
                              <p:par>
                                <p:cTn id="3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C -0.05104 -0.06065 -0.10034 -0.11274 -0.15069 -0.1724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5" y="-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bldLvl="0" animBg="1"/>
      <p:bldP spid="7" grpId="0" bldLvl="0" animBg="1"/>
      <p:bldP spid="1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50160" y="1630680"/>
            <a:ext cx="7799705" cy="3784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19:</a:t>
            </a:r>
            <a:endParaRPr kumimoji="0" lang="en-US" sz="6000" b="1" i="1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+mj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 cộng, phép trừ (có nhớ) trong phạm vi 100</a:t>
            </a:r>
            <a:endParaRPr kumimoji="0" lang="en-US" sz="60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">
        <p14:warp dir="in"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3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81"/>
          <a:stretch>
            <a:fillRect/>
          </a:stretch>
        </p:blipFill>
        <p:spPr>
          <a:xfrm>
            <a:off x="467739" y="242177"/>
            <a:ext cx="10966114" cy="61432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27704" y="1035622"/>
            <a:ext cx="8847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HP001 4 hàng" panose="020B0603050302020204" pitchFamily="34" charset="0"/>
              </a:rPr>
              <a:t>Thứ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năm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ngày</a:t>
            </a:r>
            <a:r>
              <a:rPr lang="en-US" sz="3200" b="1" dirty="0">
                <a:latin typeface="HP001 4 hàng" panose="020B0603050302020204" pitchFamily="34" charset="0"/>
              </a:rPr>
              <a:t> 11  </a:t>
            </a:r>
            <a:r>
              <a:rPr lang="en-US" sz="3200" b="1" dirty="0" err="1">
                <a:latin typeface="HP001 4 hàng" panose="020B0603050302020204" pitchFamily="34" charset="0"/>
              </a:rPr>
              <a:t>tháng</a:t>
            </a:r>
            <a:r>
              <a:rPr lang="en-US" sz="3200" b="1" dirty="0">
                <a:latin typeface="HP001 4 hàng" panose="020B0603050302020204" pitchFamily="34" charset="0"/>
              </a:rPr>
              <a:t>  11   </a:t>
            </a:r>
            <a:r>
              <a:rPr lang="en-US" sz="3200" b="1" dirty="0" err="1">
                <a:latin typeface="HP001 4 hàng" panose="020B0603050302020204" pitchFamily="34" charset="0"/>
              </a:rPr>
              <a:t>năm</a:t>
            </a:r>
            <a:r>
              <a:rPr lang="en-US" sz="3200" b="1" dirty="0">
                <a:latin typeface="HP001 4 hàng" panose="020B0603050302020204" pitchFamily="34" charset="0"/>
              </a:rPr>
              <a:t> 2021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21138" y="1677106"/>
            <a:ext cx="2335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HP001 4 hàng" panose="020B0603050302020204" pitchFamily="34" charset="0"/>
              </a:rPr>
              <a:t>Toán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95354" y="2234744"/>
            <a:ext cx="9112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19: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3 –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(Trang 74)</a:t>
            </a:r>
            <a:endParaRPr lang="en-US" sz="32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974416" y="146499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411738" y="1464997"/>
            <a:ext cx="2372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Đặt tính rồi tính.</a:t>
            </a:r>
            <a:endParaRPr lang="vi-VN" sz="2400" dirty="0"/>
          </a:p>
        </p:txBody>
      </p:sp>
      <p:grpSp>
        <p:nvGrpSpPr>
          <p:cNvPr id="36" name="Group 35"/>
          <p:cNvGrpSpPr/>
          <p:nvPr/>
        </p:nvGrpSpPr>
        <p:grpSpPr>
          <a:xfrm>
            <a:off x="2156792" y="2342793"/>
            <a:ext cx="7425291" cy="658838"/>
            <a:chOff x="1824226" y="3918823"/>
            <a:chExt cx="7425291" cy="658838"/>
          </a:xfrm>
        </p:grpSpPr>
        <p:sp>
          <p:nvSpPr>
            <p:cNvPr id="32" name="Rectangle 31"/>
            <p:cNvSpPr/>
            <p:nvPr/>
          </p:nvSpPr>
          <p:spPr>
            <a:xfrm>
              <a:off x="1824226" y="3918826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83 + 9</a:t>
              </a:r>
              <a:endParaRPr lang="vi-VN" sz="2800" dirty="0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901137" y="3918825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57 + 4</a:t>
              </a:r>
              <a:endParaRPr lang="vi-VN" sz="2800" dirty="0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978048" y="3918824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62 + 8</a:t>
              </a:r>
              <a:endParaRPr lang="vi-VN" sz="2800" dirty="0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8054959" y="3918823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39 + 5</a:t>
              </a:r>
              <a:endParaRPr lang="vi-VN" sz="2800" dirty="0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256339" y="3274061"/>
            <a:ext cx="837249" cy="1312215"/>
            <a:chOff x="1933616" y="4498692"/>
            <a:chExt cx="837249" cy="1312215"/>
          </a:xfrm>
        </p:grpSpPr>
        <p:sp>
          <p:nvSpPr>
            <p:cNvPr id="41" name="TextBox 40"/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83</a:t>
              </a:r>
              <a:endParaRPr lang="vi-VN" sz="2800" dirty="0"/>
            </a:p>
            <a:p>
              <a:pPr>
                <a:lnSpc>
                  <a:spcPct val="150000"/>
                </a:lnSpc>
              </a:pPr>
              <a:r>
                <a:rPr lang="vi-VN" sz="2800" dirty="0"/>
                <a:t>  9</a:t>
              </a:r>
              <a:endParaRPr lang="vi-VN" sz="2800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  <a:endParaRPr lang="vi-VN" sz="2800" dirty="0"/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/>
          <p:cNvGrpSpPr/>
          <p:nvPr/>
        </p:nvGrpSpPr>
        <p:grpSpPr>
          <a:xfrm>
            <a:off x="4339180" y="3267011"/>
            <a:ext cx="837249" cy="1312215"/>
            <a:chOff x="1933616" y="4498692"/>
            <a:chExt cx="837249" cy="1312215"/>
          </a:xfrm>
        </p:grpSpPr>
        <p:sp>
          <p:nvSpPr>
            <p:cNvPr id="46" name="TextBox 45"/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57</a:t>
              </a:r>
              <a:endParaRPr lang="vi-VN" sz="2800" dirty="0"/>
            </a:p>
            <a:p>
              <a:pPr>
                <a:lnSpc>
                  <a:spcPct val="150000"/>
                </a:lnSpc>
              </a:pPr>
              <a:r>
                <a:rPr lang="vi-VN" sz="2800" dirty="0"/>
                <a:t>  4</a:t>
              </a:r>
              <a:endParaRPr lang="vi-VN" sz="2800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  <a:endParaRPr lang="vi-VN" sz="2800" dirty="0"/>
            </a:p>
          </p:txBody>
        </p:sp>
        <p:cxnSp>
          <p:nvCxnSpPr>
            <p:cNvPr id="48" name="Straight Connector 47"/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/>
          <p:cNvGrpSpPr/>
          <p:nvPr/>
        </p:nvGrpSpPr>
        <p:grpSpPr>
          <a:xfrm>
            <a:off x="6422021" y="3274061"/>
            <a:ext cx="837249" cy="1312215"/>
            <a:chOff x="1933616" y="4498692"/>
            <a:chExt cx="837249" cy="1312215"/>
          </a:xfrm>
        </p:grpSpPr>
        <p:sp>
          <p:nvSpPr>
            <p:cNvPr id="50" name="TextBox 49"/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62</a:t>
              </a:r>
              <a:endParaRPr lang="vi-VN" sz="2800" dirty="0"/>
            </a:p>
            <a:p>
              <a:pPr>
                <a:lnSpc>
                  <a:spcPct val="150000"/>
                </a:lnSpc>
              </a:pPr>
              <a:r>
                <a:rPr lang="vi-VN" sz="2800" dirty="0"/>
                <a:t>  8</a:t>
              </a:r>
              <a:endParaRPr lang="vi-VN" sz="2800" dirty="0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  <a:endParaRPr lang="vi-VN" sz="2800" dirty="0"/>
            </a:p>
          </p:txBody>
        </p:sp>
        <p:cxnSp>
          <p:nvCxnSpPr>
            <p:cNvPr id="52" name="Straight Connector 51"/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/>
          <p:cNvGrpSpPr/>
          <p:nvPr/>
        </p:nvGrpSpPr>
        <p:grpSpPr>
          <a:xfrm>
            <a:off x="8504862" y="3267011"/>
            <a:ext cx="837249" cy="1312215"/>
            <a:chOff x="1933616" y="4498692"/>
            <a:chExt cx="837249" cy="1312215"/>
          </a:xfrm>
        </p:grpSpPr>
        <p:sp>
          <p:nvSpPr>
            <p:cNvPr id="54" name="TextBox 53"/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39</a:t>
              </a:r>
              <a:endParaRPr lang="vi-VN" sz="2800" dirty="0"/>
            </a:p>
            <a:p>
              <a:pPr>
                <a:lnSpc>
                  <a:spcPct val="150000"/>
                </a:lnSpc>
              </a:pPr>
              <a:r>
                <a:rPr lang="vi-VN" sz="2800" dirty="0"/>
                <a:t>  5</a:t>
              </a:r>
              <a:endParaRPr lang="vi-VN" sz="2800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  <a:endParaRPr lang="vi-VN" sz="2800" dirty="0"/>
            </a:p>
          </p:txBody>
        </p:sp>
        <p:cxnSp>
          <p:nvCxnSpPr>
            <p:cNvPr id="56" name="Straight Connector 55"/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TextBox 56"/>
          <p:cNvSpPr txBox="1"/>
          <p:nvPr/>
        </p:nvSpPr>
        <p:spPr>
          <a:xfrm>
            <a:off x="2453669" y="4615153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92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536510" y="4584275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61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619351" y="4615151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70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8702192" y="4615152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44</a:t>
            </a:r>
            <a:endParaRPr lang="vi-VN" sz="3200" b="1" dirty="0">
              <a:solidFill>
                <a:srgbClr val="FF0000"/>
              </a:solidFill>
            </a:endParaRPr>
          </a:p>
        </p:txBody>
      </p:sp>
      <p:pic>
        <p:nvPicPr>
          <p:cNvPr id="61" name="Picture 60" descr="C:\Users\TUAN\Downloads\Luyện tập 1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57" grpId="0"/>
      <p:bldP spid="58" grpId="0"/>
      <p:bldP spid="59" grpId="0"/>
      <p:bldP spid="6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800928" y="129354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238250" y="1293547"/>
            <a:ext cx="46863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Buổi sáng, bác Mạnh thu hoạch được 87 bao thóc. Buổi chiều, bác Mạnh thu hoạch được nhiều hơn buổi sáng 6 bao thóc. Hỏi buổi chiều bác Mạnh thu hoạch được bao nhiêu bao thóc?</a:t>
            </a:r>
            <a:endParaRPr lang="vi-VN" sz="2400" dirty="0"/>
          </a:p>
        </p:txBody>
      </p:sp>
      <p:pic>
        <p:nvPicPr>
          <p:cNvPr id="30" name="Picture 29" descr="C:\Users\TUAN\Downloads\Luyện tập 1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528430"/>
            <a:ext cx="4857750" cy="312420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4924328" y="3867814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/>
              <a:t>Bài giải</a:t>
            </a:r>
            <a:endParaRPr lang="vi-VN" sz="2800" i="1" dirty="0"/>
          </a:p>
        </p:txBody>
      </p:sp>
      <p:sp>
        <p:nvSpPr>
          <p:cNvPr id="34" name="TextBox 33"/>
          <p:cNvSpPr txBox="1"/>
          <p:nvPr/>
        </p:nvSpPr>
        <p:spPr>
          <a:xfrm>
            <a:off x="1128011" y="439103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Buổi chiều bác Mạnh thu hoạch được số bao thóc là: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167269" y="4932488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87 + 6 = 93 (bao)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167269" y="5473942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2800" dirty="0">
                <a:solidFill>
                  <a:srgbClr val="FF0000"/>
                </a:solidFill>
              </a:rPr>
              <a:t>Đáp số: 93 bao thóc.</a:t>
            </a:r>
            <a:endParaRPr lang="vi-VN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33" grpId="0"/>
      <p:bldP spid="34" grpId="0"/>
      <p:bldP spid="40" grpId="0"/>
      <p:bldP spid="4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1374</Words>
  <Application>WPS Presentation</Application>
  <PresentationFormat>Widescreen</PresentationFormat>
  <Paragraphs>148</Paragraphs>
  <Slides>13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30" baseType="lpstr">
      <vt:lpstr>Arial</vt:lpstr>
      <vt:lpstr>SimSun</vt:lpstr>
      <vt:lpstr>Wingdings</vt:lpstr>
      <vt:lpstr>字魂17号-萌趣果冻体</vt:lpstr>
      <vt:lpstr>#9Slide03 NettoOTLight</vt:lpstr>
      <vt:lpstr>Times New Roman</vt:lpstr>
      <vt:lpstr>等线</vt:lpstr>
      <vt:lpstr>等线</vt:lpstr>
      <vt:lpstr>Verdana</vt:lpstr>
      <vt:lpstr>Microsoft YaHei</vt:lpstr>
      <vt:lpstr>HP001 4 hàng</vt:lpstr>
      <vt:lpstr>Arial</vt:lpstr>
      <vt:lpstr>Calibri Light</vt:lpstr>
      <vt:lpstr>Calibri</vt:lpstr>
      <vt:lpstr>Arial Unicode MS</vt:lpstr>
      <vt:lpstr>字魂36号-正文宋楷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11</cp:revision>
  <dcterms:created xsi:type="dcterms:W3CDTF">2021-08-22T14:46:00Z</dcterms:created>
  <dcterms:modified xsi:type="dcterms:W3CDTF">2022-11-04T12:35:10Z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561C16B65FCA4995BD0309A93A584081</vt:lpwstr>
  </property>
  <property fmtid="{D5CDD505-2E9C-101B-9397-08002B2CF9AE}" pid="3" name="KSOProductBuildVer">
    <vt:lpwstr>1033-11.2.0.11380</vt:lpwstr>
  </property>
</Properties>
</file>