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5" r:id="rId4"/>
    <p:sldMasterId id="2147483677" r:id="rId5"/>
  </p:sldMasterIdLst>
  <p:notesMasterIdLst>
    <p:notesMasterId r:id="rId7"/>
  </p:notesMasterIdLst>
  <p:sldIdLst>
    <p:sldId id="399" r:id="rId6"/>
    <p:sldId id="283" r:id="rId8"/>
    <p:sldId id="390" r:id="rId9"/>
    <p:sldId id="284" r:id="rId10"/>
    <p:sldId id="285" r:id="rId11"/>
    <p:sldId id="286" r:id="rId12"/>
    <p:sldId id="334" r:id="rId13"/>
    <p:sldId id="287" r:id="rId14"/>
    <p:sldId id="335" r:id="rId15"/>
    <p:sldId id="288"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486" autoAdjust="0"/>
  </p:normalViewPr>
  <p:slideViewPr>
    <p:cSldViewPr snapToGrid="0">
      <p:cViewPr varScale="1">
        <p:scale>
          <a:sx n="48" d="100"/>
          <a:sy n="48" d="100"/>
        </p:scale>
        <p:origin x="67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5983328-5D9C-4CDA-A4B0-8F0932BA2C1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5983328-5D9C-4CDA-A4B0-8F0932BA2C1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3C39D9B-1707-4BC2-A8DF-A9A95A2D1DD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C39D9B-1707-4BC2-A8DF-A9A95A2D1DD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3" Type="http://schemas.openxmlformats.org/officeDocument/2006/relationships/theme" Target="../theme/theme4.xml"/><Relationship Id="rId12" Type="http://schemas.openxmlformats.org/officeDocument/2006/relationships/image" Target="../media/image5.jpeg"/><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fld>
            <a:endParaRPr lang="en-US"/>
          </a:p>
        </p:txBody>
      </p:sp>
      <p:pic>
        <p:nvPicPr>
          <p:cNvPr id="7" name="Picture 6" descr="A picture containing flower, plant, bouque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audio" Target="NULL" TargetMode="Externa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3" Type="http://schemas.openxmlformats.org/officeDocument/2006/relationships/notesSlide" Target="../notesSlides/notesSlide1.xml"/><Relationship Id="rId12" Type="http://schemas.openxmlformats.org/officeDocument/2006/relationships/slideLayout" Target="../slideLayouts/slideLayout17.xml"/><Relationship Id="rId11" Type="http://schemas.openxmlformats.org/officeDocument/2006/relationships/image" Target="../media/image14.png"/><Relationship Id="rId10" Type="http://schemas.microsoft.com/office/2007/relationships/media" Target="../media/media1.mp3"/><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2.png"/><Relationship Id="rId1" Type="http://schemas.openxmlformats.org/officeDocument/2006/relationships/image" Target="../media/image21.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3.xml"/><Relationship Id="rId2" Type="http://schemas.openxmlformats.org/officeDocument/2006/relationships/image" Target="../media/image16.png"/><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9.pn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20.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22.pn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64421" y="3905393"/>
            <a:ext cx="2192395" cy="1757207"/>
          </a:xfrm>
          <a:prstGeom prst="rect">
            <a:avLst/>
          </a:prstGeom>
        </p:spPr>
      </p:pic>
      <p:pic>
        <p:nvPicPr>
          <p:cNvPr id="326" name="图片 3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36" y="5476564"/>
            <a:ext cx="6212564" cy="524185"/>
          </a:xfrm>
          <a:prstGeom prst="rect">
            <a:avLst/>
          </a:prstGeom>
        </p:spPr>
      </p:pic>
      <p:pic>
        <p:nvPicPr>
          <p:cNvPr id="328" name="图片 3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476564"/>
            <a:ext cx="5935911" cy="524185"/>
          </a:xfrm>
          <a:prstGeom prst="rect">
            <a:avLst/>
          </a:prstGeom>
        </p:spPr>
      </p:pic>
      <p:pic>
        <p:nvPicPr>
          <p:cNvPr id="332" name="图片 3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670312"/>
            <a:ext cx="1951208" cy="2336775"/>
          </a:xfrm>
          <a:prstGeom prst="rect">
            <a:avLst/>
          </a:prstGeom>
        </p:spPr>
      </p:pic>
      <p:pic>
        <p:nvPicPr>
          <p:cNvPr id="334" name="图片 3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4706480"/>
            <a:ext cx="1375161" cy="1294269"/>
          </a:xfrm>
          <a:prstGeom prst="rect">
            <a:avLst/>
          </a:prstGeom>
        </p:spPr>
      </p:pic>
      <p:pic>
        <p:nvPicPr>
          <p:cNvPr id="336" name="图片 3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800" y="5263271"/>
            <a:ext cx="3505199" cy="548153"/>
          </a:xfrm>
          <a:prstGeom prst="rect">
            <a:avLst/>
          </a:prstGeom>
        </p:spPr>
      </p:pic>
      <p:pic>
        <p:nvPicPr>
          <p:cNvPr id="338" name="图片 3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4589" y="1058605"/>
            <a:ext cx="6533856" cy="1338800"/>
          </a:xfrm>
          <a:prstGeom prst="rect">
            <a:avLst/>
          </a:prstGeom>
        </p:spPr>
      </p:pic>
      <p:pic>
        <p:nvPicPr>
          <p:cNvPr id="342" name="图片 3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287" y="4807601"/>
            <a:ext cx="3607165" cy="1239767"/>
          </a:xfrm>
          <a:prstGeom prst="rect">
            <a:avLst/>
          </a:prstGeom>
        </p:spPr>
      </p:pic>
      <p:sp>
        <p:nvSpPr>
          <p:cNvPr id="343" name="文本框 342"/>
          <p:cNvSpPr txBox="1"/>
          <p:nvPr/>
        </p:nvSpPr>
        <p:spPr>
          <a:xfrm>
            <a:off x="3726680" y="935763"/>
            <a:ext cx="4837430" cy="414020"/>
          </a:xfrm>
          <a:prstGeom prst="rect">
            <a:avLst/>
          </a:prstGeom>
          <a:noFill/>
        </p:spPr>
        <p:txBody>
          <a:bodyPr wrap="none" rtlCol="0">
            <a:spAutoFit/>
            <a:scene3d>
              <a:camera prst="orthographicFront"/>
              <a:lightRig rig="threePt" dir="t"/>
            </a:scene3d>
            <a:sp3d contourW="12700"/>
          </a:bodyPr>
          <a:lstStyle/>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760449" y="1237211"/>
            <a:ext cx="4704080" cy="460375"/>
          </a:xfrm>
          <a:prstGeom prst="rect">
            <a:avLst/>
          </a:prstGeom>
          <a:noFill/>
        </p:spPr>
        <p:txBody>
          <a:bodyPr wrap="none" rtlCol="0">
            <a:spAutoFit/>
            <a:scene3d>
              <a:camera prst="orthographicFront"/>
              <a:lightRig rig="threePt" dir="t"/>
            </a:scene3d>
            <a:sp3d contourW="12700"/>
          </a:bodyPr>
          <a:lstStyle/>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20" name="轻松欢乐节奏感动进取电子音乐.mp3">
            <a:hlinkClick r:id="" action="ppaction://media"/>
          </p:cNvPr>
          <p:cNvPicPr>
            <a:picLocks noChangeAspect="1"/>
          </p:cNvPicPr>
          <p:nvPr>
            <a:audioFile r:link="rId9"/>
            <p:extLst>
              <p:ext uri="{DAA4B4D4-6D71-4841-9C94-3DE7FCFB9230}">
                <p14:media xmlns:p14="http://schemas.microsoft.com/office/powerpoint/2010/main" r:embed="rId10">
                  <p14:trim end="42154.648438"/>
                </p14:media>
              </p:ext>
            </p:extLst>
          </p:nvPr>
        </p:nvPicPr>
        <p:blipFill>
          <a:blip r:embed="rId11"/>
          <a:stretch>
            <a:fillRect/>
          </a:stretch>
        </p:blipFill>
        <p:spPr>
          <a:xfrm>
            <a:off x="667539" y="416903"/>
            <a:ext cx="609600" cy="609600"/>
          </a:xfrm>
          <a:prstGeom prst="rect">
            <a:avLst/>
          </a:prstGeom>
        </p:spPr>
      </p:pic>
      <p:sp>
        <p:nvSpPr>
          <p:cNvPr id="14348" name="WordArt 12"/>
          <p:cNvSpPr>
            <a:spLocks noChangeArrowheads="1" noChangeShapeType="1" noTextEdit="1"/>
          </p:cNvSpPr>
          <p:nvPr/>
        </p:nvSpPr>
        <p:spPr bwMode="auto">
          <a:xfrm>
            <a:off x="3626325" y="2304079"/>
            <a:ext cx="4629945" cy="541515"/>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TIẾNG VIỆT</a:t>
            </a:r>
            <a:endPar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
        <p:nvSpPr>
          <p:cNvPr id="2055" name="TextBox 13"/>
          <p:cNvSpPr txBox="1">
            <a:spLocks noChangeArrowheads="1"/>
          </p:cNvSpPr>
          <p:nvPr/>
        </p:nvSpPr>
        <p:spPr bwMode="auto">
          <a:xfrm>
            <a:off x="2741051" y="3015777"/>
            <a:ext cx="64008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0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2" name="TextBox 14"/>
          <p:cNvSpPr txBox="1">
            <a:spLocks noChangeArrowheads="1"/>
          </p:cNvSpPr>
          <p:nvPr/>
        </p:nvSpPr>
        <p:spPr bwMode="auto">
          <a:xfrm>
            <a:off x="2343547" y="3670495"/>
            <a:ext cx="7196173"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27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lang="en-US" sz="2700" b="1" dirty="0" err="1">
                <a:solidFill>
                  <a:srgbClr val="FF0000"/>
                </a:solidFill>
                <a:cs typeface="Times New Roman" panose="02020603050405020304" pitchFamily="18" charset="0"/>
                <a:sym typeface="+mn-ea"/>
              </a:rPr>
              <a:t>Nói</a:t>
            </a:r>
            <a:r>
              <a:rPr lang="en-US" sz="2700" b="1" dirty="0">
                <a:solidFill>
                  <a:srgbClr val="FF0000"/>
                </a:solidFill>
                <a:cs typeface="Times New Roman" panose="02020603050405020304" pitchFamily="18" charset="0"/>
                <a:sym typeface="+mn-ea"/>
              </a:rPr>
              <a:t> </a:t>
            </a:r>
            <a:r>
              <a:rPr lang="en-US" sz="2700" b="1" dirty="0" err="1">
                <a:solidFill>
                  <a:srgbClr val="FF0000"/>
                </a:solidFill>
                <a:cs typeface="Times New Roman" panose="02020603050405020304" pitchFamily="18" charset="0"/>
                <a:sym typeface="+mn-ea"/>
              </a:rPr>
              <a:t>và</a:t>
            </a:r>
            <a:r>
              <a:rPr lang="en-US" sz="2700" b="1" dirty="0">
                <a:solidFill>
                  <a:srgbClr val="FF0000"/>
                </a:solidFill>
                <a:cs typeface="Times New Roman" panose="02020603050405020304" pitchFamily="18" charset="0"/>
                <a:sym typeface="+mn-ea"/>
              </a:rPr>
              <a:t> </a:t>
            </a:r>
            <a:r>
              <a:rPr lang="en-US" sz="2700" b="1" dirty="0" err="1">
                <a:solidFill>
                  <a:srgbClr val="FF0000"/>
                </a:solidFill>
                <a:cs typeface="Times New Roman" panose="02020603050405020304" pitchFamily="18" charset="0"/>
                <a:sym typeface="+mn-ea"/>
              </a:rPr>
              <a:t>nghe</a:t>
            </a:r>
            <a:r>
              <a:rPr lang="en-US" sz="2700" b="1" dirty="0">
                <a:solidFill>
                  <a:srgbClr val="FF0000"/>
                </a:solidFill>
                <a:cs typeface="Times New Roman" panose="02020603050405020304" pitchFamily="18" charset="0"/>
                <a:sym typeface="+mn-ea"/>
              </a:rPr>
              <a:t>: </a:t>
            </a:r>
            <a:r>
              <a:rPr lang="en-US" sz="2700" b="1" dirty="0" err="1">
                <a:solidFill>
                  <a:srgbClr val="FF0000"/>
                </a:solidFill>
                <a:cs typeface="Times New Roman" panose="02020603050405020304" pitchFamily="18" charset="0"/>
                <a:sym typeface="+mn-ea"/>
              </a:rPr>
              <a:t>Kể</a:t>
            </a:r>
            <a:r>
              <a:rPr lang="en-US" sz="2700" b="1" dirty="0">
                <a:solidFill>
                  <a:srgbClr val="FF0000"/>
                </a:solidFill>
                <a:cs typeface="Times New Roman" panose="02020603050405020304" pitchFamily="18" charset="0"/>
                <a:sym typeface="+mn-ea"/>
              </a:rPr>
              <a:t> </a:t>
            </a:r>
            <a:r>
              <a:rPr lang="en-US" sz="2700" b="1" dirty="0" err="1">
                <a:solidFill>
                  <a:srgbClr val="FF0000"/>
                </a:solidFill>
                <a:cs typeface="Times New Roman" panose="02020603050405020304" pitchFamily="18" charset="0"/>
                <a:sym typeface="+mn-ea"/>
              </a:rPr>
              <a:t>chuyện</a:t>
            </a:r>
            <a:r>
              <a:rPr lang="en-US" sz="2700" b="1" dirty="0">
                <a:solidFill>
                  <a:srgbClr val="FF0000"/>
                </a:solidFill>
                <a:cs typeface="Times New Roman" panose="02020603050405020304" pitchFamily="18" charset="0"/>
                <a:sym typeface="+mn-ea"/>
              </a:rPr>
              <a:t> </a:t>
            </a:r>
            <a:r>
              <a:rPr lang="en-US" sz="2700" b="1" i="1" dirty="0" err="1">
                <a:solidFill>
                  <a:srgbClr val="FF0000"/>
                </a:solidFill>
                <a:cs typeface="Times New Roman" panose="02020603050405020304" pitchFamily="18" charset="0"/>
                <a:sym typeface="+mn-ea"/>
              </a:rPr>
              <a:t>Gọi</a:t>
            </a:r>
            <a:r>
              <a:rPr lang="en-US" sz="2700" b="1" i="1" dirty="0">
                <a:solidFill>
                  <a:srgbClr val="FF0000"/>
                </a:solidFill>
                <a:cs typeface="Times New Roman" panose="02020603050405020304" pitchFamily="18" charset="0"/>
                <a:sym typeface="+mn-ea"/>
              </a:rPr>
              <a:t> </a:t>
            </a:r>
            <a:r>
              <a:rPr lang="en-US" sz="2700" b="1" i="1" dirty="0" err="1">
                <a:solidFill>
                  <a:srgbClr val="FF0000"/>
                </a:solidFill>
                <a:cs typeface="Times New Roman" panose="02020603050405020304" pitchFamily="18" charset="0"/>
                <a:sym typeface="+mn-ea"/>
              </a:rPr>
              <a:t>bạn</a:t>
            </a:r>
            <a:endParaRPr kumimoji="0" lang="en-US" sz="2700" b="1" i="1" u="none" strike="noStrike" kern="1200" cap="none" spc="0" normalizeH="0" baseline="0" noProof="0" dirty="0" err="1">
              <a:ln>
                <a:noFill/>
              </a:ln>
              <a:solidFill>
                <a:srgbClr val="FF0000"/>
              </a:solidFill>
              <a:effectLst/>
              <a:uLnTx/>
              <a:uFillTx/>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2016" fill="hold"/>
                                        <p:tgtEl>
                                          <p:spTgt spid="20"/>
                                        </p:tgtEl>
                                      </p:cBhvr>
                                    </p:cmd>
                                  </p:childTnLst>
                                </p:cTn>
                              </p:par>
                              <p:par>
                                <p:cTn id="7" presetID="2" presetClass="entr" presetSubtype="2" fill="hold" nodeType="withEffect">
                                  <p:stCondLst>
                                    <p:cond delay="0"/>
                                  </p:stCondLst>
                                  <p:childTnLst>
                                    <p:set>
                                      <p:cBhvr>
                                        <p:cTn id="8" dur="1" fill="hold">
                                          <p:stCondLst>
                                            <p:cond delay="0"/>
                                          </p:stCondLst>
                                        </p:cTn>
                                        <p:tgtEl>
                                          <p:spTgt spid="330"/>
                                        </p:tgtEl>
                                        <p:attrNameLst>
                                          <p:attrName>style.visibility</p:attrName>
                                        </p:attrNameLst>
                                      </p:cBhvr>
                                      <p:to>
                                        <p:strVal val="visible"/>
                                      </p:to>
                                    </p:set>
                                    <p:anim calcmode="lin" valueType="num">
                                      <p:cBhvr additive="base">
                                        <p:cTn id="9" dur="500" fill="hold"/>
                                        <p:tgtEl>
                                          <p:spTgt spid="330"/>
                                        </p:tgtEl>
                                        <p:attrNameLst>
                                          <p:attrName>ppt_x</p:attrName>
                                        </p:attrNameLst>
                                      </p:cBhvr>
                                      <p:tavLst>
                                        <p:tav tm="0">
                                          <p:val>
                                            <p:strVal val="1+#ppt_w/2"/>
                                          </p:val>
                                        </p:tav>
                                        <p:tav tm="100000">
                                          <p:val>
                                            <p:strVal val="#ppt_x"/>
                                          </p:val>
                                        </p:tav>
                                      </p:tavLst>
                                    </p:anim>
                                    <p:anim calcmode="lin" valueType="num">
                                      <p:cBhvr additive="base">
                                        <p:cTn id="10" dur="500" fill="hold"/>
                                        <p:tgtEl>
                                          <p:spTgt spid="330"/>
                                        </p:tgtEl>
                                        <p:attrNameLst>
                                          <p:attrName>ppt_y</p:attrName>
                                        </p:attrNameLst>
                                      </p:cBhvr>
                                      <p:tavLst>
                                        <p:tav tm="0">
                                          <p:val>
                                            <p:strVal val="#ppt_y"/>
                                          </p:val>
                                        </p:tav>
                                        <p:tav tm="100000">
                                          <p:val>
                                            <p:strVal val="#ppt_y"/>
                                          </p:val>
                                        </p:tav>
                                      </p:tavLst>
                                    </p:anim>
                                  </p:childTnLst>
                                </p:cTn>
                              </p:par>
                              <p:par>
                                <p:cTn id="11" presetID="22" presetClass="entr" presetSubtype="4" fill="hold" nodeType="withEffect">
                                  <p:stCondLst>
                                    <p:cond delay="500"/>
                                  </p:stCondLst>
                                  <p:childTnLst>
                                    <p:set>
                                      <p:cBhvr>
                                        <p:cTn id="12" dur="1" fill="hold">
                                          <p:stCondLst>
                                            <p:cond delay="0"/>
                                          </p:stCondLst>
                                        </p:cTn>
                                        <p:tgtEl>
                                          <p:spTgt spid="336"/>
                                        </p:tgtEl>
                                        <p:attrNameLst>
                                          <p:attrName>style.visibility</p:attrName>
                                        </p:attrNameLst>
                                      </p:cBhvr>
                                      <p:to>
                                        <p:strVal val="visible"/>
                                      </p:to>
                                    </p:set>
                                    <p:animEffect transition="in" filter="wipe(down)">
                                      <p:cBhvr>
                                        <p:cTn id="13" dur="500"/>
                                        <p:tgtEl>
                                          <p:spTgt spid="336"/>
                                        </p:tgtEl>
                                      </p:cBhvr>
                                    </p:animEffect>
                                  </p:childTnLst>
                                </p:cTn>
                              </p:par>
                              <p:par>
                                <p:cTn id="14" presetID="42" presetClass="entr" presetSubtype="0" fill="hold" nodeType="withEffect">
                                  <p:stCondLst>
                                    <p:cond delay="150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par>
                                <p:cTn id="24" presetID="53" presetClass="entr" presetSubtype="16" fill="hold" nodeType="withEffect">
                                  <p:stCondLst>
                                    <p:cond delay="2000"/>
                                  </p:stCondLst>
                                  <p:childTnLst>
                                    <p:set>
                                      <p:cBhvr>
                                        <p:cTn id="25" dur="1" fill="hold">
                                          <p:stCondLst>
                                            <p:cond delay="0"/>
                                          </p:stCondLst>
                                        </p:cTn>
                                        <p:tgtEl>
                                          <p:spTgt spid="342"/>
                                        </p:tgtEl>
                                        <p:attrNameLst>
                                          <p:attrName>style.visibility</p:attrName>
                                        </p:attrNameLst>
                                      </p:cBhvr>
                                      <p:to>
                                        <p:strVal val="visible"/>
                                      </p:to>
                                    </p:set>
                                    <p:anim calcmode="lin" valueType="num">
                                      <p:cBhvr>
                                        <p:cTn id="26" dur="500" fill="hold"/>
                                        <p:tgtEl>
                                          <p:spTgt spid="342"/>
                                        </p:tgtEl>
                                        <p:attrNameLst>
                                          <p:attrName>ppt_w</p:attrName>
                                        </p:attrNameLst>
                                      </p:cBhvr>
                                      <p:tavLst>
                                        <p:tav tm="0">
                                          <p:val>
                                            <p:fltVal val="0"/>
                                          </p:val>
                                        </p:tav>
                                        <p:tav tm="100000">
                                          <p:val>
                                            <p:strVal val="#ppt_w"/>
                                          </p:val>
                                        </p:tav>
                                      </p:tavLst>
                                    </p:anim>
                                    <p:anim calcmode="lin" valueType="num">
                                      <p:cBhvr>
                                        <p:cTn id="27" dur="500" fill="hold"/>
                                        <p:tgtEl>
                                          <p:spTgt spid="342"/>
                                        </p:tgtEl>
                                        <p:attrNameLst>
                                          <p:attrName>ppt_h</p:attrName>
                                        </p:attrNameLst>
                                      </p:cBhvr>
                                      <p:tavLst>
                                        <p:tav tm="0">
                                          <p:val>
                                            <p:fltVal val="0"/>
                                          </p:val>
                                        </p:tav>
                                        <p:tav tm="100000">
                                          <p:val>
                                            <p:strVal val="#ppt_h"/>
                                          </p:val>
                                        </p:tav>
                                      </p:tavLst>
                                    </p:anim>
                                    <p:animEffect transition="in" filter="fade">
                                      <p:cBhvr>
                                        <p:cTn id="28" dur="500"/>
                                        <p:tgtEl>
                                          <p:spTgt spid="342"/>
                                        </p:tgtEl>
                                      </p:cBhvr>
                                    </p:animEffect>
                                  </p:childTnLst>
                                </p:cTn>
                              </p:par>
                              <p:par>
                                <p:cTn id="29" presetID="47" presetClass="entr" presetSubtype="0" fill="hold" nodeType="withEffect">
                                  <p:stCondLst>
                                    <p:cond delay="2250"/>
                                  </p:stCondLst>
                                  <p:childTnLst>
                                    <p:set>
                                      <p:cBhvr>
                                        <p:cTn id="30" dur="1" fill="hold">
                                          <p:stCondLst>
                                            <p:cond delay="0"/>
                                          </p:stCondLst>
                                        </p:cTn>
                                        <p:tgtEl>
                                          <p:spTgt spid="338"/>
                                        </p:tgtEl>
                                        <p:attrNameLst>
                                          <p:attrName>style.visibility</p:attrName>
                                        </p:attrNameLst>
                                      </p:cBhvr>
                                      <p:to>
                                        <p:strVal val="visible"/>
                                      </p:to>
                                    </p:set>
                                    <p:animEffect transition="in" filter="fade">
                                      <p:cBhvr>
                                        <p:cTn id="31" dur="1000"/>
                                        <p:tgtEl>
                                          <p:spTgt spid="338"/>
                                        </p:tgtEl>
                                      </p:cBhvr>
                                    </p:animEffect>
                                    <p:anim calcmode="lin" valueType="num">
                                      <p:cBhvr>
                                        <p:cTn id="32" dur="1000" fill="hold"/>
                                        <p:tgtEl>
                                          <p:spTgt spid="338"/>
                                        </p:tgtEl>
                                        <p:attrNameLst>
                                          <p:attrName>ppt_x</p:attrName>
                                        </p:attrNameLst>
                                      </p:cBhvr>
                                      <p:tavLst>
                                        <p:tav tm="0">
                                          <p:val>
                                            <p:strVal val="#ppt_x"/>
                                          </p:val>
                                        </p:tav>
                                        <p:tav tm="100000">
                                          <p:val>
                                            <p:strVal val="#ppt_x"/>
                                          </p:val>
                                        </p:tav>
                                      </p:tavLst>
                                    </p:anim>
                                    <p:anim calcmode="lin" valueType="num">
                                      <p:cBhvr>
                                        <p:cTn id="33"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1000" showWhenStopped="0">
                <p:cTn id="34" fill="hold" display="0">
                  <p:stCondLst>
                    <p:cond delay="indefinite"/>
                  </p:stCondLst>
                  <p:endCondLst>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88465" y="1226185"/>
            <a:ext cx="8509635" cy="1867535"/>
          </a:xfrm>
          <a:prstGeom prst="rect">
            <a:avLst/>
          </a:prstGeom>
        </p:spPr>
      </p:pic>
      <p:sp>
        <p:nvSpPr>
          <p:cNvPr id="5" name="Rounded Rectangle 4"/>
          <p:cNvSpPr/>
          <p:nvPr/>
        </p:nvSpPr>
        <p:spPr>
          <a:xfrm>
            <a:off x="2809240" y="3488690"/>
            <a:ext cx="6712585" cy="208978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Đôi bạn Bê Vàng và Dê Trắng có một tình bạn thật đáng quý. Cả hai đều yêu thương nhau. Em rất ngưỡng mộ!</a:t>
            </a:r>
            <a:endParaRPr lang="en-US" sz="3600">
              <a:latin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1" cstate="screen"/>
          <a:stretch>
            <a:fillRect/>
          </a:stretch>
        </p:blipFill>
        <p:spPr>
          <a:xfrm rot="16200000" flipV="1">
            <a:off x="2637125" y="-2639192"/>
            <a:ext cx="6858000" cy="12192000"/>
          </a:xfrm>
          <a:prstGeom prst="rect">
            <a:avLst/>
          </a:prstGeom>
        </p:spPr>
      </p:pic>
      <p:sp>
        <p:nvSpPr>
          <p:cNvPr id="21" name="20"/>
          <p:cNvSpPr/>
          <p:nvPr/>
        </p:nvSpPr>
        <p:spPr>
          <a:xfrm>
            <a:off x="3877825" y="1649645"/>
            <a:ext cx="6220332" cy="3231654"/>
          </a:xfrm>
          <a:prstGeom prst="rect">
            <a:avLst/>
          </a:prstGeom>
          <a:noFill/>
          <a:ln>
            <a:noFill/>
          </a:ln>
        </p:spPr>
        <p:txBody>
          <a:bodyPr vert="horz" wrap="square" lIns="0" tIns="0" rIns="0" bIns="0" numCol="1" anchor="t" anchorCtr="0" compatLnSpc="1">
            <a:spAutoFit/>
          </a:bodyPr>
          <a:lstStyle/>
          <a:p>
            <a:pPr algn="ct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ĐỊNH</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HƯỚNG</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HỌC</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TẬP</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TIẾP</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THEO</a:t>
            </a:r>
            <a:endPar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endParaRP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3"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4</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1"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2"/>
            <a:stretch>
              <a:fillRect/>
            </a:stretch>
          </p:blipFill>
          <p:spPr>
            <a:xfrm>
              <a:off x="5936016" y="2190760"/>
              <a:ext cx="3208926" cy="2720031"/>
            </a:xfrm>
            <a:prstGeom prst="rect">
              <a:avLst/>
            </a:prstGeom>
          </p:spPr>
        </p:pic>
        <p:pic>
          <p:nvPicPr>
            <p:cNvPr id="17" name="16"/>
            <p:cNvPicPr>
              <a:picLocks noChangeAspect="1"/>
            </p:cNvPicPr>
            <p:nvPr/>
          </p:nvPicPr>
          <p:blipFill>
            <a:blip r:embed="rId1"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duotone>
              <a:schemeClr val="bg2">
                <a:shade val="45000"/>
                <a:satMod val="135000"/>
              </a:schemeClr>
              <a:prstClr val="white"/>
            </a:duotone>
            <a:extLst>
              <a:ext uri="{28A0092B-C50C-407E-A947-70E740481C1C}">
                <a14:useLocalDpi xmlns:a14="http://schemas.microsoft.com/office/drawing/2010/main" val="0"/>
              </a:ext>
            </a:extLst>
          </a:blip>
          <a:srcRect b="55681"/>
          <a:stretch>
            <a:fillRect/>
          </a:stretch>
        </p:blipFill>
        <p:spPr>
          <a:xfrm>
            <a:off x="408104" y="182542"/>
            <a:ext cx="10966114" cy="6143223"/>
          </a:xfrm>
          <a:prstGeom prst="rect">
            <a:avLst/>
          </a:prstGeom>
        </p:spPr>
      </p:pic>
      <p:sp>
        <p:nvSpPr>
          <p:cNvPr id="3" name="TextBox 2"/>
          <p:cNvSpPr txBox="1"/>
          <p:nvPr/>
        </p:nvSpPr>
        <p:spPr>
          <a:xfrm>
            <a:off x="2028313" y="1000657"/>
            <a:ext cx="8847629" cy="584775"/>
          </a:xfrm>
          <a:prstGeom prst="rect">
            <a:avLst/>
          </a:prstGeom>
          <a:noFill/>
        </p:spPr>
        <p:txBody>
          <a:bodyPr wrap="square" rtlCol="0">
            <a:spAutoFit/>
          </a:bodyPr>
          <a:lstStyle/>
          <a:p>
            <a:r>
              <a:rPr lang="en-US" sz="3200" b="1" dirty="0" err="1">
                <a:latin typeface="HP001 4 hàng" panose="020B0603050302020204" pitchFamily="34" charset="0"/>
              </a:rPr>
              <a:t>Thứ</a:t>
            </a:r>
            <a:r>
              <a:rPr lang="en-US" sz="3200" b="1" dirty="0">
                <a:latin typeface="HP001 4 hàng" panose="020B0603050302020204" pitchFamily="34" charset="0"/>
              </a:rPr>
              <a:t> </a:t>
            </a:r>
            <a:r>
              <a:rPr lang="en-US" sz="3200" b="1" dirty="0" err="1">
                <a:latin typeface="HP001 4 hàng" panose="020B0603050302020204" pitchFamily="34" charset="0"/>
              </a:rPr>
              <a:t>ba</a:t>
            </a:r>
            <a:r>
              <a:rPr lang="en-US" sz="3200" b="1" dirty="0">
                <a:latin typeface="HP001 4 hàng" panose="020B0603050302020204" pitchFamily="34" charset="0"/>
              </a:rPr>
              <a:t> </a:t>
            </a:r>
            <a:r>
              <a:rPr lang="en-US" sz="3200" b="1" dirty="0" err="1">
                <a:latin typeface="HP001 4 hàng" panose="020B0603050302020204" pitchFamily="34" charset="0"/>
              </a:rPr>
              <a:t>ngày</a:t>
            </a:r>
            <a:r>
              <a:rPr lang="en-US" sz="3200" b="1" dirty="0">
                <a:latin typeface="HP001 4 hàng" panose="020B0603050302020204" pitchFamily="34" charset="0"/>
              </a:rPr>
              <a:t> 9  </a:t>
            </a:r>
            <a:r>
              <a:rPr lang="en-US" sz="3200" b="1" dirty="0" err="1">
                <a:latin typeface="HP001 4 hàng" panose="020B0603050302020204" pitchFamily="34" charset="0"/>
              </a:rPr>
              <a:t>tháng</a:t>
            </a:r>
            <a:r>
              <a:rPr lang="en-US" sz="3200" b="1" dirty="0">
                <a:latin typeface="HP001 4 hàng" panose="020B0603050302020204" pitchFamily="34" charset="0"/>
              </a:rPr>
              <a:t>  11   </a:t>
            </a:r>
            <a:r>
              <a:rPr lang="en-US" sz="3200" b="1" dirty="0" err="1">
                <a:latin typeface="HP001 4 hàng" panose="020B0603050302020204" pitchFamily="34" charset="0"/>
              </a:rPr>
              <a:t>năm</a:t>
            </a:r>
            <a:r>
              <a:rPr lang="en-US" sz="3200" b="1" dirty="0">
                <a:latin typeface="HP001 4 hàng" panose="020B0603050302020204" pitchFamily="34" charset="0"/>
              </a:rPr>
              <a:t> 2021</a:t>
            </a:r>
            <a:endParaRPr lang="en-US" sz="3200" b="1" dirty="0">
              <a:latin typeface="HP001 4 hàng" panose="020B0603050302020204" pitchFamily="34" charset="0"/>
            </a:endParaRPr>
          </a:p>
        </p:txBody>
      </p:sp>
      <p:sp>
        <p:nvSpPr>
          <p:cNvPr id="4" name="TextBox 3"/>
          <p:cNvSpPr txBox="1"/>
          <p:nvPr/>
        </p:nvSpPr>
        <p:spPr>
          <a:xfrm>
            <a:off x="3921138" y="1610777"/>
            <a:ext cx="2335255" cy="584775"/>
          </a:xfrm>
          <a:prstGeom prst="rect">
            <a:avLst/>
          </a:prstGeom>
          <a:noFill/>
        </p:spPr>
        <p:txBody>
          <a:bodyPr wrap="square" rtlCol="0">
            <a:spAutoFit/>
          </a:bodyPr>
          <a:lstStyle/>
          <a:p>
            <a:r>
              <a:rPr lang="en-US" sz="3200" b="1" dirty="0" err="1">
                <a:latin typeface="HP001 4 hàng" panose="020B0603050302020204" pitchFamily="34" charset="0"/>
              </a:rPr>
              <a:t>Tiếng</a:t>
            </a:r>
            <a:r>
              <a:rPr lang="en-US" sz="3200" b="1" dirty="0">
                <a:latin typeface="HP001 4 hàng" panose="020B0603050302020204" pitchFamily="34" charset="0"/>
              </a:rPr>
              <a:t> </a:t>
            </a:r>
            <a:r>
              <a:rPr lang="en-US" sz="3200" b="1" dirty="0" err="1">
                <a:latin typeface="HP001 4 hàng" panose="020B0603050302020204" pitchFamily="34" charset="0"/>
              </a:rPr>
              <a:t>Việt</a:t>
            </a:r>
            <a:endParaRPr lang="en-US" sz="3200" b="1" dirty="0">
              <a:latin typeface="HP001 4 hàng" panose="020B0603050302020204" pitchFamily="34" charset="0"/>
            </a:endParaRPr>
          </a:p>
        </p:txBody>
      </p:sp>
      <p:sp>
        <p:nvSpPr>
          <p:cNvPr id="6" name="TextBox 5"/>
          <p:cNvSpPr txBox="1"/>
          <p:nvPr/>
        </p:nvSpPr>
        <p:spPr>
          <a:xfrm>
            <a:off x="1863005" y="2184617"/>
            <a:ext cx="8847629" cy="584775"/>
          </a:xfrm>
          <a:prstGeom prst="rect">
            <a:avLst/>
          </a:prstGeom>
          <a:noFill/>
        </p:spPr>
        <p:txBody>
          <a:bodyPr wrap="square" rtlCol="0">
            <a:spAutoFit/>
          </a:bodyPr>
          <a:lstStyle/>
          <a:p>
            <a:pPr lvl="0"/>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Nói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và</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nghe</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Kể</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chuyện</a:t>
            </a:r>
            <a:r>
              <a:rPr lang="en-US" sz="3200" b="1" dirty="0">
                <a:latin typeface="HP001 4 hàng" panose="020B0603050302020204" pitchFamily="34" charset="0"/>
                <a:cs typeface="Times New Roman" panose="02020603050405020304" pitchFamily="18" charset="0"/>
              </a:rPr>
              <a:t> </a:t>
            </a:r>
            <a:r>
              <a:rPr lang="en-US" sz="3200" b="1" i="1" dirty="0" err="1">
                <a:latin typeface="HP001 4 hàng" panose="020B0603050302020204" pitchFamily="34" charset="0"/>
                <a:cs typeface="Times New Roman" panose="02020603050405020304" pitchFamily="18" charset="0"/>
              </a:rPr>
              <a:t>Gọi</a:t>
            </a:r>
            <a:r>
              <a:rPr lang="en-US" sz="3200" b="1" i="1" dirty="0">
                <a:latin typeface="HP001 4 hàng" panose="020B0603050302020204" pitchFamily="34" charset="0"/>
                <a:cs typeface="Times New Roman" panose="02020603050405020304" pitchFamily="18" charset="0"/>
              </a:rPr>
              <a:t> </a:t>
            </a:r>
            <a:r>
              <a:rPr lang="en-US" sz="3200" b="1" i="1" dirty="0" err="1">
                <a:latin typeface="HP001 4 hàng" panose="020B0603050302020204" pitchFamily="34" charset="0"/>
                <a:cs typeface="Times New Roman" panose="02020603050405020304" pitchFamily="18" charset="0"/>
              </a:rPr>
              <a:t>bạn</a:t>
            </a:r>
            <a:r>
              <a:rPr lang="en-US" sz="3200" b="1" dirty="0">
                <a:latin typeface="HP001 4 hàng" panose="020B0603050302020204" pitchFamily="34" charset="0"/>
                <a:cs typeface="Times New Roman" panose="02020603050405020304" pitchFamily="18" charset="0"/>
              </a:rPr>
              <a:t>(</a:t>
            </a:r>
            <a:r>
              <a:rPr lang="en-US" sz="3200" b="1" dirty="0" err="1">
                <a:latin typeface="HP001 4 hàng" panose="020B0603050302020204" pitchFamily="34" charset="0"/>
                <a:cs typeface="Times New Roman" panose="02020603050405020304" pitchFamily="18" charset="0"/>
              </a:rPr>
              <a:t>Tiết</a:t>
            </a:r>
            <a:r>
              <a:rPr lang="en-US" sz="3200" b="1" dirty="0">
                <a:latin typeface="HP001 4 hàng" panose="020B0603050302020204" pitchFamily="34" charset="0"/>
                <a:cs typeface="Times New Roman" panose="02020603050405020304" pitchFamily="18" charset="0"/>
              </a:rPr>
              <a:t> 4)</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169824" y="2853207"/>
            <a:ext cx="2728825" cy="582627"/>
          </a:xfrm>
          <a:prstGeom prst="rect">
            <a:avLst/>
          </a:prstGeom>
          <a:noFill/>
        </p:spPr>
        <p:txBody>
          <a:bodyPr wrap="none" lIns="68580" tIns="34290" rIns="68580" bIns="34290">
            <a:prstTxWarp prst="textArchDown">
              <a:avLst/>
            </a:prstTxWarp>
            <a:spAutoFit/>
          </a:bodyPr>
          <a:lstStyle/>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Nói và </a:t>
            </a:r>
            <a:endPar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ctr"/>
            <a:r>
              <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nghe</a:t>
            </a:r>
            <a:endParaRPr lang="en-US" sz="6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2"/>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Khung cảnh xung quanh như thế nào?</a:t>
            </a:r>
            <a:endParaRPr lang="en-US" sz="2800">
              <a:latin typeface="Arial-Rounded" panose="020B0500000000000000" pitchFamily="34" charset="0"/>
              <a:cs typeface="Arial-Rounded" panose="020B0500000000000000" pitchFamily="34" charset="0"/>
            </a:endParaRP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Nhân vật trong tranh là ai?</a:t>
            </a:r>
            <a:endParaRPr lang="en-US" sz="2800">
              <a:latin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dirty="0" err="1">
                <a:latin typeface="Arial-Rounded" panose="020B0500000000000000" pitchFamily="34" charset="0"/>
                <a:cs typeface="Arial-Rounded" panose="020B0500000000000000" pitchFamily="34" charset="0"/>
              </a:rPr>
              <a:t>Chọn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kể</a:t>
            </a:r>
            <a:r>
              <a:rPr lang="en-US" dirty="0">
                <a:latin typeface="Arial-Rounded" panose="020B0500000000000000" pitchFamily="34" charset="0"/>
                <a:cs typeface="Arial-Rounded" panose="020B0500000000000000" pitchFamily="34" charset="0"/>
              </a:rPr>
              <a:t> 1-2 </a:t>
            </a:r>
            <a:r>
              <a:rPr lang="en-US" dirty="0" err="1">
                <a:latin typeface="Arial-Rounded" panose="020B0500000000000000" pitchFamily="34" charset="0"/>
                <a:cs typeface="Arial-Rounded" panose="020B0500000000000000" pitchFamily="34" charset="0"/>
              </a:rPr>
              <a:t>đoạn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của</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câu</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chuyện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theo</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tranh</a:t>
            </a:r>
            <a:endParaRPr lang="en-US" dirty="0">
              <a:latin typeface="Arial-Rounded" panose="020B0500000000000000" pitchFamily="34" charset="0"/>
              <a:cs typeface="Arial-Rounded" panose="020B0500000000000000" pitchFamily="34" charset="0"/>
            </a:endParaRPr>
          </a:p>
        </p:txBody>
      </p:sp>
      <p:sp>
        <p:nvSpPr>
          <p:cNvPr id="4" name="Rounded Rectangle 3"/>
          <p:cNvSpPr/>
          <p:nvPr/>
        </p:nvSpPr>
        <p:spPr>
          <a:xfrm>
            <a:off x="2159635" y="2099310"/>
            <a:ext cx="8246110" cy="29108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Từ xa xưa trong rừng thẳm có hai bạn bê vàng và dê trắng chơi rất thân với nhau. Hàng ngày hai bạn cùng nhau chơi đùa, ca hát bên bờ suối.</a:t>
            </a:r>
            <a:endParaRPr lang="en-US" sz="3600">
              <a:latin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1"/>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Khung cảnh xung quanh như thế nào?</a:t>
            </a:r>
            <a:endParaRPr lang="en-US" sz="2800">
              <a:latin typeface="Arial-Rounded" panose="020B0500000000000000" pitchFamily="34" charset="0"/>
              <a:cs typeface="Arial-Rounded" panose="020B0500000000000000" pitchFamily="34" charset="0"/>
            </a:endParaRP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Nhân vật trong tranh là ai?</a:t>
            </a:r>
            <a:endParaRPr lang="en-US" sz="2800">
              <a:latin typeface="Arial-Rounded" panose="020B0500000000000000" pitchFamily="34" charset="0"/>
              <a:cs typeface="Arial-Rounded" panose="020B0500000000000000" pitchFamily="34" charset="0"/>
            </a:endParaRPr>
          </a:p>
        </p:txBody>
      </p:sp>
      <p:sp>
        <p:nvSpPr>
          <p:cNvPr id="6" name="TextBox 5"/>
          <p:cNvSpPr txBox="1"/>
          <p:nvPr/>
        </p:nvSpPr>
        <p:spPr>
          <a:xfrm>
            <a:off x="10984" y="3648710"/>
            <a:ext cx="2299591" cy="582295"/>
          </a:xfrm>
          <a:prstGeom prst="rect">
            <a:avLst/>
          </a:prstGeom>
          <a:solidFill>
            <a:schemeClr val="accent6"/>
          </a:solidFill>
        </p:spPr>
        <p:txBody>
          <a:bodyPr wrap="square" lIns="91403" tIns="45702" rIns="91403" bIns="45702" rtlCol="0">
            <a:spAutoFit/>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Nhóm đôi</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1+#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dirty="0" err="1">
                <a:latin typeface="Arial-Rounded" panose="020B0500000000000000" pitchFamily="34" charset="0"/>
                <a:cs typeface="Arial-Rounded" panose="020B0500000000000000" pitchFamily="34" charset="0"/>
              </a:rPr>
              <a:t>Kể</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tiếp</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đoạn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kết</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của</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câu</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chuyện</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theo</a:t>
            </a:r>
            <a:r>
              <a:rPr lang="en-US" dirty="0">
                <a:latin typeface="Arial-Rounded" panose="020B0500000000000000" pitchFamily="34" charset="0"/>
                <a:cs typeface="Arial-Rounded" panose="020B0500000000000000" pitchFamily="34" charset="0"/>
              </a:rPr>
              <a:t> ý </a:t>
            </a:r>
            <a:r>
              <a:rPr lang="en-US" dirty="0" err="1">
                <a:latin typeface="Arial-Rounded" panose="020B0500000000000000" pitchFamily="34" charset="0"/>
                <a:cs typeface="Arial-Rounded" panose="020B0500000000000000" pitchFamily="34" charset="0"/>
              </a:rPr>
              <a:t>của</a:t>
            </a:r>
            <a:r>
              <a:rPr lang="en-US" dirty="0">
                <a:latin typeface="Arial-Rounded" panose="020B0500000000000000" pitchFamily="34" charset="0"/>
                <a:cs typeface="Arial-Rounded" panose="020B0500000000000000" pitchFamily="34" charset="0"/>
              </a:rPr>
              <a:t> </a:t>
            </a:r>
            <a:r>
              <a:rPr lang="en-US" dirty="0" err="1">
                <a:latin typeface="Arial-Rounded" panose="020B0500000000000000" pitchFamily="34" charset="0"/>
                <a:cs typeface="Arial-Rounded" panose="020B0500000000000000" pitchFamily="34" charset="0"/>
              </a:rPr>
              <a:t>em</a:t>
            </a:r>
            <a:endParaRPr lang="en-US" dirty="0">
              <a:latin typeface="Arial-Rounded" panose="020B0500000000000000" pitchFamily="34" charset="0"/>
              <a:cs typeface="Arial-Rounded" panose="020B0500000000000000" pitchFamily="34" charset="0"/>
            </a:endParaRPr>
          </a:p>
        </p:txBody>
      </p:sp>
      <p:sp>
        <p:nvSpPr>
          <p:cNvPr id="4" name="Rounded Rectangle 3"/>
          <p:cNvSpPr/>
          <p:nvPr/>
        </p:nvSpPr>
        <p:spPr>
          <a:xfrm>
            <a:off x="2008505" y="2099310"/>
            <a:ext cx="8528050" cy="39655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latin typeface="Arial-Rounded" panose="020B0500000000000000" pitchFamily="34" charset="0"/>
                <a:cs typeface="Arial-Rounded" panose="020B0500000000000000" pitchFamily="34" charset="0"/>
              </a:rPr>
              <a:t>Đến bây giờ dê trắng vẫn đi khắp nơi tìm bạn. Đi đến đâu dê trắng cũng hỏi mọi người xem có thấy bạn bê vàng không. Cuối cùng bác Voi chỉ cho dê trắng rằng bê vàng đang ăn cỏ cạnh bờ suối bên kia. Dê trắng vội chạy tới, 2 bạn gặp nhau vừng mừng vừa tủi.</a:t>
            </a:r>
            <a:endParaRPr lang="en-US" sz="3600">
              <a:latin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1"/>
          <a:stretch>
            <a:fillRect/>
          </a:stretch>
        </p:blipFill>
        <p:spPr>
          <a:xfrm>
            <a:off x="2019935" y="2218544"/>
            <a:ext cx="8151495" cy="4714386"/>
          </a:xfrm>
          <a:prstGeom prst="rect">
            <a:avLst/>
          </a:prstGeom>
        </p:spPr>
      </p:pic>
      <p:sp>
        <p:nvSpPr>
          <p:cNvPr id="4" name="Cloud Callout 3"/>
          <p:cNvSpPr/>
          <p:nvPr/>
        </p:nvSpPr>
        <p:spPr>
          <a:xfrm>
            <a:off x="9087485" y="1"/>
            <a:ext cx="3114040" cy="3072984"/>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Em có nhận xét gì về tình cảm của đôi bạn trong câu chuyện?</a:t>
            </a:r>
            <a:endParaRPr lang="en-US" sz="2800">
              <a:latin typeface="Arial-Rounded" panose="020B0500000000000000" pitchFamily="34" charset="0"/>
              <a:cs typeface="Arial-Rounded" panose="020B0500000000000000" pitchFamily="34" charset="0"/>
            </a:endParaRPr>
          </a:p>
        </p:txBody>
      </p:sp>
      <p:sp>
        <p:nvSpPr>
          <p:cNvPr id="5" name="Cloud Callout 4"/>
          <p:cNvSpPr/>
          <p:nvPr/>
        </p:nvSpPr>
        <p:spPr>
          <a:xfrm>
            <a:off x="55945" y="1905947"/>
            <a:ext cx="2746245" cy="2007492"/>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latin typeface="Arial-Rounded" panose="020B0500000000000000" pitchFamily="34" charset="0"/>
                <a:cs typeface="Arial-Rounded" panose="020B0500000000000000" pitchFamily="34" charset="0"/>
              </a:rPr>
              <a:t>Nhân vật trong tranh là ai?</a:t>
            </a:r>
            <a:endParaRPr lang="en-US" sz="2800">
              <a:latin typeface="Arial-Rounded" panose="020B0500000000000000" pitchFamily="34" charset="0"/>
              <a:cs typeface="Arial-Rounded" panose="020B0500000000000000" pitchFamily="34" charset="0"/>
            </a:endParaRPr>
          </a:p>
        </p:txBody>
      </p:sp>
      <p:pic>
        <p:nvPicPr>
          <p:cNvPr id="7" name="Content Placeholder 3"/>
          <p:cNvPicPr>
            <a:picLocks noChangeAspect="1"/>
          </p:cNvPicPr>
          <p:nvPr/>
        </p:nvPicPr>
        <p:blipFill>
          <a:blip r:embed="rId2"/>
          <a:stretch>
            <a:fillRect/>
          </a:stretch>
        </p:blipFill>
        <p:spPr>
          <a:xfrm>
            <a:off x="374754" y="351010"/>
            <a:ext cx="8750519" cy="15549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1030</Words>
  <Application>WPS Presentation</Application>
  <PresentationFormat>Widescreen</PresentationFormat>
  <Paragraphs>45</Paragraphs>
  <Slides>11</Slides>
  <Notes>5</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11</vt:i4>
      </vt:variant>
    </vt:vector>
  </HeadingPairs>
  <TitlesOfParts>
    <vt:vector size="29" baseType="lpstr">
      <vt:lpstr>Arial</vt:lpstr>
      <vt:lpstr>SimSun</vt:lpstr>
      <vt:lpstr>Wingdings</vt:lpstr>
      <vt:lpstr>Microsoft YaHei</vt:lpstr>
      <vt:lpstr>Calibri Light</vt:lpstr>
      <vt:lpstr>Calibri</vt:lpstr>
      <vt:lpstr>Arial-Rounded</vt:lpstr>
      <vt:lpstr>Yellowtail</vt:lpstr>
      <vt:lpstr>Arial Rounded MT Bold</vt:lpstr>
      <vt:lpstr>Times New Roman</vt:lpstr>
      <vt:lpstr>HP001 4 hàng</vt:lpstr>
      <vt:lpstr>Times New Roman</vt:lpstr>
      <vt:lpstr>Arial Unicode MS</vt:lpstr>
      <vt:lpstr>字魂36号-正文宋楷</vt:lpstr>
      <vt:lpstr>3_Office Theme</vt:lpstr>
      <vt:lpstr>4_Office Theme</vt:lpstr>
      <vt:lpstr>5_Office Theme</vt:lpstr>
      <vt:lpstr>6_Office Theme</vt:lpstr>
      <vt:lpstr>PowerPoint 演示文稿</vt:lpstr>
      <vt:lpstr>PowerPoint 演示文稿</vt:lpstr>
      <vt:lpstr>PowerPoint 演示文稿</vt:lpstr>
      <vt:lpstr>PowerPoint 演示文稿</vt:lpstr>
      <vt:lpstr>PowerPoint 演示文稿</vt:lpstr>
      <vt:lpstr>Chọn kể 1-2 đoạn của câu chuyện theo tranh</vt:lpstr>
      <vt:lpstr>PowerPoint 演示文稿</vt:lpstr>
      <vt:lpstr>Kể tiếp đoạn kết của câu chuyện theo ý của em</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Admin</cp:lastModifiedBy>
  <cp:revision>29</cp:revision>
  <dcterms:created xsi:type="dcterms:W3CDTF">2021-05-26T04:27:00Z</dcterms:created>
  <dcterms:modified xsi:type="dcterms:W3CDTF">2022-11-04T12:52:54Z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1033-11.2.0.11380</vt:lpwstr>
  </property>
  <property fmtid="{D5CDD505-2E9C-101B-9397-08002B2CF9AE}" pid="3" name="ICV">
    <vt:lpwstr>F6BF9DCF7BC74203AC205E6233EBB85B</vt:lpwstr>
  </property>
</Properties>
</file>