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9" r:id="rId3"/>
    <p:sldId id="300" r:id="rId5"/>
    <p:sldId id="301" r:id="rId6"/>
    <p:sldId id="297" r:id="rId7"/>
    <p:sldId id="302" r:id="rId8"/>
    <p:sldId id="303" r:id="rId9"/>
    <p:sldId id="286" r:id="rId10"/>
    <p:sldId id="263" r:id="rId11"/>
    <p:sldId id="304" r:id="rId12"/>
    <p:sldId id="305" r:id="rId13"/>
    <p:sldId id="306" r:id="rId14"/>
    <p:sldId id="294" r:id="rId15"/>
    <p:sldId id="307" r:id="rId16"/>
    <p:sldId id="30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0000FF"/>
    <a:srgbClr val="663300"/>
    <a:srgbClr val="FF33CC"/>
    <a:srgbClr val="237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660"/>
  </p:normalViewPr>
  <p:slideViewPr>
    <p:cSldViewPr>
      <p:cViewPr varScale="1">
        <p:scale>
          <a:sx n="65" d="100"/>
          <a:sy n="65" d="100"/>
        </p:scale>
        <p:origin x="13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AF0EA-8E67-4B66-AE29-2E7CAF70D145}"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FAEF7-1109-474E-A807-4CC22032D51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9226154" y="4252913"/>
            <a:ext cx="685800" cy="914400"/>
          </a:xfr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FAF5B565-2225-4841-A709-2D6000FF03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AF5B565-2225-4841-A709-2D6000FF035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AF5B565-2225-4841-A709-2D6000FF035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F5B565-2225-4841-A709-2D6000FF035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B565-2225-4841-A709-2D6000FF035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FAF5B565-2225-4841-A709-2D6000FF035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FAF5B565-2225-4841-A709-2D6000FF035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F5B565-2225-4841-A709-2D6000FF0358}" type="datetimeFigureOut">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DF099A-C5A2-4868-83DF-E59066CB800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6.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xml"/><Relationship Id="rId10"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 Id="rId3" Type="http://schemas.openxmlformats.org/officeDocument/2006/relationships/image" Target="../media/image12.png"/><Relationship Id="rId2" Type="http://schemas.openxmlformats.org/officeDocument/2006/relationships/image" Target="../media/image9.jpeg"/><Relationship Id="rId10"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image" Target="../media/image13.GIF"/><Relationship Id="rId3" Type="http://schemas.openxmlformats.org/officeDocument/2006/relationships/image" Target="../media/image12.png"/><Relationship Id="rId2" Type="http://schemas.openxmlformats.org/officeDocument/2006/relationships/image" Target="../media/image9.jpeg"/><Relationship Id="rId10"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microsoft.com/office/2007/relationships/hdphoto" Target="../media/image18.wdp"/><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GIF"/><Relationship Id="rId3" Type="http://schemas.openxmlformats.org/officeDocument/2006/relationships/image" Target="../media/image12.png"/><Relationship Id="rId2" Type="http://schemas.openxmlformats.org/officeDocument/2006/relationships/image" Target="../media/image9.jpeg"/><Relationship Id="rId11" Type="http://schemas.openxmlformats.org/officeDocument/2006/relationships/slideLayout" Target="../slideLayouts/slideLayout2.xml"/><Relationship Id="rId10" Type="http://schemas.openxmlformats.org/officeDocument/2006/relationships/audio" Target="../media/audio3.wav"/><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1.wdp"/><Relationship Id="rId2" Type="http://schemas.openxmlformats.org/officeDocument/2006/relationships/image" Target="../media/image20.png"/><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1" cstate="screen"/>
          <a:stretch>
            <a:fillRect/>
          </a:stretch>
        </p:blipFill>
        <p:spPr>
          <a:xfrm>
            <a:off x="1191" y="3974706"/>
            <a:ext cx="9141620" cy="2025376"/>
          </a:xfrm>
          <a:prstGeom prst="rect">
            <a:avLst/>
          </a:prstGeom>
        </p:spPr>
      </p:pic>
      <p:pic>
        <p:nvPicPr>
          <p:cNvPr id="3" name="图片 2" descr="9ee5199484871c902f5b226d6e69cbee"/>
          <p:cNvPicPr/>
          <p:nvPr/>
        </p:nvPicPr>
        <p:blipFill>
          <a:blip r:embed="rId2" cstate="screen"/>
          <a:stretch>
            <a:fillRect/>
          </a:stretch>
        </p:blipFill>
        <p:spPr>
          <a:xfrm>
            <a:off x="1423380" y="4161791"/>
            <a:ext cx="2084003" cy="1795472"/>
          </a:xfrm>
          <a:prstGeom prst="rect">
            <a:avLst/>
          </a:prstGeom>
        </p:spPr>
      </p:pic>
      <p:pic>
        <p:nvPicPr>
          <p:cNvPr id="4" name="图片 3" descr="e0f01d50e93b5be62aa78ca12bd19666"/>
          <p:cNvPicPr/>
          <p:nvPr/>
        </p:nvPicPr>
        <p:blipFill>
          <a:blip r:embed="rId3" cstate="screen"/>
          <a:stretch>
            <a:fillRect/>
          </a:stretch>
        </p:blipFill>
        <p:spPr>
          <a:xfrm>
            <a:off x="3925422" y="4777123"/>
            <a:ext cx="1627399" cy="1180139"/>
          </a:xfrm>
          <a:prstGeom prst="rect">
            <a:avLst/>
          </a:prstGeom>
        </p:spPr>
      </p:pic>
      <p:pic>
        <p:nvPicPr>
          <p:cNvPr id="10" name="图片 9" descr="e6a655ed09bc757151afabca7ab85c5c"/>
          <p:cNvPicPr/>
          <p:nvPr/>
        </p:nvPicPr>
        <p:blipFill>
          <a:blip r:embed="rId4" cstate="screen"/>
          <a:stretch>
            <a:fillRect/>
          </a:stretch>
        </p:blipFill>
        <p:spPr>
          <a:xfrm rot="1426081">
            <a:off x="7770275" y="1248342"/>
            <a:ext cx="859061" cy="1121282"/>
          </a:xfrm>
          <a:prstGeom prst="rect">
            <a:avLst/>
          </a:prstGeom>
        </p:spPr>
      </p:pic>
      <p:pic>
        <p:nvPicPr>
          <p:cNvPr id="11" name="图片 10" descr="d1ca708a87c9b39e9bdf39142e09b55e"/>
          <p:cNvPicPr/>
          <p:nvPr/>
        </p:nvPicPr>
        <p:blipFill>
          <a:blip r:embed="rId5"/>
          <a:stretch>
            <a:fillRect/>
          </a:stretch>
        </p:blipFill>
        <p:spPr>
          <a:xfrm>
            <a:off x="144029" y="722408"/>
            <a:ext cx="1821182" cy="1821182"/>
          </a:xfrm>
          <a:prstGeom prst="rect">
            <a:avLst/>
          </a:prstGeom>
        </p:spPr>
      </p:pic>
      <p:pic>
        <p:nvPicPr>
          <p:cNvPr id="13" name="轻松欢乐节奏感动进取电子音乐.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855047" y="417687"/>
            <a:ext cx="609441" cy="609441"/>
          </a:xfrm>
          <a:prstGeom prst="rect">
            <a:avLst/>
          </a:prstGeom>
        </p:spPr>
      </p:pic>
      <p:sp>
        <p:nvSpPr>
          <p:cNvPr id="13315" name="TextBox 3"/>
          <p:cNvSpPr txBox="1">
            <a:spLocks noChangeArrowheads="1"/>
          </p:cNvSpPr>
          <p:nvPr/>
        </p:nvSpPr>
        <p:spPr bwMode="auto">
          <a:xfrm>
            <a:off x="1056583" y="1027009"/>
            <a:ext cx="70305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altLang="vi-VN" sz="2100" b="1" dirty="0">
                <a:solidFill>
                  <a:srgbClr val="FF0000"/>
                </a:solidFill>
                <a:latin typeface="Times New Roman" panose="02020603050405020304" pitchFamily="18" charset="0"/>
                <a:cs typeface="Times New Roman" panose="02020603050405020304" pitchFamily="18" charset="0"/>
              </a:rPr>
              <a:t>PHÒNG GIÁO DỤC  VÀ  ĐÀO TẠO QUẬN LONG BIÊN</a:t>
            </a:r>
            <a:endParaRPr lang="en-US" altLang="vi-VN" sz="21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vi-VN" sz="2100" b="1" dirty="0">
                <a:solidFill>
                  <a:srgbClr val="FF0000"/>
                </a:solidFill>
                <a:latin typeface="Times New Roman" panose="02020603050405020304" pitchFamily="18" charset="0"/>
                <a:cs typeface="Times New Roman" panose="02020603050405020304" pitchFamily="18" charset="0"/>
              </a:rPr>
              <a:t>TRƯỜNG TIỂU HỌC PHÚC LỢI</a:t>
            </a:r>
            <a:endParaRPr lang="en-US" altLang="vi-VN" sz="2100" b="1" dirty="0">
              <a:solidFill>
                <a:srgbClr val="FF0000"/>
              </a:solidFill>
              <a:latin typeface="Times New Roman" panose="02020603050405020304" pitchFamily="18" charset="0"/>
              <a:cs typeface="Times New Roman" panose="02020603050405020304" pitchFamily="18" charset="0"/>
            </a:endParaRPr>
          </a:p>
        </p:txBody>
      </p:sp>
      <p:sp>
        <p:nvSpPr>
          <p:cNvPr id="14" name="文本框 9"/>
          <p:cNvSpPr txBox="1"/>
          <p:nvPr/>
        </p:nvSpPr>
        <p:spPr>
          <a:xfrm>
            <a:off x="2035136" y="2686829"/>
            <a:ext cx="5074140" cy="530777"/>
          </a:xfrm>
          <a:prstGeom prst="rect">
            <a:avLst/>
          </a:prstGeom>
          <a:noFill/>
        </p:spPr>
        <p:txBody>
          <a:bodyPr wrap="none" rtlCol="0">
            <a:prstTxWarp prst="textArchUp">
              <a:avLst/>
            </a:prstTxWarp>
            <a:spAutoFit/>
          </a:bodyPr>
          <a:lstStyle/>
          <a:p>
            <a:pPr algn="ctr"/>
            <a:r>
              <a:rPr lang="en-US" sz="54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rPr>
              <a:t>TIẾNG VIỆT</a:t>
            </a:r>
            <a:endParaRPr lang="vi-VN" sz="54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15" name="18"/>
          <p:cNvSpPr>
            <a:spLocks noChangeArrowheads="1"/>
          </p:cNvSpPr>
          <p:nvPr>
            <p:custDataLst>
              <p:tags r:id="rId9"/>
            </p:custDataLst>
          </p:nvPr>
        </p:nvSpPr>
        <p:spPr bwMode="auto">
          <a:xfrm>
            <a:off x="789389" y="3429315"/>
            <a:ext cx="6799465" cy="1384935"/>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fontAlgn="base">
              <a:spcBef>
                <a:spcPct val="0"/>
              </a:spcBef>
              <a:spcAft>
                <a:spcPct val="0"/>
              </a:spcAft>
            </a:pPr>
            <a:r>
              <a:rPr lang="en-US" altLang="en-US" sz="3000" b="1" spc="45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LUYỆN TẬP 2:</a:t>
            </a:r>
            <a:endParaRPr lang="en-US" altLang="en-US" sz="3000" b="1" spc="45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a:p>
            <a:pPr lvl="0" algn="ctr" fontAlgn="base">
              <a:spcBef>
                <a:spcPct val="0"/>
              </a:spcBef>
              <a:spcAft>
                <a:spcPct val="0"/>
              </a:spcAft>
            </a:pPr>
            <a:r>
              <a:rPr lang="en-US" altLang="en-US" sz="3000" b="1" spc="45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VIẾT ĐOẠN VĂN MI</a:t>
            </a:r>
            <a:r>
              <a:rPr lang="vi-VN" altLang="en-US" sz="3000" b="1" spc="45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Ê</a:t>
            </a:r>
            <a:r>
              <a:rPr lang="en-US" altLang="en-US" sz="3000" b="1" spc="45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U TẢ ĐỒ DÙNG HỌC TẬP</a:t>
            </a:r>
            <a:endParaRPr lang="vi-VN" altLang="en-US" sz="3000" b="1" spc="450"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750"/>
                                        <p:tgtEl>
                                          <p:spTgt spid="15"/>
                                        </p:tgtEl>
                                      </p:cBhvr>
                                    </p:animEffect>
                                    <p:anim calcmode="lin" valueType="num">
                                      <p:cBhvr>
                                        <p:cTn id="41" dur="750" fill="hold"/>
                                        <p:tgtEl>
                                          <p:spTgt spid="15"/>
                                        </p:tgtEl>
                                        <p:attrNameLst>
                                          <p:attrName>ppt_x</p:attrName>
                                        </p:attrNameLst>
                                      </p:cBhvr>
                                      <p:tavLst>
                                        <p:tav tm="0">
                                          <p:val>
                                            <p:strVal val="#ppt_x"/>
                                          </p:val>
                                        </p:tav>
                                        <p:tav tm="100000">
                                          <p:val>
                                            <p:strVal val="#ppt_x"/>
                                          </p:val>
                                        </p:tav>
                                      </p:tavLst>
                                    </p:anim>
                                    <p:anim calcmode="lin" valueType="num">
                                      <p:cBhvr>
                                        <p:cTn id="4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13"/>
                </p:tgtEl>
              </p:cMediaNode>
            </p:audio>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066800" y="1143000"/>
            <a:ext cx="7315200" cy="4177297"/>
          </a:xfrm>
          <a:prstGeom prst="rect">
            <a:avLst/>
          </a:prstGeom>
        </p:spPr>
        <p:txBody>
          <a:bodyPr wrap="square">
            <a:spAutoFit/>
          </a:bodyPr>
          <a:lstStyle/>
          <a:p>
            <a:pPr algn="just">
              <a:lnSpc>
                <a:spcPct val="120000"/>
              </a:lnSpc>
              <a:spcAft>
                <a:spcPts val="0"/>
              </a:spcAft>
            </a:pPr>
            <a:r>
              <a:rPr lang="en-US" sz="3200" dirty="0" smtClean="0">
                <a:latin typeface="Times New Roman" panose="02020603050405020304" pitchFamily="18" charset="0"/>
                <a:ea typeface="Times New Roman" panose="02020603050405020304" pitchFamily="18" charset="0"/>
              </a:rPr>
              <a:t>                    </a:t>
            </a:r>
            <a:r>
              <a:rPr lang="vi-VN" sz="3200" dirty="0" smtClean="0">
                <a:solidFill>
                  <a:srgbClr val="FF0000"/>
                </a:solidFill>
                <a:latin typeface="Times New Roman" panose="02020603050405020304" pitchFamily="18" charset="0"/>
                <a:ea typeface="Times New Roman" panose="02020603050405020304" pitchFamily="18" charset="0"/>
              </a:rPr>
              <a:t>Tả </a:t>
            </a:r>
            <a:r>
              <a:rPr lang="vi-VN" sz="3200" dirty="0">
                <a:solidFill>
                  <a:srgbClr val="FF0000"/>
                </a:solidFill>
                <a:latin typeface="Times New Roman" panose="02020603050405020304" pitchFamily="18" charset="0"/>
                <a:ea typeface="Times New Roman" panose="02020603050405020304" pitchFamily="18" charset="0"/>
              </a:rPr>
              <a:t>cái bút </a:t>
            </a:r>
            <a:r>
              <a:rPr lang="vi-VN" sz="3200" dirty="0" smtClean="0">
                <a:solidFill>
                  <a:srgbClr val="FF0000"/>
                </a:solidFill>
                <a:latin typeface="Times New Roman" panose="02020603050405020304" pitchFamily="18" charset="0"/>
                <a:ea typeface="Times New Roman" panose="02020603050405020304" pitchFamily="18" charset="0"/>
              </a:rPr>
              <a:t>chì </a:t>
            </a:r>
            <a:endParaRPr lang="en-US" sz="3200" dirty="0" smtClean="0">
              <a:solidFill>
                <a:srgbClr val="FF0000"/>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en-US" sz="3200" dirty="0" smtClean="0">
                <a:latin typeface="Times New Roman" panose="02020603050405020304" pitchFamily="18" charset="0"/>
                <a:ea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rPr>
              <a:t>Chiếc </a:t>
            </a:r>
            <a:r>
              <a:rPr lang="vi-VN" sz="3200" dirty="0">
                <a:latin typeface="Times New Roman" panose="02020603050405020304" pitchFamily="18" charset="0"/>
                <a:ea typeface="Times New Roman" panose="02020603050405020304" pitchFamily="18" charset="0"/>
              </a:rPr>
              <a:t>bút chì của em dài bằng một gang tay. Thân bút tròn như chiếc đũa. Vỏ ngoài của bút sơn màu xanh bóng loáng. Trên nền xanh ấy nổi bật hàng chữ vàng in lấp lánh. Em rất yêu chiếc bút chì của mình</a:t>
            </a:r>
            <a:r>
              <a:rPr lang="vi-VN" sz="3200" dirty="0" smtClean="0">
                <a:latin typeface="Times New Roman" panose="02020603050405020304" pitchFamily="18" charset="0"/>
                <a:ea typeface="Times New Roman" panose="02020603050405020304" pitchFamily="18" charset="0"/>
              </a:rPr>
              <a:t>.</a:t>
            </a:r>
            <a:r>
              <a:rPr lang="en-US" sz="3200" dirty="0" smtClean="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990600" y="533400"/>
            <a:ext cx="7924800" cy="4302716"/>
          </a:xfrm>
          <a:prstGeom prst="rect">
            <a:avLst/>
          </a:prstGeom>
        </p:spPr>
        <p:txBody>
          <a:bodyPr wrap="square">
            <a:spAutoFit/>
          </a:bodyPr>
          <a:lstStyle/>
          <a:p>
            <a:pPr algn="just">
              <a:lnSpc>
                <a:spcPct val="120000"/>
              </a:lnSpc>
              <a:spcAft>
                <a:spcPts val="0"/>
              </a:spcAft>
            </a:pPr>
            <a:endParaRPr lang="en-US" sz="3200" dirty="0" smtClean="0">
              <a:solidFill>
                <a:srgbClr val="FF0000"/>
              </a:solidFill>
              <a:latin typeface="Times New Roman" panose="02020603050405020304" pitchFamily="18" charset="0"/>
              <a:ea typeface="Times New Roman" panose="02020603050405020304" pitchFamily="18" charset="0"/>
            </a:endParaRPr>
          </a:p>
          <a:p>
            <a:pPr algn="ctr">
              <a:lnSpc>
                <a:spcPct val="120000"/>
              </a:lnSpc>
              <a:spcAft>
                <a:spcPts val="0"/>
              </a:spcAft>
            </a:pPr>
            <a:r>
              <a:rPr lang="en-US" sz="2800" b="1" i="1" dirty="0" err="1">
                <a:latin typeface="Times New Roman" panose="02020603050405020304" pitchFamily="18" charset="0"/>
                <a:cs typeface="Times New Roman" panose="02020603050405020304" pitchFamily="18" charset="0"/>
              </a:rPr>
              <a:t>Tả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gọt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bút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12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782" y="0"/>
            <a:ext cx="5922818"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190" y="1143000"/>
            <a:ext cx="5895109" cy="5715000"/>
          </a:xfrm>
          <a:prstGeom prst="rect">
            <a:avLst/>
          </a:prstGeom>
        </p:spPr>
      </p:pic>
      <p:sp>
        <p:nvSpPr>
          <p:cNvPr id="7" name="Rectangle 6"/>
          <p:cNvSpPr/>
          <p:nvPr/>
        </p:nvSpPr>
        <p:spPr>
          <a:xfrm>
            <a:off x="2954482" y="304800"/>
            <a:ext cx="2546274" cy="1676400"/>
          </a:xfrm>
          <a:prstGeom prst="rect">
            <a:avLst/>
          </a:prstGeom>
          <a:noFill/>
        </p:spPr>
        <p:txBody>
          <a:bodyPr wrap="none" lIns="91440" tIns="45720" rIns="91440" bIns="45720">
            <a:prstTxWarp prst="textCascade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solidFill>
                  <a:schemeClr val="accent6">
                    <a:lumMod val="75000"/>
                  </a:schemeClr>
                </a:solidFill>
              </a:rPr>
              <a:t>Lưu</a:t>
            </a:r>
            <a:r>
              <a:rPr lang="en-US" sz="5400" b="1" dirty="0" smtClean="0">
                <a:solidFill>
                  <a:schemeClr val="accent6">
                    <a:lumMod val="75000"/>
                  </a:schemeClr>
                </a:solidFill>
              </a:rPr>
              <a:t> ý</a:t>
            </a:r>
            <a:endParaRPr lang="en-US" sz="5400" b="1" dirty="0">
              <a:solidFill>
                <a:schemeClr val="accent6">
                  <a:lumMod val="75000"/>
                </a:schemeClr>
              </a:solidFill>
            </a:endParaRPr>
          </a:p>
        </p:txBody>
      </p:sp>
      <p:sp>
        <p:nvSpPr>
          <p:cNvPr id="2" name="TextBox 1"/>
          <p:cNvSpPr txBox="1"/>
          <p:nvPr/>
        </p:nvSpPr>
        <p:spPr>
          <a:xfrm rot="21412779">
            <a:off x="3924709" y="2402666"/>
            <a:ext cx="4373583" cy="3194721"/>
          </a:xfrm>
          <a:prstGeom prst="rect">
            <a:avLst/>
          </a:prstGeom>
          <a:noFill/>
        </p:spPr>
        <p:txBody>
          <a:bodyPr wrap="square" rtlCol="0">
            <a:spAutoFit/>
          </a:bodyPr>
          <a:lstStyle/>
          <a:p>
            <a:pPr algn="just">
              <a:lnSpc>
                <a:spcPct val="120000"/>
              </a:lnSpc>
            </a:pPr>
            <a:r>
              <a:rPr lang="en-US" sz="2800" dirty="0" err="1" smtClean="0">
                <a:latin typeface="HP001 5H" panose="020B0603050302020204" pitchFamily="34" charset="0"/>
                <a:cs typeface="HP001 5H" panose="020B0603050302020204" pitchFamily="34" charset="0"/>
              </a:rPr>
              <a:t>Bài</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văn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cần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đủ</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số</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văn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cần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diễn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đạt</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rõ</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nội</a:t>
            </a:r>
            <a:r>
              <a:rPr lang="en-US" sz="2800" dirty="0" smtClean="0">
                <a:latin typeface="HP001 5H" panose="020B0603050302020204" pitchFamily="34" charset="0"/>
                <a:cs typeface="HP001 5H" panose="020B0603050302020204" pitchFamily="34" charset="0"/>
              </a:rPr>
              <a:t> dung </a:t>
            </a:r>
            <a:r>
              <a:rPr lang="en-US" sz="2800" dirty="0" err="1" smtClean="0">
                <a:latin typeface="HP001 5H" panose="020B0603050302020204" pitchFamily="34" charset="0"/>
                <a:cs typeface="HP001 5H" panose="020B0603050302020204" pitchFamily="34" charset="0"/>
              </a:rPr>
              <a:t>và</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sử</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dụng</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đúng</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dấu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Các</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văn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cần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có</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sự</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liên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kết</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về</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nội</a:t>
            </a:r>
            <a:r>
              <a:rPr lang="en-US" sz="2800" dirty="0" smtClean="0">
                <a:latin typeface="HP001 5H" panose="020B0603050302020204" pitchFamily="34" charset="0"/>
                <a:cs typeface="HP001 5H" panose="020B0603050302020204" pitchFamily="34" charset="0"/>
              </a:rPr>
              <a:t> dung </a:t>
            </a:r>
            <a:r>
              <a:rPr lang="en-US" sz="2800" dirty="0" err="1" smtClean="0">
                <a:latin typeface="HP001 5H" panose="020B0603050302020204" pitchFamily="34" charset="0"/>
                <a:cs typeface="HP001 5H" panose="020B0603050302020204" pitchFamily="34" charset="0"/>
              </a:rPr>
              <a:t>và</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có</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hình</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ảnh</a:t>
            </a:r>
            <a:r>
              <a:rPr lang="en-US" sz="2800" dirty="0" smtClean="0">
                <a:latin typeface="HP001 5H" panose="020B0603050302020204" pitchFamily="34" charset="0"/>
                <a:cs typeface="HP001 5H" panose="020B0603050302020204" pitchFamily="34" charset="0"/>
              </a:rPr>
              <a:t>.</a:t>
            </a:r>
            <a:endParaRPr lang="en-US" sz="2800" dirty="0">
              <a:latin typeface="HP001 5H" panose="020B0603050302020204" pitchFamily="34" charset="0"/>
              <a:cs typeface="HP001 5H" panose="020B06030503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7" name="Rectangle 6"/>
          <p:cNvSpPr/>
          <p:nvPr/>
        </p:nvSpPr>
        <p:spPr>
          <a:xfrm>
            <a:off x="2670463" y="857250"/>
            <a:ext cx="3605240" cy="1589313"/>
          </a:xfrm>
          <a:prstGeom prst="rect">
            <a:avLst/>
          </a:prstGeom>
          <a:noFill/>
        </p:spPr>
        <p:txBody>
          <a:bodyPr wrap="none" lIns="68580" tIns="34290" rIns="68580" bIns="34290" numCol="1">
            <a:prstTxWarp prst="textTriangle">
              <a:avLst>
                <a:gd name="adj" fmla="val 33404"/>
              </a:avLst>
            </a:prstTxWarp>
            <a:spAutoFit/>
            <a:scene3d>
              <a:camera prst="orthographicFront"/>
              <a:lightRig rig="soft" dir="t">
                <a:rot lat="0" lon="0" rev="15600000"/>
              </a:lightRig>
            </a:scene3d>
            <a:sp3d extrusionH="57150" prstMaterial="softEdge">
              <a:bevelT w="25400" h="38100"/>
            </a:sp3d>
          </a:bodyPr>
          <a:lstStyle/>
          <a:p>
            <a:pPr algn="ctr"/>
            <a:r>
              <a:rPr lang="en-US" sz="4050" b="1" dirty="0" err="1">
                <a:solidFill>
                  <a:schemeClr val="accent4"/>
                </a:solidFill>
                <a:effectLst>
                  <a:reflection blurRad="6350" stA="55000" endA="300" endPos="45500" dir="5400000" sy="-100000" algn="bl" rotWithShape="0"/>
                </a:effectLst>
              </a:rPr>
              <a:t>Vận</a:t>
            </a:r>
            <a:r>
              <a:rPr lang="en-US" sz="4050" b="1" dirty="0">
                <a:solidFill>
                  <a:schemeClr val="accent4"/>
                </a:solidFill>
                <a:effectLst>
                  <a:reflection blurRad="6350" stA="55000" endA="300" endPos="45500" dir="5400000" sy="-100000" algn="bl" rotWithShape="0"/>
                </a:effectLst>
              </a:rPr>
              <a:t> </a:t>
            </a:r>
            <a:r>
              <a:rPr lang="en-US" sz="4050" b="1" dirty="0" err="1">
                <a:solidFill>
                  <a:schemeClr val="accent4"/>
                </a:solidFill>
                <a:effectLst>
                  <a:reflection blurRad="6350" stA="55000" endA="300" endPos="45500" dir="5400000" sy="-100000" algn="bl" rotWithShape="0"/>
                </a:effectLst>
              </a:rPr>
              <a:t>dụng</a:t>
            </a:r>
            <a:endParaRPr lang="en-US" sz="4050" b="1" dirty="0">
              <a:solidFill>
                <a:schemeClr val="accent4"/>
              </a:solidFill>
              <a:effectLst>
                <a:reflection blurRad="6350" stA="55000" endA="300" endPos="45500" dir="5400000" sy="-100000" algn="bl" rotWithShape="0"/>
              </a:effectLst>
            </a:endParaRPr>
          </a:p>
        </p:txBody>
      </p:sp>
      <p:sp>
        <p:nvSpPr>
          <p:cNvPr id="3" name="Rectangle 2"/>
          <p:cNvSpPr/>
          <p:nvPr/>
        </p:nvSpPr>
        <p:spPr>
          <a:xfrm>
            <a:off x="930473" y="3581400"/>
            <a:ext cx="728305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700" dirty="0" err="1" smtClean="0">
                <a:latin typeface="HP001 5H" panose="020B0603050302020204" pitchFamily="34" charset="0"/>
                <a:cs typeface="HP001 5H" panose="020B0603050302020204" pitchFamily="34" charset="0"/>
              </a:rPr>
              <a:t>Viết</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bài</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văn</a:t>
            </a:r>
            <a:r>
              <a:rPr lang="en-US" sz="2700" dirty="0" smtClean="0">
                <a:latin typeface="HP001 5H" panose="020B0603050302020204" pitchFamily="34" charset="0"/>
                <a:cs typeface="HP001 5H" panose="020B0603050302020204" pitchFamily="34" charset="0"/>
              </a:rPr>
              <a:t> 3 – 4 </a:t>
            </a:r>
            <a:r>
              <a:rPr lang="en-US" sz="2700" dirty="0" err="1" smtClean="0">
                <a:latin typeface="HP001 5H" panose="020B0603050302020204" pitchFamily="34" charset="0"/>
                <a:cs typeface="HP001 5H" panose="020B0603050302020204" pitchFamily="34" charset="0"/>
              </a:rPr>
              <a:t>câu</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tả</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đồ</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dùng</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học</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tập</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và</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nhờ</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người</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thân</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góp</a:t>
            </a:r>
            <a:r>
              <a:rPr lang="en-US" sz="2700" dirty="0" smtClean="0">
                <a:latin typeface="HP001 5H" panose="020B0603050302020204" pitchFamily="34" charset="0"/>
                <a:cs typeface="HP001 5H" panose="020B0603050302020204" pitchFamily="34" charset="0"/>
              </a:rPr>
              <a:t> ý.</a:t>
            </a:r>
            <a:endParaRPr lang="en-US" sz="2700" dirty="0">
              <a:latin typeface="HP001 5H" panose="020B0603050302020204" pitchFamily="34" charset="0"/>
              <a:cs typeface="HP001 5H" panose="020B06030503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1" cstate="screen"/>
          <a:stretch>
            <a:fillRect/>
          </a:stretch>
        </p:blipFill>
        <p:spPr>
          <a:xfrm rot="16200000" flipV="1">
            <a:off x="801982" y="-1485900"/>
            <a:ext cx="6858000" cy="9829800"/>
          </a:xfrm>
          <a:prstGeom prst="rect">
            <a:avLst/>
          </a:prstGeom>
        </p:spPr>
      </p:pic>
      <p:sp>
        <p:nvSpPr>
          <p:cNvPr id="21" name="20"/>
          <p:cNvSpPr/>
          <p:nvPr/>
        </p:nvSpPr>
        <p:spPr>
          <a:xfrm>
            <a:off x="3206543" y="2505670"/>
            <a:ext cx="3999032" cy="1846659"/>
          </a:xfrm>
          <a:prstGeom prst="rect">
            <a:avLst/>
          </a:prstGeom>
          <a:noFill/>
          <a:ln>
            <a:noFill/>
          </a:ln>
        </p:spPr>
        <p:txBody>
          <a:bodyPr vert="horz" wrap="square" lIns="0" tIns="0" rIns="0" bIns="0" numCol="1" anchor="t" anchorCtr="0" compatLnSpc="1">
            <a:spAutoFit/>
          </a:bodyPr>
          <a:lstStyle/>
          <a:p>
            <a:pPr algn="ctr" defTabSz="685800">
              <a:defRPr/>
            </a:pPr>
            <a:r>
              <a:rPr lang="en-US" sz="6000" b="1" kern="1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libri" panose="020F0502020204030204"/>
                <a:cs typeface="Times New Roman" panose="02020603050405020304"/>
              </a:rPr>
              <a:t>CỦNG CỐ BÀI HỌC</a:t>
            </a:r>
            <a:endParaRPr lang="en-US" sz="6000" b="1" kern="1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libri" panose="020F0502020204030204"/>
              <a:cs typeface="Times New Roman" panose="02020603050405020304"/>
            </a:endParaRP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77" y="836393"/>
            <a:ext cx="1066800"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18"/>
          <p:cNvPicPr>
            <a:picLocks noChangeAspect="1"/>
          </p:cNvPicPr>
          <p:nvPr/>
        </p:nvPicPr>
        <p:blipFill rotWithShape="1">
          <a:blip r:embed="rId3" cstate="screen"/>
          <a:srcRect/>
          <a:stretch>
            <a:fillRect/>
          </a:stretch>
        </p:blipFill>
        <p:spPr>
          <a:xfrm>
            <a:off x="7286098" y="3429000"/>
            <a:ext cx="1697471" cy="287094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9144000" cy="6858000"/>
          </a:xfrm>
        </p:spPr>
      </p:pic>
      <p:sp>
        <p:nvSpPr>
          <p:cNvPr id="9" name="Rectangle 8"/>
          <p:cNvSpPr/>
          <p:nvPr/>
        </p:nvSpPr>
        <p:spPr>
          <a:xfrm>
            <a:off x="2491943" y="2494633"/>
            <a:ext cx="4160113" cy="1200329"/>
          </a:xfrm>
          <a:prstGeom prst="rect">
            <a:avLst/>
          </a:prstGeom>
          <a:noFill/>
        </p:spPr>
        <p:txBody>
          <a:bodyPr wrap="none" lIns="91440" tIns="45720" rIns="91440" bIns="45720">
            <a:spAutoFit/>
          </a:bodyPr>
          <a:lstStyle/>
          <a:p>
            <a:pPr algn="ctr"/>
            <a:r>
              <a:rPr lang="en-US" sz="7200" b="1" cap="none" spc="0" dirty="0" err="1" smtClean="0">
                <a:ln w="12700" cmpd="sng">
                  <a:solidFill>
                    <a:schemeClr val="tx1"/>
                  </a:solidFill>
                  <a:prstDash val="solid"/>
                </a:ln>
                <a:solidFill>
                  <a:srgbClr val="FF0000"/>
                </a:solidFill>
                <a:effectLst/>
              </a:rPr>
              <a:t>Khởi</a:t>
            </a:r>
            <a:r>
              <a:rPr lang="en-US" sz="7200" b="1" cap="none" spc="0" dirty="0" smtClean="0">
                <a:ln w="12700" cmpd="sng">
                  <a:solidFill>
                    <a:schemeClr val="tx1"/>
                  </a:solidFill>
                  <a:prstDash val="solid"/>
                </a:ln>
                <a:solidFill>
                  <a:srgbClr val="FF0000"/>
                </a:solidFill>
                <a:effectLst/>
              </a:rPr>
              <a:t> </a:t>
            </a:r>
            <a:r>
              <a:rPr lang="en-US" sz="7200" b="1" cap="none" spc="0" dirty="0" err="1" smtClean="0">
                <a:ln w="12700" cmpd="sng">
                  <a:solidFill>
                    <a:schemeClr val="tx1"/>
                  </a:solidFill>
                  <a:prstDash val="solid"/>
                </a:ln>
                <a:solidFill>
                  <a:srgbClr val="FF0000"/>
                </a:solidFill>
                <a:effectLst/>
              </a:rPr>
              <a:t>động</a:t>
            </a:r>
            <a:endParaRPr lang="en-US" sz="7200" b="1" cap="none" spc="0" dirty="0">
              <a:ln w="12700" cmpd="sng">
                <a:solidFill>
                  <a:schemeClr val="tx1"/>
                </a:solidFill>
                <a:prstDash val="solid"/>
              </a:ln>
              <a:solidFill>
                <a:srgbClr val="FF0000"/>
              </a:solidFill>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838200"/>
            <a:ext cx="8991600" cy="2308324"/>
          </a:xfrm>
          <a:prstGeom prst="rect">
            <a:avLst/>
          </a:prstGeom>
          <a:noFill/>
        </p:spPr>
        <p:txBody>
          <a:bodyPr wrap="square" lIns="91440" tIns="45720" rIns="91440" bIns="45720">
            <a:spAutoFit/>
            <a:scene3d>
              <a:camera prst="isometricOffAxis1Right"/>
              <a:lightRig rig="threePt" dir="t"/>
            </a:scene3d>
          </a:bodyPr>
          <a:lstStyle/>
          <a:p>
            <a:pPr algn="ctr"/>
            <a:r>
              <a:rPr lang="en-US" sz="7200" b="1" dirty="0" smtClean="0">
                <a:ln w="22225">
                  <a:solidFill>
                    <a:srgbClr val="FF0000"/>
                  </a:solidFill>
                  <a:prstDash val="solid"/>
                </a:ln>
                <a:latin typeface="Times New Roman" panose="02020603050405020304" pitchFamily="18" charset="0"/>
                <a:cs typeface="Times New Roman" panose="02020603050405020304" pitchFamily="18" charset="0"/>
              </a:rPr>
              <a:t>RUNG CHUÔNG VÀNG</a:t>
            </a:r>
            <a:endParaRPr lang="en-US" sz="7200" b="1" dirty="0">
              <a:ln w="22225">
                <a:solidFill>
                  <a:srgbClr val="FF0000"/>
                </a:solidFill>
                <a:prstDash val="solid"/>
              </a:ln>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3161852" y="3335522"/>
            <a:ext cx="2667894" cy="2047563"/>
          </a:xfrm>
          <a:prstGeom prst="rect">
            <a:avLst/>
          </a:prstGeom>
        </p:spPr>
      </p:pic>
      <p:pic>
        <p:nvPicPr>
          <p:cNvPr id="6" name="Picture 5"/>
          <p:cNvPicPr>
            <a:picLocks noChangeAspect="1"/>
          </p:cNvPicPr>
          <p:nvPr/>
        </p:nvPicPr>
        <p:blipFill>
          <a:blip r:embed="rId3"/>
          <a:stretch>
            <a:fillRect/>
          </a:stretch>
        </p:blipFill>
        <p:spPr>
          <a:xfrm>
            <a:off x="228600" y="4571999"/>
            <a:ext cx="2481287" cy="2499577"/>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4571999"/>
            <a:ext cx="3072244" cy="22860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27" presetClass="emph" presetSubtype="0" repeatCount="indefinite" fill="remove" nodeType="withEffect">
                                  <p:stCondLst>
                                    <p:cond delay="0"/>
                                  </p:stCondLst>
                                  <p:childTnLst>
                                    <p:animClr clrSpc="rgb" dir="cw">
                                      <p:cBhvr override="childStyle">
                                        <p:cTn id="12" dur="250" autoRev="1" fill="remove"/>
                                        <p:tgtEl>
                                          <p:spTgt spid="4">
                                            <p:txEl>
                                              <p:pRg st="0" end="0"/>
                                            </p:txEl>
                                          </p:spTgt>
                                        </p:tgtEl>
                                        <p:attrNameLst>
                                          <p:attrName>style.color</p:attrName>
                                        </p:attrNameLst>
                                      </p:cBhvr>
                                      <p:to>
                                        <a:schemeClr val="bg1"/>
                                      </p:to>
                                    </p:animClr>
                                    <p:animClr clrSpc="rgb" dir="cw">
                                      <p:cBhvr>
                                        <p:cTn id="13" dur="250" autoRev="1" fill="remove"/>
                                        <p:tgtEl>
                                          <p:spTgt spid="4">
                                            <p:txEl>
                                              <p:pRg st="0" end="0"/>
                                            </p:txEl>
                                          </p:spTgt>
                                        </p:tgtEl>
                                        <p:attrNameLst>
                                          <p:attrName>fillcolor</p:attrName>
                                        </p:attrNameLst>
                                      </p:cBhvr>
                                      <p:to>
                                        <a:schemeClr val="bg1"/>
                                      </p:to>
                                    </p:animClr>
                                    <p:set>
                                      <p:cBhvr>
                                        <p:cTn id="14" dur="250" autoRev="1" fill="remove"/>
                                        <p:tgtEl>
                                          <p:spTgt spid="4">
                                            <p:txEl>
                                              <p:pRg st="0" end="0"/>
                                            </p:txEl>
                                          </p:spTgt>
                                        </p:tgtEl>
                                        <p:attrNameLst>
                                          <p:attrName>fill.type</p:attrName>
                                        </p:attrNameLst>
                                      </p:cBhvr>
                                      <p:to>
                                        <p:strVal val="solid"/>
                                      </p:to>
                                    </p:set>
                                    <p:set>
                                      <p:cBhvr>
                                        <p:cTn id="15" dur="250" autoRev="1" fill="remove"/>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909529" y="979833"/>
            <a:ext cx="77724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20000"/>
              </a:lnSpc>
              <a:spcBef>
                <a:spcPts val="0"/>
              </a:spcBef>
              <a:buNone/>
            </a:pPr>
            <a:r>
              <a:rPr lang="vi-VN" sz="2400" dirty="0" smtClean="0"/>
              <a:t>Đầu </a:t>
            </a:r>
            <a:r>
              <a:rPr lang="vi-VN" sz="2400" dirty="0"/>
              <a:t>đuôi vuông vắn như nhau, </a:t>
            </a:r>
            <a:endParaRPr lang="en-US" sz="2400" dirty="0" smtClean="0"/>
          </a:p>
          <a:p>
            <a:pPr algn="ctr">
              <a:lnSpc>
                <a:spcPct val="120000"/>
              </a:lnSpc>
              <a:spcBef>
                <a:spcPts val="0"/>
              </a:spcBef>
              <a:buNone/>
            </a:pPr>
            <a:r>
              <a:rPr lang="vi-VN" sz="2400" dirty="0" smtClean="0"/>
              <a:t>Thân </a:t>
            </a:r>
            <a:r>
              <a:rPr lang="vi-VN" sz="2400" dirty="0"/>
              <a:t>chia nhiều đốt rất mau rất đều</a:t>
            </a:r>
            <a:r>
              <a:rPr lang="vi-VN" sz="2400" dirty="0" smtClean="0"/>
              <a:t>,</a:t>
            </a:r>
            <a:endParaRPr lang="en-US" sz="2400" dirty="0" smtClean="0"/>
          </a:p>
          <a:p>
            <a:pPr algn="ctr">
              <a:lnSpc>
                <a:spcPct val="120000"/>
              </a:lnSpc>
              <a:spcBef>
                <a:spcPts val="0"/>
              </a:spcBef>
              <a:buNone/>
            </a:pPr>
            <a:r>
              <a:rPr lang="vi-VN" sz="2400" dirty="0" smtClean="0"/>
              <a:t> </a:t>
            </a:r>
            <a:r>
              <a:rPr lang="vi-VN" sz="2400" dirty="0"/>
              <a:t>Tính tình chân thực đáng yêu, </a:t>
            </a:r>
            <a:endParaRPr lang="en-US" sz="2400" dirty="0" smtClean="0"/>
          </a:p>
          <a:p>
            <a:pPr algn="ctr">
              <a:lnSpc>
                <a:spcPct val="120000"/>
              </a:lnSpc>
              <a:spcBef>
                <a:spcPts val="0"/>
              </a:spcBef>
              <a:buNone/>
            </a:pPr>
            <a:r>
              <a:rPr lang="vi-VN" sz="2400" dirty="0" smtClean="0"/>
              <a:t>Muốn </a:t>
            </a:r>
            <a:r>
              <a:rPr lang="vi-VN" sz="2400" dirty="0"/>
              <a:t>biết dài ngắn mọi điều có em </a:t>
            </a:r>
            <a:endParaRPr lang="en-US" sz="2400" dirty="0" smtClean="0"/>
          </a:p>
          <a:p>
            <a:pPr algn="ctr">
              <a:lnSpc>
                <a:spcPct val="120000"/>
              </a:lnSpc>
              <a:spcBef>
                <a:spcPts val="0"/>
              </a:spcBef>
              <a:buNone/>
            </a:pPr>
            <a:r>
              <a:rPr lang="vi-VN" sz="2400" dirty="0" smtClean="0"/>
              <a:t> </a:t>
            </a:r>
            <a:r>
              <a:rPr lang="vi-VN" sz="2400" dirty="0"/>
              <a:t>Là cái gì?</a:t>
            </a:r>
            <a:endParaRPr lang="vi-VN" sz="2400" dirty="0"/>
          </a:p>
          <a:p>
            <a:pPr>
              <a:spcBef>
                <a:spcPct val="50000"/>
              </a:spcBef>
              <a:buFontTx/>
              <a:buNone/>
            </a:pPr>
            <a:endParaRPr lang="en-US" altLang="en-US" sz="2800" b="1" dirty="0">
              <a:solidFill>
                <a:srgbClr val="FF0000"/>
              </a:solidFill>
              <a:latin typeface="Times New Roman" panose="02020603050405020304" pitchFamily="18" charset="0"/>
            </a:endParaRPr>
          </a:p>
        </p:txBody>
      </p:sp>
      <p:sp>
        <p:nvSpPr>
          <p:cNvPr id="14" name="Oval 3"/>
          <p:cNvSpPr>
            <a:spLocks noChangeArrowheads="1"/>
          </p:cNvSpPr>
          <p:nvPr/>
        </p:nvSpPr>
        <p:spPr bwMode="auto">
          <a:xfrm>
            <a:off x="5715000" y="3722007"/>
            <a:ext cx="4343400" cy="1238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dirty="0" err="1" smtClean="0">
                <a:solidFill>
                  <a:srgbClr val="0000FF"/>
                </a:solidFill>
                <a:latin typeface="Times New Roman" panose="02020603050405020304" pitchFamily="18" charset="0"/>
              </a:rPr>
              <a:t>Thước</a:t>
            </a:r>
            <a:r>
              <a:rPr lang="en-US" altLang="en-US" sz="4000" dirty="0" smtClean="0">
                <a:solidFill>
                  <a:srgbClr val="0000FF"/>
                </a:solidFill>
                <a:latin typeface="Times New Roman" panose="02020603050405020304" pitchFamily="18" charset="0"/>
              </a:rPr>
              <a:t> </a:t>
            </a:r>
            <a:r>
              <a:rPr lang="en-US" altLang="en-US" sz="4000" dirty="0" err="1" smtClean="0">
                <a:solidFill>
                  <a:srgbClr val="0000FF"/>
                </a:solidFill>
                <a:latin typeface="Times New Roman" panose="02020603050405020304" pitchFamily="18" charset="0"/>
              </a:rPr>
              <a:t>kẻ</a:t>
            </a:r>
            <a:endParaRPr lang="en-US" altLang="en-US" sz="4000" dirty="0">
              <a:solidFill>
                <a:srgbClr val="0000FF"/>
              </a:solidFill>
              <a:latin typeface="Times New Roman" panose="02020603050405020304" pitchFamily="18" charset="0"/>
            </a:endParaRPr>
          </a:p>
        </p:txBody>
      </p:sp>
      <p:sp>
        <p:nvSpPr>
          <p:cNvPr id="8" name="Rectangle 7"/>
          <p:cNvSpPr/>
          <p:nvPr/>
        </p:nvSpPr>
        <p:spPr>
          <a:xfrm>
            <a:off x="-195371" y="239706"/>
            <a:ext cx="2209800" cy="1569660"/>
          </a:xfrm>
          <a:prstGeom prst="rect">
            <a:avLst/>
          </a:prstGeom>
          <a:noFill/>
        </p:spPr>
        <p:txBody>
          <a:bodyPr wrap="square" lIns="91440" tIns="45720" rIns="91440" bIns="45720">
            <a:spAutoFit/>
            <a:scene3d>
              <a:camera prst="isometricOffAxis1Right"/>
              <a:lightRig rig="threePt" dir="t"/>
            </a:scene3d>
          </a:bodyPr>
          <a:lstStyle/>
          <a:p>
            <a:pPr algn="ctr"/>
            <a:r>
              <a:rPr lang="en-US" sz="3200" b="1" dirty="0" smtClean="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rPr>
              <a:t>RUNG CHUÔNG VÀNG</a:t>
            </a:r>
            <a:endParaRPr lang="en-US" sz="3200" b="1" dirty="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endParaRPr>
          </a:p>
        </p:txBody>
      </p:sp>
      <p:pic>
        <p:nvPicPr>
          <p:cNvPr id="62" name="Picture 6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7108813" y="78832"/>
            <a:ext cx="2001673" cy="1536250"/>
          </a:xfrm>
          <a:prstGeom prst="rect">
            <a:avLst/>
          </a:prstGeom>
        </p:spPr>
      </p:pic>
      <p:sp>
        <p:nvSpPr>
          <p:cNvPr id="5" name="TextBox 4"/>
          <p:cNvSpPr txBox="1"/>
          <p:nvPr/>
        </p:nvSpPr>
        <p:spPr>
          <a:xfrm>
            <a:off x="3251444" y="5497115"/>
            <a:ext cx="3810000" cy="1200329"/>
          </a:xfrm>
          <a:prstGeom prst="rect">
            <a:avLst/>
          </a:prstGeom>
          <a:noFill/>
        </p:spPr>
        <p:txBody>
          <a:bodyPr wrap="square" rtlCol="0">
            <a:spAutoFit/>
          </a:bodyPr>
          <a:lstStyle/>
          <a:p>
            <a:pPr algn="ctr"/>
            <a:r>
              <a:rPr lang="en-US" sz="3600" dirty="0" err="1" smtClean="0">
                <a:solidFill>
                  <a:srgbClr val="FF0000"/>
                </a:solidFill>
                <a:latin typeface="Jokerman" panose="04090605060D06020702" pitchFamily="82" charset="0"/>
              </a:rPr>
              <a:t>Chúc</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mừng</a:t>
            </a:r>
            <a:r>
              <a:rPr lang="en-US" sz="3600" dirty="0" smtClean="0">
                <a:solidFill>
                  <a:srgbClr val="FF0000"/>
                </a:solidFill>
                <a:latin typeface="Jokerman" panose="04090605060D06020702" pitchFamily="82" charset="0"/>
              </a:rPr>
              <a:t> </a:t>
            </a:r>
            <a:endParaRPr lang="en-US" sz="3600" dirty="0" smtClean="0">
              <a:solidFill>
                <a:srgbClr val="FF0000"/>
              </a:solidFill>
              <a:latin typeface="Jokerman" panose="04090605060D06020702" pitchFamily="82" charset="0"/>
            </a:endParaRPr>
          </a:p>
          <a:p>
            <a:pPr algn="ctr"/>
            <a:r>
              <a:rPr lang="en-US" sz="3600" dirty="0" err="1" smtClean="0">
                <a:solidFill>
                  <a:srgbClr val="FF0000"/>
                </a:solidFill>
                <a:latin typeface="Jokerman" panose="04090605060D06020702" pitchFamily="82" charset="0"/>
              </a:rPr>
              <a:t>bạn</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trả</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lời</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đúng</a:t>
            </a:r>
            <a:r>
              <a:rPr lang="en-US" sz="3600" dirty="0" smtClean="0">
                <a:solidFill>
                  <a:srgbClr val="FF0000"/>
                </a:solidFill>
                <a:latin typeface="Jokerman" panose="04090605060D06020702" pitchFamily="82" charset="0"/>
              </a:rPr>
              <a:t>!</a:t>
            </a:r>
            <a:endParaRPr lang="en-US" sz="3600" dirty="0">
              <a:solidFill>
                <a:srgbClr val="FF0000"/>
              </a:solidFill>
              <a:latin typeface="Jokerman" panose="04090605060D06020702" pitchFamily="82" charset="0"/>
            </a:endParaRPr>
          </a:p>
        </p:txBody>
      </p:sp>
      <p:pic>
        <p:nvPicPr>
          <p:cNvPr id="20" name="Picture 4" descr="het gi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45326">
            <a:off x="389713" y="4030799"/>
            <a:ext cx="2406757" cy="10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3" descr="an30"/>
          <p:cNvPicPr>
            <a:picLocks noChangeAspect="1" noChangeArrowheads="1" noCrop="1"/>
          </p:cNvPicPr>
          <p:nvPr/>
        </p:nvPicPr>
        <p:blipFill>
          <a:blip r:embed="rId4"/>
          <a:srcRect/>
          <a:stretch>
            <a:fillRect/>
          </a:stretch>
        </p:blipFill>
        <p:spPr bwMode="auto">
          <a:xfrm>
            <a:off x="722837" y="3829488"/>
            <a:ext cx="1652471" cy="1463125"/>
          </a:xfrm>
          <a:prstGeom prst="ellipse">
            <a:avLst/>
          </a:prstGeom>
          <a:ln>
            <a:noFill/>
          </a:ln>
          <a:effectLst>
            <a:softEdge rad="112500"/>
          </a:effectLst>
        </p:spPr>
      </p:pic>
      <p:sp>
        <p:nvSpPr>
          <p:cNvPr id="25" name="Hình chữ nhật 85"/>
          <p:cNvSpPr/>
          <p:nvPr/>
        </p:nvSpPr>
        <p:spPr>
          <a:xfrm>
            <a:off x="519702" y="3294424"/>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1</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6" name="Hình chữ nhật 84"/>
          <p:cNvSpPr/>
          <p:nvPr/>
        </p:nvSpPr>
        <p:spPr>
          <a:xfrm>
            <a:off x="499466" y="3306253"/>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2</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7" name="Hình chữ nhật 83"/>
          <p:cNvSpPr/>
          <p:nvPr/>
        </p:nvSpPr>
        <p:spPr>
          <a:xfrm>
            <a:off x="499465" y="3318082"/>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3</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8" name="Hình chữ nhật 57"/>
          <p:cNvSpPr/>
          <p:nvPr/>
        </p:nvSpPr>
        <p:spPr>
          <a:xfrm>
            <a:off x="532925" y="3318082"/>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4</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9" name="Hình chữ nhật 86"/>
          <p:cNvSpPr/>
          <p:nvPr/>
        </p:nvSpPr>
        <p:spPr>
          <a:xfrm>
            <a:off x="512688" y="3329911"/>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5</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35" name="Hình Bầu dục 45"/>
          <p:cNvSpPr/>
          <p:nvPr/>
        </p:nvSpPr>
        <p:spPr>
          <a:xfrm>
            <a:off x="722836" y="3990457"/>
            <a:ext cx="1605952" cy="1368316"/>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rPr>
              <a:t>BẮT ĐẦU</a:t>
            </a:r>
            <a:endPar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1010" y="3722007"/>
            <a:ext cx="2742745" cy="135973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out)">
                                      <p:cBhvr>
                                        <p:cTn id="25" dur="500"/>
                                        <p:tgtEl>
                                          <p:spTgt spid="20"/>
                                        </p:tgtEl>
                                      </p:cBhvr>
                                    </p:animEffect>
                                  </p:childTnLst>
                                </p:cTn>
                              </p:par>
                              <p:par>
                                <p:cTn id="26" presetID="4" presetClass="entr" presetSubtype="3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out)">
                                      <p:cBhvr>
                                        <p:cTn id="28" dur="500"/>
                                        <p:tgtEl>
                                          <p:spTgt spid="24"/>
                                        </p:tgtEl>
                                      </p:cBhvr>
                                    </p:animEffect>
                                  </p:childTnLst>
                                </p:cTn>
                              </p:par>
                              <p:par>
                                <p:cTn id="29" presetID="4" presetClass="entr" presetSubtype="3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out)">
                                      <p:cBhvr>
                                        <p:cTn id="31" dur="500"/>
                                        <p:tgtEl>
                                          <p:spTgt spid="25"/>
                                        </p:tgtEl>
                                      </p:cBhvr>
                                    </p:animEffect>
                                  </p:childTnLst>
                                </p:cTn>
                              </p:par>
                              <p:par>
                                <p:cTn id="32" presetID="4" presetClass="entr" presetSubtype="32"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out)">
                                      <p:cBhvr>
                                        <p:cTn id="34" dur="500"/>
                                        <p:tgtEl>
                                          <p:spTgt spid="26"/>
                                        </p:tgtEl>
                                      </p:cBhvr>
                                    </p:animEffect>
                                  </p:childTnLst>
                                </p:cTn>
                              </p:par>
                              <p:par>
                                <p:cTn id="35" presetID="4" presetClass="entr" presetSubtype="3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out)">
                                      <p:cBhvr>
                                        <p:cTn id="37" dur="500"/>
                                        <p:tgtEl>
                                          <p:spTgt spid="27"/>
                                        </p:tgtEl>
                                      </p:cBhvr>
                                    </p:animEffect>
                                  </p:childTnLst>
                                </p:cTn>
                              </p:par>
                              <p:par>
                                <p:cTn id="38" presetID="4" presetClass="entr" presetSubtype="3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out)">
                                      <p:cBhvr>
                                        <p:cTn id="40" dur="500"/>
                                        <p:tgtEl>
                                          <p:spTgt spid="28"/>
                                        </p:tgtEl>
                                      </p:cBhvr>
                                    </p:animEffect>
                                  </p:childTnLst>
                                </p:cTn>
                              </p:par>
                              <p:par>
                                <p:cTn id="41" presetID="4" presetClass="entr" presetSubtype="3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par>
                                <p:cTn id="44" presetID="4" presetClass="entr" presetSubtype="3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out)">
                                      <p:cBhvr>
                                        <p:cTn id="46" dur="500"/>
                                        <p:tgtEl>
                                          <p:spTgt spid="35"/>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7" name="chuong suy nghi.wav"/>
                                        </p:tgtEl>
                                      </p:cMediaNode>
                                    </p:audio>
                                  </p:subTnLst>
                                </p:cTn>
                              </p:par>
                            </p:childTnLst>
                          </p:cTn>
                        </p:par>
                        <p:par>
                          <p:cTn id="51" fill="hold">
                            <p:stCondLst>
                              <p:cond delay="1000"/>
                            </p:stCondLst>
                            <p:childTnLst>
                              <p:par>
                                <p:cTn id="52" presetID="6" presetClass="exit" presetSubtype="32" fill="hold" nodeType="afterEffect">
                                  <p:stCondLst>
                                    <p:cond delay="0"/>
                                  </p:stCondLst>
                                  <p:childTnLst>
                                    <p:animEffect transition="out" filter="circle(out)">
                                      <p:cBhvr>
                                        <p:cTn id="53" dur="1000"/>
                                        <p:tgtEl>
                                          <p:spTgt spid="29"/>
                                        </p:tgtEl>
                                      </p:cBhvr>
                                    </p:animEffect>
                                    <p:set>
                                      <p:cBhvr>
                                        <p:cTn id="54" dur="1" fill="hold">
                                          <p:stCondLst>
                                            <p:cond delay="999"/>
                                          </p:stCondLst>
                                        </p:cTn>
                                        <p:tgtEl>
                                          <p:spTgt spid="29"/>
                                        </p:tgtEl>
                                        <p:attrNameLst>
                                          <p:attrName>style.visibility</p:attrName>
                                        </p:attrNameLst>
                                      </p:cBhvr>
                                      <p:to>
                                        <p:strVal val="hidden"/>
                                      </p:to>
                                    </p:set>
                                  </p:childTnLst>
                                </p:cTn>
                              </p:par>
                            </p:childTnLst>
                          </p:cTn>
                        </p:par>
                        <p:par>
                          <p:cTn id="55" fill="hold">
                            <p:stCondLst>
                              <p:cond delay="2000"/>
                            </p:stCondLst>
                            <p:childTnLst>
                              <p:par>
                                <p:cTn id="56" presetID="6" presetClass="exit" presetSubtype="32" fill="hold" nodeType="afterEffect">
                                  <p:stCondLst>
                                    <p:cond delay="0"/>
                                  </p:stCondLst>
                                  <p:childTnLst>
                                    <p:animEffect transition="out" filter="circle(out)">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par>
                          <p:cTn id="59" fill="hold">
                            <p:stCondLst>
                              <p:cond delay="3000"/>
                            </p:stCondLst>
                            <p:childTnLst>
                              <p:par>
                                <p:cTn id="60" presetID="6" presetClass="exit" presetSubtype="32" fill="hold" nodeType="afterEffect">
                                  <p:stCondLst>
                                    <p:cond delay="0"/>
                                  </p:stCondLst>
                                  <p:childTnLst>
                                    <p:animEffect transition="out" filter="circle(out)">
                                      <p:cBhvr>
                                        <p:cTn id="61" dur="1000"/>
                                        <p:tgtEl>
                                          <p:spTgt spid="27"/>
                                        </p:tgtEl>
                                      </p:cBhvr>
                                    </p:animEffect>
                                    <p:set>
                                      <p:cBhvr>
                                        <p:cTn id="62" dur="1" fill="hold">
                                          <p:stCondLst>
                                            <p:cond delay="999"/>
                                          </p:stCondLst>
                                        </p:cTn>
                                        <p:tgtEl>
                                          <p:spTgt spid="27"/>
                                        </p:tgtEl>
                                        <p:attrNameLst>
                                          <p:attrName>style.visibility</p:attrName>
                                        </p:attrNameLst>
                                      </p:cBhvr>
                                      <p:to>
                                        <p:strVal val="hidden"/>
                                      </p:to>
                                    </p:set>
                                  </p:childTnLst>
                                </p:cTn>
                              </p:par>
                            </p:childTnLst>
                          </p:cTn>
                        </p:par>
                        <p:par>
                          <p:cTn id="63" fill="hold">
                            <p:stCondLst>
                              <p:cond delay="4000"/>
                            </p:stCondLst>
                            <p:childTnLst>
                              <p:par>
                                <p:cTn id="64" presetID="6" presetClass="exit" presetSubtype="32" fill="hold" nodeType="afterEffect">
                                  <p:stCondLst>
                                    <p:cond delay="0"/>
                                  </p:stCondLst>
                                  <p:childTnLst>
                                    <p:animEffect transition="out" filter="circle(out)">
                                      <p:cBhvr>
                                        <p:cTn id="65" dur="1000"/>
                                        <p:tgtEl>
                                          <p:spTgt spid="26"/>
                                        </p:tgtEl>
                                      </p:cBhvr>
                                    </p:animEffect>
                                    <p:set>
                                      <p:cBhvr>
                                        <p:cTn id="66" dur="1" fill="hold">
                                          <p:stCondLst>
                                            <p:cond delay="999"/>
                                          </p:stCondLst>
                                        </p:cTn>
                                        <p:tgtEl>
                                          <p:spTgt spid="26"/>
                                        </p:tgtEl>
                                        <p:attrNameLst>
                                          <p:attrName>style.visibility</p:attrName>
                                        </p:attrNameLst>
                                      </p:cBhvr>
                                      <p:to>
                                        <p:strVal val="hidden"/>
                                      </p:to>
                                    </p:set>
                                  </p:childTnLst>
                                </p:cTn>
                              </p:par>
                            </p:childTnLst>
                          </p:cTn>
                        </p:par>
                        <p:par>
                          <p:cTn id="67" fill="hold">
                            <p:stCondLst>
                              <p:cond delay="5000"/>
                            </p:stCondLst>
                            <p:childTnLst>
                              <p:par>
                                <p:cTn id="68" presetID="6" presetClass="exit" presetSubtype="32" fill="hold" nodeType="afterEffect">
                                  <p:stCondLst>
                                    <p:cond delay="0"/>
                                  </p:stCondLst>
                                  <p:childTnLst>
                                    <p:animEffect transition="out" filter="circle(out)">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par>
                          <p:cTn id="71" fill="hold">
                            <p:stCondLst>
                              <p:cond delay="6000"/>
                            </p:stCondLst>
                            <p:childTnLst>
                              <p:par>
                                <p:cTn id="72" presetID="1"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6000"/>
                            </p:stCondLst>
                            <p:childTnLst>
                              <p:par>
                                <p:cTn id="75" presetID="31" presetClass="exit" presetSubtype="0" fill="hold" nodeType="afterEffect">
                                  <p:stCondLst>
                                    <p:cond delay="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8" name="ket-thuc-final.wav"/>
                                        </p:tgtEl>
                                      </p:cMediaNode>
                                    </p:audio>
                                  </p:subTnLst>
                                </p:cTn>
                              </p:par>
                            </p:childTnLst>
                          </p:cTn>
                        </p:par>
                      </p:childTnLst>
                    </p:cTn>
                  </p:par>
                  <p:par>
                    <p:cTn id="81" fill="hold">
                      <p:stCondLst>
                        <p:cond delay="indefinite"/>
                      </p:stCondLst>
                      <p:childTnLst>
                        <p:par>
                          <p:cTn id="82" fill="hold">
                            <p:stCondLst>
                              <p:cond delay="0"/>
                            </p:stCondLst>
                            <p:childTnLst>
                              <p:par>
                                <p:cTn id="83" presetID="5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92" decel="100000"/>
                                        <p:tgtEl>
                                          <p:spTgt spid="14"/>
                                        </p:tgtEl>
                                      </p:cBhvr>
                                    </p:animEffect>
                                    <p:animScale>
                                      <p:cBhvr>
                                        <p:cTn id="86" dur="192" decel="100000"/>
                                        <p:tgtEl>
                                          <p:spTgt spid="14"/>
                                        </p:tgtEl>
                                      </p:cBhvr>
                                      <p:from x="10000" y="10000"/>
                                      <p:to x="200000" y="450000"/>
                                    </p:animScale>
                                    <p:animScale>
                                      <p:cBhvr>
                                        <p:cTn id="87" dur="308" accel="100000" fill="hold">
                                          <p:stCondLst>
                                            <p:cond delay="192"/>
                                          </p:stCondLst>
                                        </p:cTn>
                                        <p:tgtEl>
                                          <p:spTgt spid="14"/>
                                        </p:tgtEl>
                                      </p:cBhvr>
                                      <p:from x="200000" y="450000"/>
                                      <p:to x="100000" y="100000"/>
                                    </p:animScale>
                                    <p:set>
                                      <p:cBhvr>
                                        <p:cTn id="88" dur="192" fill="hold"/>
                                        <p:tgtEl>
                                          <p:spTgt spid="14"/>
                                        </p:tgtEl>
                                        <p:attrNameLst>
                                          <p:attrName>ppt_x</p:attrName>
                                        </p:attrNameLst>
                                      </p:cBhvr>
                                      <p:to>
                                        <p:strVal val="(0.5)"/>
                                      </p:to>
                                    </p:set>
                                    <p:anim from="(0.5)" to="(#ppt_x)" calcmode="lin" valueType="num">
                                      <p:cBhvr>
                                        <p:cTn id="89" dur="308" accel="100000" fill="hold">
                                          <p:stCondLst>
                                            <p:cond delay="192"/>
                                          </p:stCondLst>
                                        </p:cTn>
                                        <p:tgtEl>
                                          <p:spTgt spid="14"/>
                                        </p:tgtEl>
                                        <p:attrNameLst>
                                          <p:attrName>ppt_x</p:attrName>
                                        </p:attrNameLst>
                                      </p:cBhvr>
                                    </p:anim>
                                    <p:set>
                                      <p:cBhvr>
                                        <p:cTn id="90" dur="192" fill="hold"/>
                                        <p:tgtEl>
                                          <p:spTgt spid="14"/>
                                        </p:tgtEl>
                                        <p:attrNameLst>
                                          <p:attrName>ppt_y</p:attrName>
                                        </p:attrNameLst>
                                      </p:cBhvr>
                                      <p:to>
                                        <p:strVal val="(#ppt_y+0.4)"/>
                                      </p:to>
                                    </p:set>
                                    <p:anim from="(#ppt_y+0.4)" to="(#ppt_y)" calcmode="lin" valueType="num">
                                      <p:cBhvr>
                                        <p:cTn id="91" dur="308" accel="100000" fill="hold">
                                          <p:stCondLst>
                                            <p:cond delay="192"/>
                                          </p:stCondLst>
                                        </p:cTn>
                                        <p:tgtEl>
                                          <p:spTgt spid="14"/>
                                        </p:tgtEl>
                                        <p:attrNameLst>
                                          <p:attrName>ppt_y</p:attrName>
                                        </p:attrNameLst>
                                      </p:cBhvr>
                                    </p:anim>
                                  </p:childTnLst>
                                </p:cTn>
                              </p:par>
                              <p:par>
                                <p:cTn id="92" presetID="16" presetClass="entr" presetSubtype="21" fill="hold" nodeType="with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barn(inVertical)">
                                      <p:cBhvr>
                                        <p:cTn id="94" dur="5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435">
                                          <p:stCondLst>
                                            <p:cond delay="0"/>
                                          </p:stCondLst>
                                        </p:cTn>
                                        <p:tgtEl>
                                          <p:spTgt spid="5"/>
                                        </p:tgtEl>
                                      </p:cBhvr>
                                    </p:animEffect>
                                    <p:anim calcmode="lin" valueType="num">
                                      <p:cBhvr>
                                        <p:cTn id="10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0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0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05" dur="20">
                                          <p:stCondLst>
                                            <p:cond delay="487"/>
                                          </p:stCondLst>
                                        </p:cTn>
                                        <p:tgtEl>
                                          <p:spTgt spid="5"/>
                                        </p:tgtEl>
                                      </p:cBhvr>
                                      <p:to x="100000" y="60000"/>
                                    </p:animScale>
                                    <p:animScale>
                                      <p:cBhvr>
                                        <p:cTn id="106" dur="124" decel="50000">
                                          <p:stCondLst>
                                            <p:cond delay="507"/>
                                          </p:stCondLst>
                                        </p:cTn>
                                        <p:tgtEl>
                                          <p:spTgt spid="5"/>
                                        </p:tgtEl>
                                      </p:cBhvr>
                                      <p:to x="100000" y="100000"/>
                                    </p:animScale>
                                    <p:animScale>
                                      <p:cBhvr>
                                        <p:cTn id="107" dur="20">
                                          <p:stCondLst>
                                            <p:cond delay="984"/>
                                          </p:stCondLst>
                                        </p:cTn>
                                        <p:tgtEl>
                                          <p:spTgt spid="5"/>
                                        </p:tgtEl>
                                      </p:cBhvr>
                                      <p:to x="100000" y="80000"/>
                                    </p:animScale>
                                    <p:animScale>
                                      <p:cBhvr>
                                        <p:cTn id="108" dur="124" decel="50000">
                                          <p:stCondLst>
                                            <p:cond delay="1004"/>
                                          </p:stCondLst>
                                        </p:cTn>
                                        <p:tgtEl>
                                          <p:spTgt spid="5"/>
                                        </p:tgtEl>
                                      </p:cBhvr>
                                      <p:to x="100000" y="100000"/>
                                    </p:animScale>
                                    <p:animScale>
                                      <p:cBhvr>
                                        <p:cTn id="109" dur="20">
                                          <p:stCondLst>
                                            <p:cond delay="1231"/>
                                          </p:stCondLst>
                                        </p:cTn>
                                        <p:tgtEl>
                                          <p:spTgt spid="5"/>
                                        </p:tgtEl>
                                      </p:cBhvr>
                                      <p:to x="100000" y="90000"/>
                                    </p:animScale>
                                    <p:animScale>
                                      <p:cBhvr>
                                        <p:cTn id="110" dur="124" decel="50000">
                                          <p:stCondLst>
                                            <p:cond delay="1251"/>
                                          </p:stCondLst>
                                        </p:cTn>
                                        <p:tgtEl>
                                          <p:spTgt spid="5"/>
                                        </p:tgtEl>
                                      </p:cBhvr>
                                      <p:to x="100000" y="100000"/>
                                    </p:animScale>
                                    <p:animScale>
                                      <p:cBhvr>
                                        <p:cTn id="111" dur="20">
                                          <p:stCondLst>
                                            <p:cond delay="1356"/>
                                          </p:stCondLst>
                                        </p:cTn>
                                        <p:tgtEl>
                                          <p:spTgt spid="5"/>
                                        </p:tgtEl>
                                      </p:cBhvr>
                                      <p:to x="100000" y="95000"/>
                                    </p:animScale>
                                    <p:animScale>
                                      <p:cBhvr>
                                        <p:cTn id="112" dur="124" decel="50000">
                                          <p:stCondLst>
                                            <p:cond delay="1376"/>
                                          </p:stCondLst>
                                        </p:cTn>
                                        <p:tgtEl>
                                          <p:spTgt spid="5"/>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9"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879100" y="1249723"/>
            <a:ext cx="777240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buNone/>
            </a:pPr>
            <a:r>
              <a:rPr lang="en-US" dirty="0" err="1"/>
              <a:t>Bút</a:t>
            </a:r>
            <a:r>
              <a:rPr lang="en-US" dirty="0"/>
              <a:t> </a:t>
            </a:r>
            <a:r>
              <a:rPr lang="en-US" dirty="0" err="1"/>
              <a:t>gì</a:t>
            </a:r>
            <a:r>
              <a:rPr lang="en-US" dirty="0"/>
              <a:t> </a:t>
            </a:r>
            <a:r>
              <a:rPr lang="en-US" dirty="0" err="1"/>
              <a:t>màu</a:t>
            </a:r>
            <a:r>
              <a:rPr lang="en-US" dirty="0"/>
              <a:t> </a:t>
            </a:r>
            <a:r>
              <a:rPr lang="en-US" dirty="0" err="1"/>
              <a:t>đỏ</a:t>
            </a:r>
            <a:r>
              <a:rPr lang="en-US" dirty="0"/>
              <a:t>, </a:t>
            </a:r>
            <a:r>
              <a:rPr lang="en-US" dirty="0" err="1"/>
              <a:t>màu</a:t>
            </a:r>
            <a:r>
              <a:rPr lang="en-US" dirty="0"/>
              <a:t> </a:t>
            </a:r>
            <a:r>
              <a:rPr lang="en-US" dirty="0" err="1"/>
              <a:t>xanh</a:t>
            </a:r>
            <a:endParaRPr lang="en-US" dirty="0"/>
          </a:p>
          <a:p>
            <a:pPr algn="ctr" fontAlgn="base">
              <a:buNone/>
            </a:pPr>
            <a:r>
              <a:rPr lang="en-US" dirty="0" err="1"/>
              <a:t>Mẹ</a:t>
            </a:r>
            <a:r>
              <a:rPr lang="en-US" dirty="0"/>
              <a:t> </a:t>
            </a:r>
            <a:r>
              <a:rPr lang="en-US" dirty="0" err="1"/>
              <a:t>mua</a:t>
            </a:r>
            <a:r>
              <a:rPr lang="en-US" dirty="0"/>
              <a:t> </a:t>
            </a:r>
            <a:r>
              <a:rPr lang="en-US" dirty="0" err="1"/>
              <a:t>cho</a:t>
            </a:r>
            <a:r>
              <a:rPr lang="en-US" dirty="0"/>
              <a:t> </a:t>
            </a:r>
            <a:r>
              <a:rPr lang="en-US" dirty="0" err="1"/>
              <a:t>bé</a:t>
            </a:r>
            <a:r>
              <a:rPr lang="en-US" dirty="0"/>
              <a:t> </a:t>
            </a:r>
            <a:r>
              <a:rPr lang="en-US" dirty="0" err="1"/>
              <a:t>vẽ</a:t>
            </a:r>
            <a:r>
              <a:rPr lang="en-US" dirty="0"/>
              <a:t> </a:t>
            </a:r>
            <a:r>
              <a:rPr lang="en-US" dirty="0" err="1"/>
              <a:t>tranh</a:t>
            </a:r>
            <a:r>
              <a:rPr lang="en-US" dirty="0"/>
              <a:t> </a:t>
            </a:r>
            <a:r>
              <a:rPr lang="en-US" dirty="0" err="1"/>
              <a:t>tô</a:t>
            </a:r>
            <a:r>
              <a:rPr lang="en-US" dirty="0"/>
              <a:t> </a:t>
            </a:r>
            <a:r>
              <a:rPr lang="en-US" dirty="0" err="1"/>
              <a:t>màu</a:t>
            </a:r>
            <a:r>
              <a:rPr lang="en-US" dirty="0"/>
              <a:t> ?</a:t>
            </a:r>
            <a:endParaRPr lang="en-US" dirty="0"/>
          </a:p>
          <a:p>
            <a:pPr algn="ctr">
              <a:buNone/>
            </a:pPr>
            <a:r>
              <a:rPr lang="en-US" dirty="0"/>
              <a:t>(</a:t>
            </a:r>
            <a:r>
              <a:rPr lang="en-US" dirty="0" err="1"/>
              <a:t>Là</a:t>
            </a:r>
            <a:r>
              <a:rPr lang="en-US" dirty="0"/>
              <a:t> </a:t>
            </a:r>
            <a:r>
              <a:rPr lang="en-US" dirty="0" err="1"/>
              <a:t>cái</a:t>
            </a:r>
            <a:r>
              <a:rPr lang="en-US" dirty="0"/>
              <a:t> </a:t>
            </a:r>
            <a:r>
              <a:rPr lang="en-US" dirty="0" err="1"/>
              <a:t>gì</a:t>
            </a:r>
            <a:r>
              <a:rPr lang="en-US" dirty="0"/>
              <a:t>?)</a:t>
            </a:r>
            <a:endParaRPr lang="en-US" altLang="en-US" sz="2800" b="1" dirty="0">
              <a:solidFill>
                <a:srgbClr val="FF0000"/>
              </a:solidFill>
              <a:latin typeface="Times New Roman" panose="02020603050405020304" pitchFamily="18" charset="0"/>
            </a:endParaRPr>
          </a:p>
        </p:txBody>
      </p:sp>
      <p:sp>
        <p:nvSpPr>
          <p:cNvPr id="14" name="Oval 3"/>
          <p:cNvSpPr>
            <a:spLocks noChangeArrowheads="1"/>
          </p:cNvSpPr>
          <p:nvPr/>
        </p:nvSpPr>
        <p:spPr bwMode="auto">
          <a:xfrm>
            <a:off x="5715000" y="3977410"/>
            <a:ext cx="4343400" cy="1238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dirty="0" err="1" smtClean="0">
                <a:solidFill>
                  <a:srgbClr val="0000FF"/>
                </a:solidFill>
                <a:latin typeface="Times New Roman" panose="02020603050405020304" pitchFamily="18" charset="0"/>
              </a:rPr>
              <a:t>Bút</a:t>
            </a:r>
            <a:r>
              <a:rPr lang="en-US" altLang="en-US" sz="4000" dirty="0" smtClean="0">
                <a:solidFill>
                  <a:srgbClr val="0000FF"/>
                </a:solidFill>
                <a:latin typeface="Times New Roman" panose="02020603050405020304" pitchFamily="18" charset="0"/>
              </a:rPr>
              <a:t> </a:t>
            </a:r>
            <a:r>
              <a:rPr lang="en-US" altLang="en-US" sz="4000" dirty="0" err="1" smtClean="0">
                <a:solidFill>
                  <a:srgbClr val="0000FF"/>
                </a:solidFill>
                <a:latin typeface="Times New Roman" panose="02020603050405020304" pitchFamily="18" charset="0"/>
              </a:rPr>
              <a:t>màu</a:t>
            </a:r>
            <a:endParaRPr lang="en-US" altLang="en-US" sz="4000" dirty="0">
              <a:solidFill>
                <a:srgbClr val="0000FF"/>
              </a:solidFill>
              <a:latin typeface="Times New Roman" panose="02020603050405020304" pitchFamily="18" charset="0"/>
            </a:endParaRPr>
          </a:p>
        </p:txBody>
      </p:sp>
      <p:sp>
        <p:nvSpPr>
          <p:cNvPr id="8" name="Rectangle 7"/>
          <p:cNvSpPr/>
          <p:nvPr/>
        </p:nvSpPr>
        <p:spPr>
          <a:xfrm>
            <a:off x="-533400" y="5080"/>
            <a:ext cx="3048000" cy="1569660"/>
          </a:xfrm>
          <a:prstGeom prst="rect">
            <a:avLst/>
          </a:prstGeom>
          <a:noFill/>
        </p:spPr>
        <p:txBody>
          <a:bodyPr wrap="square" lIns="91440" tIns="45720" rIns="91440" bIns="45720">
            <a:spAutoFit/>
            <a:scene3d>
              <a:camera prst="isometricOffAxis1Right"/>
              <a:lightRig rig="threePt" dir="t"/>
            </a:scene3d>
          </a:bodyPr>
          <a:lstStyle/>
          <a:p>
            <a:pPr algn="ctr"/>
            <a:r>
              <a:rPr lang="en-US" sz="3200" b="1" dirty="0" smtClean="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rPr>
              <a:t>RUNG CHUÔNG VÀNG</a:t>
            </a:r>
            <a:endParaRPr lang="en-US" sz="3200" b="1" dirty="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endParaRPr>
          </a:p>
        </p:txBody>
      </p:sp>
      <p:pic>
        <p:nvPicPr>
          <p:cNvPr id="62" name="Picture 6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7118785" y="62240"/>
            <a:ext cx="2001673" cy="1536250"/>
          </a:xfrm>
          <a:prstGeom prst="rect">
            <a:avLst/>
          </a:prstGeom>
        </p:spPr>
      </p:pic>
      <p:sp>
        <p:nvSpPr>
          <p:cNvPr id="5" name="TextBox 4"/>
          <p:cNvSpPr txBox="1"/>
          <p:nvPr/>
        </p:nvSpPr>
        <p:spPr>
          <a:xfrm>
            <a:off x="3429000" y="5837132"/>
            <a:ext cx="3810000" cy="769441"/>
          </a:xfrm>
          <a:prstGeom prst="rect">
            <a:avLst/>
          </a:prstGeom>
          <a:noFill/>
        </p:spPr>
        <p:txBody>
          <a:bodyPr wrap="square" rtlCol="0">
            <a:spAutoFit/>
          </a:bodyPr>
          <a:lstStyle/>
          <a:p>
            <a:r>
              <a:rPr lang="en-US" sz="4400" dirty="0" err="1" smtClean="0">
                <a:solidFill>
                  <a:srgbClr val="FF0000"/>
                </a:solidFill>
                <a:latin typeface="Jokerman" panose="04090605060D06020702" pitchFamily="82" charset="0"/>
              </a:rPr>
              <a:t>Giỏi</a:t>
            </a:r>
            <a:r>
              <a:rPr lang="en-US" sz="4400" dirty="0" smtClean="0">
                <a:solidFill>
                  <a:srgbClr val="FF0000"/>
                </a:solidFill>
                <a:latin typeface="Jokerman" panose="04090605060D06020702" pitchFamily="82" charset="0"/>
              </a:rPr>
              <a:t> </a:t>
            </a:r>
            <a:r>
              <a:rPr lang="en-US" sz="4400" dirty="0" err="1" smtClean="0">
                <a:solidFill>
                  <a:srgbClr val="FF0000"/>
                </a:solidFill>
                <a:latin typeface="Jokerman" panose="04090605060D06020702" pitchFamily="82" charset="0"/>
              </a:rPr>
              <a:t>quá</a:t>
            </a:r>
            <a:r>
              <a:rPr lang="en-US" sz="4400" dirty="0" smtClean="0">
                <a:solidFill>
                  <a:srgbClr val="FF0000"/>
                </a:solidFill>
                <a:latin typeface="Jokerman" panose="04090605060D06020702" pitchFamily="82" charset="0"/>
              </a:rPr>
              <a:t>!</a:t>
            </a:r>
            <a:endParaRPr lang="en-US" sz="4400" dirty="0">
              <a:solidFill>
                <a:srgbClr val="FF0000"/>
              </a:solidFill>
              <a:latin typeface="Jokerman" panose="04090605060D06020702" pitchFamily="82" charset="0"/>
            </a:endParaRPr>
          </a:p>
        </p:txBody>
      </p:sp>
      <p:pic>
        <p:nvPicPr>
          <p:cNvPr id="20" name="Picture 4" descr="het gi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45326">
            <a:off x="381964" y="3816121"/>
            <a:ext cx="2406757" cy="10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3" descr="an30"/>
          <p:cNvPicPr>
            <a:picLocks noChangeAspect="1" noChangeArrowheads="1" noCrop="1"/>
          </p:cNvPicPr>
          <p:nvPr/>
        </p:nvPicPr>
        <p:blipFill>
          <a:blip r:embed="rId4"/>
          <a:srcRect/>
          <a:stretch>
            <a:fillRect/>
          </a:stretch>
        </p:blipFill>
        <p:spPr bwMode="auto">
          <a:xfrm>
            <a:off x="715088" y="3614810"/>
            <a:ext cx="1652471" cy="1463125"/>
          </a:xfrm>
          <a:prstGeom prst="ellipse">
            <a:avLst/>
          </a:prstGeom>
          <a:ln>
            <a:noFill/>
          </a:ln>
          <a:effectLst>
            <a:softEdge rad="112500"/>
          </a:effectLst>
        </p:spPr>
      </p:pic>
      <p:sp>
        <p:nvSpPr>
          <p:cNvPr id="25" name="Hình chữ nhật 85"/>
          <p:cNvSpPr/>
          <p:nvPr/>
        </p:nvSpPr>
        <p:spPr>
          <a:xfrm>
            <a:off x="511953" y="3079746"/>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1</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6" name="Hình chữ nhật 84"/>
          <p:cNvSpPr/>
          <p:nvPr/>
        </p:nvSpPr>
        <p:spPr>
          <a:xfrm>
            <a:off x="491717" y="3091575"/>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2</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7" name="Hình chữ nhật 83"/>
          <p:cNvSpPr/>
          <p:nvPr/>
        </p:nvSpPr>
        <p:spPr>
          <a:xfrm>
            <a:off x="491716" y="3103404"/>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3</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8" name="Hình chữ nhật 57"/>
          <p:cNvSpPr/>
          <p:nvPr/>
        </p:nvSpPr>
        <p:spPr>
          <a:xfrm>
            <a:off x="525176" y="3103404"/>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4</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9" name="Hình chữ nhật 86"/>
          <p:cNvSpPr/>
          <p:nvPr/>
        </p:nvSpPr>
        <p:spPr>
          <a:xfrm>
            <a:off x="504939" y="3115233"/>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5</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35" name="Hình Bầu dục 45"/>
          <p:cNvSpPr/>
          <p:nvPr/>
        </p:nvSpPr>
        <p:spPr>
          <a:xfrm>
            <a:off x="715087" y="3775779"/>
            <a:ext cx="1605952" cy="1368316"/>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rPr>
              <a:t>BẮT ĐẦU</a:t>
            </a:r>
            <a:endPar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endParaRPr>
          </a:p>
        </p:txBody>
      </p:sp>
      <p:pic>
        <p:nvPicPr>
          <p:cNvPr id="2" name="Picture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1095" y="3090988"/>
            <a:ext cx="3300685" cy="21698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out)">
                                      <p:cBhvr>
                                        <p:cTn id="25" dur="500"/>
                                        <p:tgtEl>
                                          <p:spTgt spid="20"/>
                                        </p:tgtEl>
                                      </p:cBhvr>
                                    </p:animEffect>
                                  </p:childTnLst>
                                </p:cTn>
                              </p:par>
                              <p:par>
                                <p:cTn id="26" presetID="4" presetClass="entr" presetSubtype="3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out)">
                                      <p:cBhvr>
                                        <p:cTn id="28" dur="500"/>
                                        <p:tgtEl>
                                          <p:spTgt spid="24"/>
                                        </p:tgtEl>
                                      </p:cBhvr>
                                    </p:animEffect>
                                  </p:childTnLst>
                                </p:cTn>
                              </p:par>
                              <p:par>
                                <p:cTn id="29" presetID="4" presetClass="entr" presetSubtype="3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out)">
                                      <p:cBhvr>
                                        <p:cTn id="31" dur="500"/>
                                        <p:tgtEl>
                                          <p:spTgt spid="25"/>
                                        </p:tgtEl>
                                      </p:cBhvr>
                                    </p:animEffect>
                                  </p:childTnLst>
                                </p:cTn>
                              </p:par>
                              <p:par>
                                <p:cTn id="32" presetID="4" presetClass="entr" presetSubtype="32"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out)">
                                      <p:cBhvr>
                                        <p:cTn id="34" dur="500"/>
                                        <p:tgtEl>
                                          <p:spTgt spid="26"/>
                                        </p:tgtEl>
                                      </p:cBhvr>
                                    </p:animEffect>
                                  </p:childTnLst>
                                </p:cTn>
                              </p:par>
                              <p:par>
                                <p:cTn id="35" presetID="4" presetClass="entr" presetSubtype="3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out)">
                                      <p:cBhvr>
                                        <p:cTn id="37" dur="500"/>
                                        <p:tgtEl>
                                          <p:spTgt spid="27"/>
                                        </p:tgtEl>
                                      </p:cBhvr>
                                    </p:animEffect>
                                  </p:childTnLst>
                                </p:cTn>
                              </p:par>
                              <p:par>
                                <p:cTn id="38" presetID="4" presetClass="entr" presetSubtype="3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out)">
                                      <p:cBhvr>
                                        <p:cTn id="40" dur="500"/>
                                        <p:tgtEl>
                                          <p:spTgt spid="28"/>
                                        </p:tgtEl>
                                      </p:cBhvr>
                                    </p:animEffect>
                                  </p:childTnLst>
                                </p:cTn>
                              </p:par>
                              <p:par>
                                <p:cTn id="41" presetID="4" presetClass="entr" presetSubtype="3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par>
                                <p:cTn id="44" presetID="4" presetClass="entr" presetSubtype="3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out)">
                                      <p:cBhvr>
                                        <p:cTn id="46" dur="500"/>
                                        <p:tgtEl>
                                          <p:spTgt spid="35"/>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7" name="chuong suy nghi.wav"/>
                                        </p:tgtEl>
                                      </p:cMediaNode>
                                    </p:audio>
                                  </p:subTnLst>
                                </p:cTn>
                              </p:par>
                            </p:childTnLst>
                          </p:cTn>
                        </p:par>
                        <p:par>
                          <p:cTn id="51" fill="hold">
                            <p:stCondLst>
                              <p:cond delay="1000"/>
                            </p:stCondLst>
                            <p:childTnLst>
                              <p:par>
                                <p:cTn id="52" presetID="6" presetClass="exit" presetSubtype="32" fill="hold" nodeType="afterEffect">
                                  <p:stCondLst>
                                    <p:cond delay="0"/>
                                  </p:stCondLst>
                                  <p:childTnLst>
                                    <p:animEffect transition="out" filter="circle(out)">
                                      <p:cBhvr>
                                        <p:cTn id="53" dur="1000"/>
                                        <p:tgtEl>
                                          <p:spTgt spid="29"/>
                                        </p:tgtEl>
                                      </p:cBhvr>
                                    </p:animEffect>
                                    <p:set>
                                      <p:cBhvr>
                                        <p:cTn id="54" dur="1" fill="hold">
                                          <p:stCondLst>
                                            <p:cond delay="999"/>
                                          </p:stCondLst>
                                        </p:cTn>
                                        <p:tgtEl>
                                          <p:spTgt spid="29"/>
                                        </p:tgtEl>
                                        <p:attrNameLst>
                                          <p:attrName>style.visibility</p:attrName>
                                        </p:attrNameLst>
                                      </p:cBhvr>
                                      <p:to>
                                        <p:strVal val="hidden"/>
                                      </p:to>
                                    </p:set>
                                  </p:childTnLst>
                                </p:cTn>
                              </p:par>
                            </p:childTnLst>
                          </p:cTn>
                        </p:par>
                        <p:par>
                          <p:cTn id="55" fill="hold">
                            <p:stCondLst>
                              <p:cond delay="2000"/>
                            </p:stCondLst>
                            <p:childTnLst>
                              <p:par>
                                <p:cTn id="56" presetID="6" presetClass="exit" presetSubtype="32" fill="hold" nodeType="afterEffect">
                                  <p:stCondLst>
                                    <p:cond delay="0"/>
                                  </p:stCondLst>
                                  <p:childTnLst>
                                    <p:animEffect transition="out" filter="circle(out)">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par>
                          <p:cTn id="59" fill="hold">
                            <p:stCondLst>
                              <p:cond delay="3000"/>
                            </p:stCondLst>
                            <p:childTnLst>
                              <p:par>
                                <p:cTn id="60" presetID="6" presetClass="exit" presetSubtype="32" fill="hold" nodeType="afterEffect">
                                  <p:stCondLst>
                                    <p:cond delay="0"/>
                                  </p:stCondLst>
                                  <p:childTnLst>
                                    <p:animEffect transition="out" filter="circle(out)">
                                      <p:cBhvr>
                                        <p:cTn id="61" dur="1000"/>
                                        <p:tgtEl>
                                          <p:spTgt spid="27"/>
                                        </p:tgtEl>
                                      </p:cBhvr>
                                    </p:animEffect>
                                    <p:set>
                                      <p:cBhvr>
                                        <p:cTn id="62" dur="1" fill="hold">
                                          <p:stCondLst>
                                            <p:cond delay="999"/>
                                          </p:stCondLst>
                                        </p:cTn>
                                        <p:tgtEl>
                                          <p:spTgt spid="27"/>
                                        </p:tgtEl>
                                        <p:attrNameLst>
                                          <p:attrName>style.visibility</p:attrName>
                                        </p:attrNameLst>
                                      </p:cBhvr>
                                      <p:to>
                                        <p:strVal val="hidden"/>
                                      </p:to>
                                    </p:set>
                                  </p:childTnLst>
                                </p:cTn>
                              </p:par>
                            </p:childTnLst>
                          </p:cTn>
                        </p:par>
                        <p:par>
                          <p:cTn id="63" fill="hold">
                            <p:stCondLst>
                              <p:cond delay="4000"/>
                            </p:stCondLst>
                            <p:childTnLst>
                              <p:par>
                                <p:cTn id="64" presetID="6" presetClass="exit" presetSubtype="32" fill="hold" nodeType="afterEffect">
                                  <p:stCondLst>
                                    <p:cond delay="0"/>
                                  </p:stCondLst>
                                  <p:childTnLst>
                                    <p:animEffect transition="out" filter="circle(out)">
                                      <p:cBhvr>
                                        <p:cTn id="65" dur="1000"/>
                                        <p:tgtEl>
                                          <p:spTgt spid="26"/>
                                        </p:tgtEl>
                                      </p:cBhvr>
                                    </p:animEffect>
                                    <p:set>
                                      <p:cBhvr>
                                        <p:cTn id="66" dur="1" fill="hold">
                                          <p:stCondLst>
                                            <p:cond delay="999"/>
                                          </p:stCondLst>
                                        </p:cTn>
                                        <p:tgtEl>
                                          <p:spTgt spid="26"/>
                                        </p:tgtEl>
                                        <p:attrNameLst>
                                          <p:attrName>style.visibility</p:attrName>
                                        </p:attrNameLst>
                                      </p:cBhvr>
                                      <p:to>
                                        <p:strVal val="hidden"/>
                                      </p:to>
                                    </p:set>
                                  </p:childTnLst>
                                </p:cTn>
                              </p:par>
                            </p:childTnLst>
                          </p:cTn>
                        </p:par>
                        <p:par>
                          <p:cTn id="67" fill="hold">
                            <p:stCondLst>
                              <p:cond delay="5000"/>
                            </p:stCondLst>
                            <p:childTnLst>
                              <p:par>
                                <p:cTn id="68" presetID="6" presetClass="exit" presetSubtype="32" fill="hold" nodeType="afterEffect">
                                  <p:stCondLst>
                                    <p:cond delay="0"/>
                                  </p:stCondLst>
                                  <p:childTnLst>
                                    <p:animEffect transition="out" filter="circle(out)">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par>
                          <p:cTn id="71" fill="hold">
                            <p:stCondLst>
                              <p:cond delay="6000"/>
                            </p:stCondLst>
                            <p:childTnLst>
                              <p:par>
                                <p:cTn id="72" presetID="1"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6000"/>
                            </p:stCondLst>
                            <p:childTnLst>
                              <p:par>
                                <p:cTn id="75" presetID="31" presetClass="exit" presetSubtype="0" fill="hold" nodeType="afterEffect">
                                  <p:stCondLst>
                                    <p:cond delay="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8" name="ket-thuc-final.wav"/>
                                        </p:tgtEl>
                                      </p:cMediaNode>
                                    </p:audio>
                                  </p:subTnLst>
                                </p:cTn>
                              </p:par>
                            </p:childTnLst>
                          </p:cTn>
                        </p:par>
                      </p:childTnLst>
                    </p:cTn>
                  </p:par>
                  <p:par>
                    <p:cTn id="81" fill="hold">
                      <p:stCondLst>
                        <p:cond delay="indefinite"/>
                      </p:stCondLst>
                      <p:childTnLst>
                        <p:par>
                          <p:cTn id="82" fill="hold">
                            <p:stCondLst>
                              <p:cond delay="0"/>
                            </p:stCondLst>
                            <p:childTnLst>
                              <p:par>
                                <p:cTn id="83" presetID="5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92" decel="100000"/>
                                        <p:tgtEl>
                                          <p:spTgt spid="14"/>
                                        </p:tgtEl>
                                      </p:cBhvr>
                                    </p:animEffect>
                                    <p:animScale>
                                      <p:cBhvr>
                                        <p:cTn id="86" dur="192" decel="100000"/>
                                        <p:tgtEl>
                                          <p:spTgt spid="14"/>
                                        </p:tgtEl>
                                      </p:cBhvr>
                                      <p:from x="10000" y="10000"/>
                                      <p:to x="200000" y="450000"/>
                                    </p:animScale>
                                    <p:animScale>
                                      <p:cBhvr>
                                        <p:cTn id="87" dur="308" accel="100000" fill="hold">
                                          <p:stCondLst>
                                            <p:cond delay="192"/>
                                          </p:stCondLst>
                                        </p:cTn>
                                        <p:tgtEl>
                                          <p:spTgt spid="14"/>
                                        </p:tgtEl>
                                      </p:cBhvr>
                                      <p:from x="200000" y="450000"/>
                                      <p:to x="100000" y="100000"/>
                                    </p:animScale>
                                    <p:set>
                                      <p:cBhvr>
                                        <p:cTn id="88" dur="192" fill="hold"/>
                                        <p:tgtEl>
                                          <p:spTgt spid="14"/>
                                        </p:tgtEl>
                                        <p:attrNameLst>
                                          <p:attrName>ppt_x</p:attrName>
                                        </p:attrNameLst>
                                      </p:cBhvr>
                                      <p:to>
                                        <p:strVal val="(0.5)"/>
                                      </p:to>
                                    </p:set>
                                    <p:anim from="(0.5)" to="(#ppt_x)" calcmode="lin" valueType="num">
                                      <p:cBhvr>
                                        <p:cTn id="89" dur="308" accel="100000" fill="hold">
                                          <p:stCondLst>
                                            <p:cond delay="192"/>
                                          </p:stCondLst>
                                        </p:cTn>
                                        <p:tgtEl>
                                          <p:spTgt spid="14"/>
                                        </p:tgtEl>
                                        <p:attrNameLst>
                                          <p:attrName>ppt_x</p:attrName>
                                        </p:attrNameLst>
                                      </p:cBhvr>
                                    </p:anim>
                                    <p:set>
                                      <p:cBhvr>
                                        <p:cTn id="90" dur="192" fill="hold"/>
                                        <p:tgtEl>
                                          <p:spTgt spid="14"/>
                                        </p:tgtEl>
                                        <p:attrNameLst>
                                          <p:attrName>ppt_y</p:attrName>
                                        </p:attrNameLst>
                                      </p:cBhvr>
                                      <p:to>
                                        <p:strVal val="(#ppt_y+0.4)"/>
                                      </p:to>
                                    </p:set>
                                    <p:anim from="(#ppt_y+0.4)" to="(#ppt_y)" calcmode="lin" valueType="num">
                                      <p:cBhvr>
                                        <p:cTn id="91" dur="308" accel="100000" fill="hold">
                                          <p:stCondLst>
                                            <p:cond delay="192"/>
                                          </p:stCondLst>
                                        </p:cTn>
                                        <p:tgtEl>
                                          <p:spTgt spid="14"/>
                                        </p:tgtEl>
                                        <p:attrNameLst>
                                          <p:attrName>ppt_y</p:attrName>
                                        </p:attrNameLst>
                                      </p:cBhvr>
                                    </p:anim>
                                  </p:childTnLst>
                                </p:cTn>
                              </p:par>
                              <p:par>
                                <p:cTn id="92" presetID="16" presetClass="entr" presetSubtype="21" fill="hold"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barn(inVertical)">
                                      <p:cBhvr>
                                        <p:cTn id="94" dur="5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435">
                                          <p:stCondLst>
                                            <p:cond delay="0"/>
                                          </p:stCondLst>
                                        </p:cTn>
                                        <p:tgtEl>
                                          <p:spTgt spid="5"/>
                                        </p:tgtEl>
                                      </p:cBhvr>
                                    </p:animEffect>
                                    <p:anim calcmode="lin" valueType="num">
                                      <p:cBhvr>
                                        <p:cTn id="10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0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0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05" dur="20">
                                          <p:stCondLst>
                                            <p:cond delay="487"/>
                                          </p:stCondLst>
                                        </p:cTn>
                                        <p:tgtEl>
                                          <p:spTgt spid="5"/>
                                        </p:tgtEl>
                                      </p:cBhvr>
                                      <p:to x="100000" y="60000"/>
                                    </p:animScale>
                                    <p:animScale>
                                      <p:cBhvr>
                                        <p:cTn id="106" dur="124" decel="50000">
                                          <p:stCondLst>
                                            <p:cond delay="507"/>
                                          </p:stCondLst>
                                        </p:cTn>
                                        <p:tgtEl>
                                          <p:spTgt spid="5"/>
                                        </p:tgtEl>
                                      </p:cBhvr>
                                      <p:to x="100000" y="100000"/>
                                    </p:animScale>
                                    <p:animScale>
                                      <p:cBhvr>
                                        <p:cTn id="107" dur="20">
                                          <p:stCondLst>
                                            <p:cond delay="984"/>
                                          </p:stCondLst>
                                        </p:cTn>
                                        <p:tgtEl>
                                          <p:spTgt spid="5"/>
                                        </p:tgtEl>
                                      </p:cBhvr>
                                      <p:to x="100000" y="80000"/>
                                    </p:animScale>
                                    <p:animScale>
                                      <p:cBhvr>
                                        <p:cTn id="108" dur="124" decel="50000">
                                          <p:stCondLst>
                                            <p:cond delay="1004"/>
                                          </p:stCondLst>
                                        </p:cTn>
                                        <p:tgtEl>
                                          <p:spTgt spid="5"/>
                                        </p:tgtEl>
                                      </p:cBhvr>
                                      <p:to x="100000" y="100000"/>
                                    </p:animScale>
                                    <p:animScale>
                                      <p:cBhvr>
                                        <p:cTn id="109" dur="20">
                                          <p:stCondLst>
                                            <p:cond delay="1231"/>
                                          </p:stCondLst>
                                        </p:cTn>
                                        <p:tgtEl>
                                          <p:spTgt spid="5"/>
                                        </p:tgtEl>
                                      </p:cBhvr>
                                      <p:to x="100000" y="90000"/>
                                    </p:animScale>
                                    <p:animScale>
                                      <p:cBhvr>
                                        <p:cTn id="110" dur="124" decel="50000">
                                          <p:stCondLst>
                                            <p:cond delay="1251"/>
                                          </p:stCondLst>
                                        </p:cTn>
                                        <p:tgtEl>
                                          <p:spTgt spid="5"/>
                                        </p:tgtEl>
                                      </p:cBhvr>
                                      <p:to x="100000" y="100000"/>
                                    </p:animScale>
                                    <p:animScale>
                                      <p:cBhvr>
                                        <p:cTn id="111" dur="20">
                                          <p:stCondLst>
                                            <p:cond delay="1356"/>
                                          </p:stCondLst>
                                        </p:cTn>
                                        <p:tgtEl>
                                          <p:spTgt spid="5"/>
                                        </p:tgtEl>
                                      </p:cBhvr>
                                      <p:to x="100000" y="95000"/>
                                    </p:animScale>
                                    <p:animScale>
                                      <p:cBhvr>
                                        <p:cTn id="112" dur="124" decel="50000">
                                          <p:stCondLst>
                                            <p:cond delay="1376"/>
                                          </p:stCondLst>
                                        </p:cTn>
                                        <p:tgtEl>
                                          <p:spTgt spid="5"/>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9"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2849926" y="682428"/>
            <a:ext cx="4354567" cy="29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vi-VN" dirty="0"/>
              <a:t>Nhỏ như cái kẹo, </a:t>
            </a:r>
            <a:endParaRPr lang="en-US" dirty="0" smtClean="0"/>
          </a:p>
          <a:p>
            <a:pPr>
              <a:buNone/>
            </a:pPr>
            <a:r>
              <a:rPr lang="en-US" dirty="0"/>
              <a:t>D</a:t>
            </a:r>
            <a:r>
              <a:rPr lang="vi-VN" dirty="0" smtClean="0"/>
              <a:t>ẻo </a:t>
            </a:r>
            <a:r>
              <a:rPr lang="vi-VN" dirty="0"/>
              <a:t>như bánh </a:t>
            </a:r>
            <a:r>
              <a:rPr lang="en-US" dirty="0" err="1" smtClean="0"/>
              <a:t>gi</a:t>
            </a:r>
            <a:r>
              <a:rPr lang="vi-VN" dirty="0" smtClean="0"/>
              <a:t>ầy,</a:t>
            </a:r>
            <a:endParaRPr lang="en-US" dirty="0" smtClean="0"/>
          </a:p>
          <a:p>
            <a:pPr>
              <a:buNone/>
            </a:pPr>
            <a:r>
              <a:rPr lang="vi-VN" dirty="0" smtClean="0"/>
              <a:t> </a:t>
            </a:r>
            <a:r>
              <a:rPr lang="vi-VN" dirty="0"/>
              <a:t>Ở đâu mực </a:t>
            </a:r>
            <a:r>
              <a:rPr lang="en-US" dirty="0" err="1" smtClean="0"/>
              <a:t>gi</a:t>
            </a:r>
            <a:r>
              <a:rPr lang="vi-VN" dirty="0" smtClean="0"/>
              <a:t>ây</a:t>
            </a:r>
            <a:r>
              <a:rPr lang="vi-VN" dirty="0"/>
              <a:t>, </a:t>
            </a:r>
            <a:endParaRPr lang="en-US" dirty="0" smtClean="0"/>
          </a:p>
          <a:p>
            <a:pPr>
              <a:buNone/>
            </a:pPr>
            <a:r>
              <a:rPr lang="en-US" dirty="0"/>
              <a:t>C</a:t>
            </a:r>
            <a:r>
              <a:rPr lang="vi-VN" dirty="0" smtClean="0"/>
              <a:t>ó </a:t>
            </a:r>
            <a:r>
              <a:rPr lang="vi-VN" dirty="0"/>
              <a:t>em làm sạch </a:t>
            </a:r>
            <a:endParaRPr lang="en-US" dirty="0" smtClean="0"/>
          </a:p>
          <a:p>
            <a:pPr>
              <a:buNone/>
            </a:pPr>
            <a:r>
              <a:rPr lang="en-US" dirty="0" smtClean="0"/>
              <a:t>              </a:t>
            </a:r>
            <a:r>
              <a:rPr lang="vi-VN" dirty="0" smtClean="0"/>
              <a:t>- </a:t>
            </a:r>
            <a:r>
              <a:rPr lang="vi-VN" dirty="0"/>
              <a:t>Là cái gì?</a:t>
            </a:r>
            <a:endParaRPr lang="vi-VN" dirty="0"/>
          </a:p>
        </p:txBody>
      </p:sp>
      <p:sp>
        <p:nvSpPr>
          <p:cNvPr id="14" name="Oval 3"/>
          <p:cNvSpPr>
            <a:spLocks noChangeArrowheads="1"/>
          </p:cNvSpPr>
          <p:nvPr/>
        </p:nvSpPr>
        <p:spPr bwMode="auto">
          <a:xfrm>
            <a:off x="5874742" y="4025773"/>
            <a:ext cx="2313663" cy="1238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dirty="0" err="1" smtClean="0">
                <a:solidFill>
                  <a:srgbClr val="0000FF"/>
                </a:solidFill>
                <a:latin typeface="Times New Roman" panose="02020603050405020304" pitchFamily="18" charset="0"/>
              </a:rPr>
              <a:t>Cục</a:t>
            </a:r>
            <a:r>
              <a:rPr lang="en-US" altLang="en-US" sz="4000" dirty="0" smtClean="0">
                <a:solidFill>
                  <a:srgbClr val="0000FF"/>
                </a:solidFill>
                <a:latin typeface="Times New Roman" panose="02020603050405020304" pitchFamily="18" charset="0"/>
              </a:rPr>
              <a:t> </a:t>
            </a:r>
            <a:r>
              <a:rPr lang="en-US" altLang="en-US" sz="4000" dirty="0" err="1" smtClean="0">
                <a:solidFill>
                  <a:srgbClr val="0000FF"/>
                </a:solidFill>
                <a:latin typeface="Times New Roman" panose="02020603050405020304" pitchFamily="18" charset="0"/>
              </a:rPr>
              <a:t>tẩy</a:t>
            </a:r>
            <a:endParaRPr lang="en-US" altLang="en-US" sz="4000" dirty="0">
              <a:solidFill>
                <a:srgbClr val="0000FF"/>
              </a:solidFill>
              <a:latin typeface="Times New Roman" panose="02020603050405020304" pitchFamily="18" charset="0"/>
            </a:endParaRPr>
          </a:p>
        </p:txBody>
      </p:sp>
      <p:sp>
        <p:nvSpPr>
          <p:cNvPr id="8" name="Rectangle 7"/>
          <p:cNvSpPr/>
          <p:nvPr/>
        </p:nvSpPr>
        <p:spPr>
          <a:xfrm>
            <a:off x="-533400" y="5080"/>
            <a:ext cx="3048000" cy="1569660"/>
          </a:xfrm>
          <a:prstGeom prst="rect">
            <a:avLst/>
          </a:prstGeom>
          <a:noFill/>
        </p:spPr>
        <p:txBody>
          <a:bodyPr wrap="square" lIns="91440" tIns="45720" rIns="91440" bIns="45720">
            <a:spAutoFit/>
            <a:scene3d>
              <a:camera prst="isometricOffAxis1Right"/>
              <a:lightRig rig="threePt" dir="t"/>
            </a:scene3d>
          </a:bodyPr>
          <a:lstStyle/>
          <a:p>
            <a:pPr algn="ctr"/>
            <a:r>
              <a:rPr lang="en-US" sz="3200" b="1" dirty="0" smtClean="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rPr>
              <a:t>RUNG CHUÔNG VÀNG</a:t>
            </a:r>
            <a:endParaRPr lang="en-US" sz="3200" b="1" dirty="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endParaRPr>
          </a:p>
        </p:txBody>
      </p:sp>
      <p:pic>
        <p:nvPicPr>
          <p:cNvPr id="62" name="Picture 6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7108814" y="63142"/>
            <a:ext cx="2001673" cy="1536250"/>
          </a:xfrm>
          <a:prstGeom prst="rect">
            <a:avLst/>
          </a:prstGeom>
        </p:spPr>
      </p:pic>
      <p:sp>
        <p:nvSpPr>
          <p:cNvPr id="5" name="TextBox 4"/>
          <p:cNvSpPr txBox="1"/>
          <p:nvPr/>
        </p:nvSpPr>
        <p:spPr>
          <a:xfrm>
            <a:off x="3394493" y="5944798"/>
            <a:ext cx="3810000" cy="769441"/>
          </a:xfrm>
          <a:prstGeom prst="rect">
            <a:avLst/>
          </a:prstGeom>
          <a:noFill/>
        </p:spPr>
        <p:txBody>
          <a:bodyPr wrap="square" rtlCol="0">
            <a:spAutoFit/>
          </a:bodyPr>
          <a:lstStyle/>
          <a:p>
            <a:r>
              <a:rPr lang="en-US" sz="4400" dirty="0" err="1" smtClean="0">
                <a:solidFill>
                  <a:srgbClr val="FF0000"/>
                </a:solidFill>
                <a:latin typeface="Jokerman" panose="04090605060D06020702" pitchFamily="82" charset="0"/>
              </a:rPr>
              <a:t>Hoan</a:t>
            </a:r>
            <a:r>
              <a:rPr lang="en-US" sz="4400" dirty="0" smtClean="0">
                <a:solidFill>
                  <a:srgbClr val="FF0000"/>
                </a:solidFill>
                <a:latin typeface="Jokerman" panose="04090605060D06020702" pitchFamily="82" charset="0"/>
              </a:rPr>
              <a:t> </a:t>
            </a:r>
            <a:r>
              <a:rPr lang="en-US" sz="4400" dirty="0" err="1" smtClean="0">
                <a:solidFill>
                  <a:srgbClr val="FF0000"/>
                </a:solidFill>
                <a:latin typeface="Jokerman" panose="04090605060D06020702" pitchFamily="82" charset="0"/>
              </a:rPr>
              <a:t>hô</a:t>
            </a:r>
            <a:r>
              <a:rPr lang="en-US" sz="4400" dirty="0" smtClean="0">
                <a:solidFill>
                  <a:srgbClr val="FF0000"/>
                </a:solidFill>
                <a:latin typeface="Jokerman" panose="04090605060D06020702" pitchFamily="82" charset="0"/>
              </a:rPr>
              <a:t>!</a:t>
            </a:r>
            <a:endParaRPr lang="en-US" sz="4400" dirty="0">
              <a:solidFill>
                <a:srgbClr val="FF0000"/>
              </a:solidFill>
              <a:latin typeface="Jokerman" panose="04090605060D06020702" pitchFamily="82" charset="0"/>
            </a:endParaRPr>
          </a:p>
        </p:txBody>
      </p:sp>
      <p:pic>
        <p:nvPicPr>
          <p:cNvPr id="20" name="Picture 4" descr="het gi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45326">
            <a:off x="412764" y="4066115"/>
            <a:ext cx="2406757" cy="10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3" descr="an30"/>
          <p:cNvPicPr>
            <a:picLocks noChangeAspect="1" noChangeArrowheads="1" noCrop="1"/>
          </p:cNvPicPr>
          <p:nvPr/>
        </p:nvPicPr>
        <p:blipFill>
          <a:blip r:embed="rId4"/>
          <a:srcRect/>
          <a:stretch>
            <a:fillRect/>
          </a:stretch>
        </p:blipFill>
        <p:spPr bwMode="auto">
          <a:xfrm>
            <a:off x="745888" y="3864804"/>
            <a:ext cx="1652471" cy="1463125"/>
          </a:xfrm>
          <a:prstGeom prst="ellipse">
            <a:avLst/>
          </a:prstGeom>
          <a:ln>
            <a:noFill/>
          </a:ln>
          <a:effectLst>
            <a:softEdge rad="112500"/>
          </a:effectLst>
        </p:spPr>
      </p:pic>
      <p:sp>
        <p:nvSpPr>
          <p:cNvPr id="25" name="Hình chữ nhật 85"/>
          <p:cNvSpPr/>
          <p:nvPr/>
        </p:nvSpPr>
        <p:spPr>
          <a:xfrm>
            <a:off x="542753" y="3329740"/>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1</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6" name="Hình chữ nhật 84"/>
          <p:cNvSpPr/>
          <p:nvPr/>
        </p:nvSpPr>
        <p:spPr>
          <a:xfrm>
            <a:off x="522517" y="3341569"/>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2</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7" name="Hình chữ nhật 83"/>
          <p:cNvSpPr/>
          <p:nvPr/>
        </p:nvSpPr>
        <p:spPr>
          <a:xfrm>
            <a:off x="522516" y="3353398"/>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3</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8" name="Hình chữ nhật 57"/>
          <p:cNvSpPr/>
          <p:nvPr/>
        </p:nvSpPr>
        <p:spPr>
          <a:xfrm>
            <a:off x="555976" y="3353398"/>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4</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9" name="Hình chữ nhật 86"/>
          <p:cNvSpPr/>
          <p:nvPr/>
        </p:nvSpPr>
        <p:spPr>
          <a:xfrm>
            <a:off x="535739" y="3365227"/>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5</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35" name="Hình Bầu dục 45"/>
          <p:cNvSpPr/>
          <p:nvPr/>
        </p:nvSpPr>
        <p:spPr>
          <a:xfrm>
            <a:off x="745887" y="4025773"/>
            <a:ext cx="1605952" cy="1368316"/>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rPr>
              <a:t>BẮT ĐẦU</a:t>
            </a:r>
            <a:endPar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ackgroundRemoval t="6000" b="90000" l="10000" r="90000"/>
                    </a14:imgEffect>
                  </a14:imgLayer>
                </a14:imgProps>
              </a:ext>
              <a:ext uri="{28A0092B-C50C-407E-A947-70E740481C1C}">
                <a14:useLocalDpi xmlns:a14="http://schemas.microsoft.com/office/drawing/2010/main" val="0"/>
              </a:ext>
            </a:extLst>
          </a:blip>
          <a:stretch>
            <a:fillRect/>
          </a:stretch>
        </p:blipFill>
        <p:spPr>
          <a:xfrm>
            <a:off x="3544567" y="3604248"/>
            <a:ext cx="2467198" cy="23304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out)">
                                      <p:cBhvr>
                                        <p:cTn id="25" dur="500"/>
                                        <p:tgtEl>
                                          <p:spTgt spid="20"/>
                                        </p:tgtEl>
                                      </p:cBhvr>
                                    </p:animEffect>
                                  </p:childTnLst>
                                </p:cTn>
                              </p:par>
                              <p:par>
                                <p:cTn id="26" presetID="4" presetClass="entr" presetSubtype="3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out)">
                                      <p:cBhvr>
                                        <p:cTn id="28" dur="500"/>
                                        <p:tgtEl>
                                          <p:spTgt spid="24"/>
                                        </p:tgtEl>
                                      </p:cBhvr>
                                    </p:animEffect>
                                  </p:childTnLst>
                                </p:cTn>
                              </p:par>
                              <p:par>
                                <p:cTn id="29" presetID="4" presetClass="entr" presetSubtype="3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out)">
                                      <p:cBhvr>
                                        <p:cTn id="31" dur="500"/>
                                        <p:tgtEl>
                                          <p:spTgt spid="25"/>
                                        </p:tgtEl>
                                      </p:cBhvr>
                                    </p:animEffect>
                                  </p:childTnLst>
                                </p:cTn>
                              </p:par>
                              <p:par>
                                <p:cTn id="32" presetID="4" presetClass="entr" presetSubtype="32"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out)">
                                      <p:cBhvr>
                                        <p:cTn id="34" dur="500"/>
                                        <p:tgtEl>
                                          <p:spTgt spid="26"/>
                                        </p:tgtEl>
                                      </p:cBhvr>
                                    </p:animEffect>
                                  </p:childTnLst>
                                </p:cTn>
                              </p:par>
                              <p:par>
                                <p:cTn id="35" presetID="4" presetClass="entr" presetSubtype="3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out)">
                                      <p:cBhvr>
                                        <p:cTn id="37" dur="500"/>
                                        <p:tgtEl>
                                          <p:spTgt spid="27"/>
                                        </p:tgtEl>
                                      </p:cBhvr>
                                    </p:animEffect>
                                  </p:childTnLst>
                                </p:cTn>
                              </p:par>
                              <p:par>
                                <p:cTn id="38" presetID="4" presetClass="entr" presetSubtype="3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out)">
                                      <p:cBhvr>
                                        <p:cTn id="40" dur="500"/>
                                        <p:tgtEl>
                                          <p:spTgt spid="28"/>
                                        </p:tgtEl>
                                      </p:cBhvr>
                                    </p:animEffect>
                                  </p:childTnLst>
                                </p:cTn>
                              </p:par>
                              <p:par>
                                <p:cTn id="41" presetID="4" presetClass="entr" presetSubtype="3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par>
                                <p:cTn id="44" presetID="4" presetClass="entr" presetSubtype="3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out)">
                                      <p:cBhvr>
                                        <p:cTn id="46" dur="500"/>
                                        <p:tgtEl>
                                          <p:spTgt spid="35"/>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8" name="chuong suy nghi.wav"/>
                                        </p:tgtEl>
                                      </p:cMediaNode>
                                    </p:audio>
                                  </p:subTnLst>
                                </p:cTn>
                              </p:par>
                            </p:childTnLst>
                          </p:cTn>
                        </p:par>
                        <p:par>
                          <p:cTn id="51" fill="hold">
                            <p:stCondLst>
                              <p:cond delay="1000"/>
                            </p:stCondLst>
                            <p:childTnLst>
                              <p:par>
                                <p:cTn id="52" presetID="6" presetClass="exit" presetSubtype="32" fill="hold" nodeType="afterEffect">
                                  <p:stCondLst>
                                    <p:cond delay="0"/>
                                  </p:stCondLst>
                                  <p:childTnLst>
                                    <p:animEffect transition="out" filter="circle(out)">
                                      <p:cBhvr>
                                        <p:cTn id="53" dur="1000"/>
                                        <p:tgtEl>
                                          <p:spTgt spid="29"/>
                                        </p:tgtEl>
                                      </p:cBhvr>
                                    </p:animEffect>
                                    <p:set>
                                      <p:cBhvr>
                                        <p:cTn id="54" dur="1" fill="hold">
                                          <p:stCondLst>
                                            <p:cond delay="999"/>
                                          </p:stCondLst>
                                        </p:cTn>
                                        <p:tgtEl>
                                          <p:spTgt spid="29"/>
                                        </p:tgtEl>
                                        <p:attrNameLst>
                                          <p:attrName>style.visibility</p:attrName>
                                        </p:attrNameLst>
                                      </p:cBhvr>
                                      <p:to>
                                        <p:strVal val="hidden"/>
                                      </p:to>
                                    </p:set>
                                  </p:childTnLst>
                                </p:cTn>
                              </p:par>
                            </p:childTnLst>
                          </p:cTn>
                        </p:par>
                        <p:par>
                          <p:cTn id="55" fill="hold">
                            <p:stCondLst>
                              <p:cond delay="2000"/>
                            </p:stCondLst>
                            <p:childTnLst>
                              <p:par>
                                <p:cTn id="56" presetID="6" presetClass="exit" presetSubtype="32" fill="hold" nodeType="afterEffect">
                                  <p:stCondLst>
                                    <p:cond delay="0"/>
                                  </p:stCondLst>
                                  <p:childTnLst>
                                    <p:animEffect transition="out" filter="circle(out)">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par>
                          <p:cTn id="59" fill="hold">
                            <p:stCondLst>
                              <p:cond delay="3000"/>
                            </p:stCondLst>
                            <p:childTnLst>
                              <p:par>
                                <p:cTn id="60" presetID="6" presetClass="exit" presetSubtype="32" fill="hold" nodeType="afterEffect">
                                  <p:stCondLst>
                                    <p:cond delay="0"/>
                                  </p:stCondLst>
                                  <p:childTnLst>
                                    <p:animEffect transition="out" filter="circle(out)">
                                      <p:cBhvr>
                                        <p:cTn id="61" dur="1000"/>
                                        <p:tgtEl>
                                          <p:spTgt spid="27"/>
                                        </p:tgtEl>
                                      </p:cBhvr>
                                    </p:animEffect>
                                    <p:set>
                                      <p:cBhvr>
                                        <p:cTn id="62" dur="1" fill="hold">
                                          <p:stCondLst>
                                            <p:cond delay="999"/>
                                          </p:stCondLst>
                                        </p:cTn>
                                        <p:tgtEl>
                                          <p:spTgt spid="27"/>
                                        </p:tgtEl>
                                        <p:attrNameLst>
                                          <p:attrName>style.visibility</p:attrName>
                                        </p:attrNameLst>
                                      </p:cBhvr>
                                      <p:to>
                                        <p:strVal val="hidden"/>
                                      </p:to>
                                    </p:set>
                                  </p:childTnLst>
                                </p:cTn>
                              </p:par>
                            </p:childTnLst>
                          </p:cTn>
                        </p:par>
                        <p:par>
                          <p:cTn id="63" fill="hold">
                            <p:stCondLst>
                              <p:cond delay="4000"/>
                            </p:stCondLst>
                            <p:childTnLst>
                              <p:par>
                                <p:cTn id="64" presetID="6" presetClass="exit" presetSubtype="32" fill="hold" nodeType="afterEffect">
                                  <p:stCondLst>
                                    <p:cond delay="0"/>
                                  </p:stCondLst>
                                  <p:childTnLst>
                                    <p:animEffect transition="out" filter="circle(out)">
                                      <p:cBhvr>
                                        <p:cTn id="65" dur="1000"/>
                                        <p:tgtEl>
                                          <p:spTgt spid="26"/>
                                        </p:tgtEl>
                                      </p:cBhvr>
                                    </p:animEffect>
                                    <p:set>
                                      <p:cBhvr>
                                        <p:cTn id="66" dur="1" fill="hold">
                                          <p:stCondLst>
                                            <p:cond delay="999"/>
                                          </p:stCondLst>
                                        </p:cTn>
                                        <p:tgtEl>
                                          <p:spTgt spid="26"/>
                                        </p:tgtEl>
                                        <p:attrNameLst>
                                          <p:attrName>style.visibility</p:attrName>
                                        </p:attrNameLst>
                                      </p:cBhvr>
                                      <p:to>
                                        <p:strVal val="hidden"/>
                                      </p:to>
                                    </p:set>
                                  </p:childTnLst>
                                </p:cTn>
                              </p:par>
                            </p:childTnLst>
                          </p:cTn>
                        </p:par>
                        <p:par>
                          <p:cTn id="67" fill="hold">
                            <p:stCondLst>
                              <p:cond delay="5000"/>
                            </p:stCondLst>
                            <p:childTnLst>
                              <p:par>
                                <p:cTn id="68" presetID="6" presetClass="exit" presetSubtype="32" fill="hold" nodeType="afterEffect">
                                  <p:stCondLst>
                                    <p:cond delay="0"/>
                                  </p:stCondLst>
                                  <p:childTnLst>
                                    <p:animEffect transition="out" filter="circle(out)">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par>
                          <p:cTn id="71" fill="hold">
                            <p:stCondLst>
                              <p:cond delay="6000"/>
                            </p:stCondLst>
                            <p:childTnLst>
                              <p:par>
                                <p:cTn id="72" presetID="1"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6000"/>
                            </p:stCondLst>
                            <p:childTnLst>
                              <p:par>
                                <p:cTn id="75" presetID="31" presetClass="exit" presetSubtype="0" fill="hold" nodeType="afterEffect">
                                  <p:stCondLst>
                                    <p:cond delay="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9" name="ket-thuc-final.wav"/>
                                        </p:tgtEl>
                                      </p:cMediaNode>
                                    </p:audio>
                                  </p:subTnLst>
                                </p:cTn>
                              </p:par>
                            </p:childTnLst>
                          </p:cTn>
                        </p:par>
                      </p:childTnLst>
                    </p:cTn>
                  </p:par>
                  <p:par>
                    <p:cTn id="81" fill="hold">
                      <p:stCondLst>
                        <p:cond delay="indefinite"/>
                      </p:stCondLst>
                      <p:childTnLst>
                        <p:par>
                          <p:cTn id="82" fill="hold">
                            <p:stCondLst>
                              <p:cond delay="0"/>
                            </p:stCondLst>
                            <p:childTnLst>
                              <p:par>
                                <p:cTn id="83" presetID="5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92" decel="100000"/>
                                        <p:tgtEl>
                                          <p:spTgt spid="14"/>
                                        </p:tgtEl>
                                      </p:cBhvr>
                                    </p:animEffect>
                                    <p:animScale>
                                      <p:cBhvr>
                                        <p:cTn id="86" dur="192" decel="100000"/>
                                        <p:tgtEl>
                                          <p:spTgt spid="14"/>
                                        </p:tgtEl>
                                      </p:cBhvr>
                                      <p:from x="10000" y="10000"/>
                                      <p:to x="200000" y="450000"/>
                                    </p:animScale>
                                    <p:animScale>
                                      <p:cBhvr>
                                        <p:cTn id="87" dur="308" accel="100000" fill="hold">
                                          <p:stCondLst>
                                            <p:cond delay="192"/>
                                          </p:stCondLst>
                                        </p:cTn>
                                        <p:tgtEl>
                                          <p:spTgt spid="14"/>
                                        </p:tgtEl>
                                      </p:cBhvr>
                                      <p:from x="200000" y="450000"/>
                                      <p:to x="100000" y="100000"/>
                                    </p:animScale>
                                    <p:set>
                                      <p:cBhvr>
                                        <p:cTn id="88" dur="192" fill="hold"/>
                                        <p:tgtEl>
                                          <p:spTgt spid="14"/>
                                        </p:tgtEl>
                                        <p:attrNameLst>
                                          <p:attrName>ppt_x</p:attrName>
                                        </p:attrNameLst>
                                      </p:cBhvr>
                                      <p:to>
                                        <p:strVal val="(0.5)"/>
                                      </p:to>
                                    </p:set>
                                    <p:anim from="(0.5)" to="(#ppt_x)" calcmode="lin" valueType="num">
                                      <p:cBhvr>
                                        <p:cTn id="89" dur="308" accel="100000" fill="hold">
                                          <p:stCondLst>
                                            <p:cond delay="192"/>
                                          </p:stCondLst>
                                        </p:cTn>
                                        <p:tgtEl>
                                          <p:spTgt spid="14"/>
                                        </p:tgtEl>
                                        <p:attrNameLst>
                                          <p:attrName>ppt_x</p:attrName>
                                        </p:attrNameLst>
                                      </p:cBhvr>
                                    </p:anim>
                                    <p:set>
                                      <p:cBhvr>
                                        <p:cTn id="90" dur="192" fill="hold"/>
                                        <p:tgtEl>
                                          <p:spTgt spid="14"/>
                                        </p:tgtEl>
                                        <p:attrNameLst>
                                          <p:attrName>ppt_y</p:attrName>
                                        </p:attrNameLst>
                                      </p:cBhvr>
                                      <p:to>
                                        <p:strVal val="(#ppt_y+0.4)"/>
                                      </p:to>
                                    </p:set>
                                    <p:anim from="(#ppt_y+0.4)" to="(#ppt_y)" calcmode="lin" valueType="num">
                                      <p:cBhvr>
                                        <p:cTn id="91" dur="308" accel="100000" fill="hold">
                                          <p:stCondLst>
                                            <p:cond delay="192"/>
                                          </p:stCondLst>
                                        </p:cTn>
                                        <p:tgtEl>
                                          <p:spTgt spid="14"/>
                                        </p:tgtEl>
                                        <p:attrNameLst>
                                          <p:attrName>ppt_y</p:attrName>
                                        </p:attrNameLst>
                                      </p:cBhvr>
                                    </p:anim>
                                  </p:childTnLst>
                                </p:cTn>
                              </p:par>
                              <p:par>
                                <p:cTn id="92" presetID="16" presetClass="entr" presetSubtype="21" fill="hold"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barn(inVertical)">
                                      <p:cBhvr>
                                        <p:cTn id="94" dur="5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435">
                                          <p:stCondLst>
                                            <p:cond delay="0"/>
                                          </p:stCondLst>
                                        </p:cTn>
                                        <p:tgtEl>
                                          <p:spTgt spid="5"/>
                                        </p:tgtEl>
                                      </p:cBhvr>
                                    </p:animEffect>
                                    <p:anim calcmode="lin" valueType="num">
                                      <p:cBhvr>
                                        <p:cTn id="10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0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0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05" dur="20">
                                          <p:stCondLst>
                                            <p:cond delay="487"/>
                                          </p:stCondLst>
                                        </p:cTn>
                                        <p:tgtEl>
                                          <p:spTgt spid="5"/>
                                        </p:tgtEl>
                                      </p:cBhvr>
                                      <p:to x="100000" y="60000"/>
                                    </p:animScale>
                                    <p:animScale>
                                      <p:cBhvr>
                                        <p:cTn id="106" dur="124" decel="50000">
                                          <p:stCondLst>
                                            <p:cond delay="507"/>
                                          </p:stCondLst>
                                        </p:cTn>
                                        <p:tgtEl>
                                          <p:spTgt spid="5"/>
                                        </p:tgtEl>
                                      </p:cBhvr>
                                      <p:to x="100000" y="100000"/>
                                    </p:animScale>
                                    <p:animScale>
                                      <p:cBhvr>
                                        <p:cTn id="107" dur="20">
                                          <p:stCondLst>
                                            <p:cond delay="984"/>
                                          </p:stCondLst>
                                        </p:cTn>
                                        <p:tgtEl>
                                          <p:spTgt spid="5"/>
                                        </p:tgtEl>
                                      </p:cBhvr>
                                      <p:to x="100000" y="80000"/>
                                    </p:animScale>
                                    <p:animScale>
                                      <p:cBhvr>
                                        <p:cTn id="108" dur="124" decel="50000">
                                          <p:stCondLst>
                                            <p:cond delay="1004"/>
                                          </p:stCondLst>
                                        </p:cTn>
                                        <p:tgtEl>
                                          <p:spTgt spid="5"/>
                                        </p:tgtEl>
                                      </p:cBhvr>
                                      <p:to x="100000" y="100000"/>
                                    </p:animScale>
                                    <p:animScale>
                                      <p:cBhvr>
                                        <p:cTn id="109" dur="20">
                                          <p:stCondLst>
                                            <p:cond delay="1231"/>
                                          </p:stCondLst>
                                        </p:cTn>
                                        <p:tgtEl>
                                          <p:spTgt spid="5"/>
                                        </p:tgtEl>
                                      </p:cBhvr>
                                      <p:to x="100000" y="90000"/>
                                    </p:animScale>
                                    <p:animScale>
                                      <p:cBhvr>
                                        <p:cTn id="110" dur="124" decel="50000">
                                          <p:stCondLst>
                                            <p:cond delay="1251"/>
                                          </p:stCondLst>
                                        </p:cTn>
                                        <p:tgtEl>
                                          <p:spTgt spid="5"/>
                                        </p:tgtEl>
                                      </p:cBhvr>
                                      <p:to x="100000" y="100000"/>
                                    </p:animScale>
                                    <p:animScale>
                                      <p:cBhvr>
                                        <p:cTn id="111" dur="20">
                                          <p:stCondLst>
                                            <p:cond delay="1356"/>
                                          </p:stCondLst>
                                        </p:cTn>
                                        <p:tgtEl>
                                          <p:spTgt spid="5"/>
                                        </p:tgtEl>
                                      </p:cBhvr>
                                      <p:to x="100000" y="95000"/>
                                    </p:animScale>
                                    <p:animScale>
                                      <p:cBhvr>
                                        <p:cTn id="112" dur="124" decel="50000">
                                          <p:stCondLst>
                                            <p:cond delay="1376"/>
                                          </p:stCondLst>
                                        </p:cTn>
                                        <p:tgtEl>
                                          <p:spTgt spid="5"/>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10"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6477000" cy="6858000"/>
          </a:xfrm>
          <a:prstGeom prst="rect">
            <a:avLst/>
          </a:prstGeom>
        </p:spPr>
      </p:pic>
      <p:pic>
        <p:nvPicPr>
          <p:cNvPr id="8" name="Picture 7"/>
          <p:cNvPicPr>
            <a:picLocks noChangeAspect="1"/>
          </p:cNvPicPr>
          <p:nvPr/>
        </p:nvPicPr>
        <p:blipFill>
          <a:blip r:embed="rId2">
            <a:clrChange>
              <a:clrFrom>
                <a:srgbClr val="FBF7EE"/>
              </a:clrFrom>
              <a:clrTo>
                <a:srgbClr val="FBF7EE">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105400" y="-41565"/>
            <a:ext cx="4038600" cy="1943241"/>
          </a:xfrm>
          <a:prstGeom prst="rect">
            <a:avLst/>
          </a:prstGeom>
        </p:spPr>
      </p:pic>
      <p:sp>
        <p:nvSpPr>
          <p:cNvPr id="9" name="Text Box 20"/>
          <p:cNvSpPr txBox="1">
            <a:spLocks noChangeArrowheads="1"/>
          </p:cNvSpPr>
          <p:nvPr/>
        </p:nvSpPr>
        <p:spPr bwMode="auto">
          <a:xfrm>
            <a:off x="1524000" y="2667000"/>
            <a:ext cx="6477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gn="ctr">
              <a:buNone/>
            </a:pPr>
            <a:r>
              <a:rPr lang="en-US" sz="6000" dirty="0" smtClean="0">
                <a:solidFill>
                  <a:srgbClr val="FF0000"/>
                </a:solidFill>
                <a:latin typeface="Times New Roman" panose="02020603050405020304" pitchFamily="18" charset="0"/>
                <a:cs typeface="Times New Roman" panose="02020603050405020304" pitchFamily="18" charset="0"/>
              </a:rPr>
              <a:t>THỰC HÀNH</a:t>
            </a:r>
            <a:endParaRPr lang="en-US" sz="6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5" name="Rectangle 23"/>
          <p:cNvSpPr>
            <a:spLocks noChangeArrowheads="1"/>
          </p:cNvSpPr>
          <p:nvPr/>
        </p:nvSpPr>
        <p:spPr bwMode="auto">
          <a:xfrm>
            <a:off x="1180450" y="762000"/>
            <a:ext cx="8229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en-US" b="1" i="1" dirty="0" err="1" smtClean="0">
                <a:latin typeface="Times New Roman" panose="02020603050405020304" pitchFamily="18" charset="0"/>
                <a:cs typeface="Times New Roman" panose="02020603050405020304" pitchFamily="18" charset="0"/>
              </a:rPr>
              <a:t>Bài</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1: </a:t>
            </a:r>
            <a:r>
              <a:rPr lang="vi-VN" b="1" i="1" dirty="0">
                <a:latin typeface="Times New Roman" panose="02020603050405020304" pitchFamily="18" charset="0"/>
                <a:cs typeface="Times New Roman" panose="02020603050405020304" pitchFamily="18" charset="0"/>
              </a:rPr>
              <a:t>Kể tên các đồ dùng học tập của em.</a:t>
            </a:r>
            <a:endParaRPr lang="en-US" b="1" i="1" dirty="0">
              <a:latin typeface="Times New Roman" panose="02020603050405020304" pitchFamily="18" charset="0"/>
              <a:cs typeface="Times New Roman" panose="02020603050405020304" pitchFamily="18" charset="0"/>
            </a:endParaRPr>
          </a:p>
        </p:txBody>
      </p:sp>
      <p:sp>
        <p:nvSpPr>
          <p:cNvPr id="6" name="Rectangle 24"/>
          <p:cNvSpPr>
            <a:spLocks noChangeArrowheads="1"/>
          </p:cNvSpPr>
          <p:nvPr/>
        </p:nvSpPr>
        <p:spPr bwMode="auto">
          <a:xfrm>
            <a:off x="2559627" y="2001156"/>
            <a:ext cx="47867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400" b="1" dirty="0" err="1" smtClean="0">
                <a:solidFill>
                  <a:srgbClr val="0000FF"/>
                </a:solidFill>
                <a:latin typeface="Times New Roman" panose="02020603050405020304" pitchFamily="18" charset="0"/>
                <a:cs typeface="Times New Roman" panose="02020603050405020304" pitchFamily="18" charset="0"/>
              </a:rPr>
              <a:t>Thảo</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luận</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nhóm</a:t>
            </a:r>
            <a:r>
              <a:rPr lang="en-US" altLang="en-US" sz="4400" b="1" dirty="0" smtClean="0">
                <a:solidFill>
                  <a:srgbClr val="0000FF"/>
                </a:solidFill>
                <a:latin typeface="Times New Roman" panose="02020603050405020304" pitchFamily="18" charset="0"/>
                <a:cs typeface="Times New Roman" panose="02020603050405020304" pitchFamily="18" charset="0"/>
              </a:rPr>
              <a:t> 2</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803" y="3124200"/>
            <a:ext cx="6497397" cy="36623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723250" y="304800"/>
            <a:ext cx="8115950" cy="1274195"/>
          </a:xfrm>
          <a:prstGeom prst="rect">
            <a:avLst/>
          </a:prstGeom>
        </p:spPr>
        <p:txBody>
          <a:bodyPr wrap="square">
            <a:spAutoFit/>
          </a:bodyPr>
          <a:lstStyle/>
          <a:p>
            <a:pPr algn="just">
              <a:lnSpc>
                <a:spcPct val="120000"/>
              </a:lnSpc>
              <a:spcAft>
                <a:spcPts val="0"/>
              </a:spcAft>
              <a:tabLst>
                <a:tab pos="1190625" algn="l"/>
              </a:tabLst>
            </a:pPr>
            <a:r>
              <a:rPr lang="en-US" sz="3200" b="1" dirty="0" err="1">
                <a:latin typeface="Times New Roman" panose="02020603050405020304" pitchFamily="18" charset="0"/>
                <a:ea typeface="Calibri" panose="020F0502020204030204" charset="0"/>
                <a:cs typeface="Times New Roman" panose="02020603050405020304" pitchFamily="18" charset="0"/>
              </a:rPr>
              <a:t>Bài</a:t>
            </a:r>
            <a:r>
              <a:rPr lang="en-US" sz="3200" b="1" dirty="0">
                <a:latin typeface="Times New Roman" panose="02020603050405020304" pitchFamily="18" charset="0"/>
                <a:ea typeface="Calibri" panose="020F0502020204030204" charset="0"/>
                <a:cs typeface="Times New Roman" panose="02020603050405020304" pitchFamily="18" charset="0"/>
              </a:rPr>
              <a:t> 2 : </a:t>
            </a:r>
            <a:r>
              <a:rPr lang="en-US" sz="3200" b="1" dirty="0" err="1">
                <a:latin typeface="Times New Roman" panose="02020603050405020304" pitchFamily="18" charset="0"/>
                <a:ea typeface="Calibri" panose="020F0502020204030204" charset="0"/>
                <a:cs typeface="Times New Roman" panose="02020603050405020304" pitchFamily="18" charset="0"/>
              </a:rPr>
              <a:t>Viết</a:t>
            </a:r>
            <a:r>
              <a:rPr lang="en-US" sz="3200" b="1" dirty="0">
                <a:latin typeface="Times New Roman" panose="02020603050405020304" pitchFamily="18" charset="0"/>
                <a:ea typeface="Calibri" panose="020F0502020204030204" charset="0"/>
                <a:cs typeface="Times New Roman" panose="02020603050405020304" pitchFamily="18" charset="0"/>
              </a:rPr>
              <a:t> 3 – 4 </a:t>
            </a:r>
            <a:r>
              <a:rPr lang="en-US" sz="3200" b="1" dirty="0" err="1">
                <a:latin typeface="Times New Roman" panose="02020603050405020304" pitchFamily="18" charset="0"/>
                <a:ea typeface="Calibri" panose="020F0502020204030204" charset="0"/>
                <a:cs typeface="Times New Roman" panose="02020603050405020304" pitchFamily="18" charset="0"/>
              </a:rPr>
              <a:t>câu</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tả</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một</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đồ</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dùng</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học</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tập</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của</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em</a:t>
            </a:r>
            <a:r>
              <a:rPr lang="en-US" sz="3200" b="1" dirty="0">
                <a:latin typeface="Times New Roman" panose="02020603050405020304" pitchFamily="18" charset="0"/>
                <a:ea typeface="Calibri" panose="020F0502020204030204" charset="0"/>
                <a:cs typeface="Times New Roman" panose="02020603050405020304" pitchFamily="18" charset="0"/>
              </a:rPr>
              <a:t>.</a:t>
            </a:r>
            <a:endParaRPr lang="en-US" sz="2400" b="1" dirty="0">
              <a:effectLst/>
              <a:latin typeface="Calibri" panose="020F0502020204030204" charset="0"/>
              <a:ea typeface="Calibri" panose="020F050202020403020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348" y="1528497"/>
            <a:ext cx="5934903" cy="3801005"/>
          </a:xfrm>
          <a:prstGeom prst="rect">
            <a:avLst/>
          </a:prstGeom>
        </p:spPr>
      </p:pic>
      <p:sp>
        <p:nvSpPr>
          <p:cNvPr id="8" name="Rectangle 24"/>
          <p:cNvSpPr>
            <a:spLocks noChangeArrowheads="1"/>
          </p:cNvSpPr>
          <p:nvPr/>
        </p:nvSpPr>
        <p:spPr bwMode="auto">
          <a:xfrm>
            <a:off x="2387852" y="5444712"/>
            <a:ext cx="47867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400" b="1" dirty="0" err="1" smtClean="0">
                <a:solidFill>
                  <a:srgbClr val="0000FF"/>
                </a:solidFill>
                <a:latin typeface="Times New Roman" panose="02020603050405020304" pitchFamily="18" charset="0"/>
                <a:cs typeface="Times New Roman" panose="02020603050405020304" pitchFamily="18" charset="0"/>
              </a:rPr>
              <a:t>Thảo</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luận</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nhóm</a:t>
            </a:r>
            <a:r>
              <a:rPr lang="en-US" altLang="en-US" sz="4400" b="1" dirty="0" smtClean="0">
                <a:solidFill>
                  <a:srgbClr val="0000FF"/>
                </a:solidFill>
                <a:latin typeface="Times New Roman" panose="02020603050405020304" pitchFamily="18" charset="0"/>
                <a:cs typeface="Times New Roman" panose="02020603050405020304" pitchFamily="18" charset="0"/>
              </a:rPr>
              <a:t> 4</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ags/tag1.xml><?xml version="1.0" encoding="utf-8"?>
<p:tagLst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1509</Words>
  <Application>WPS Presentation</Application>
  <PresentationFormat>On-screen Show (4:3)</PresentationFormat>
  <Paragraphs>110</Paragraphs>
  <Slides>14</Slides>
  <Notes>2</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SimSun</vt:lpstr>
      <vt:lpstr>Wingdings</vt:lpstr>
      <vt:lpstr>Calibri</vt:lpstr>
      <vt:lpstr>Times New Roman</vt:lpstr>
      <vt:lpstr>Microsoft YaHei</vt:lpstr>
      <vt:lpstr>Jokerman</vt:lpstr>
      <vt:lpstr>Tahoma</vt:lpstr>
      <vt:lpstr>HP001 5H</vt:lpstr>
      <vt:lpstr>Segoe Print</vt:lpstr>
      <vt:lpstr>Calibri</vt:lpstr>
      <vt:lpstr>Times New Roman</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dc:creator>
  <cp:lastModifiedBy>Admin</cp:lastModifiedBy>
  <cp:revision>146</cp:revision>
  <dcterms:created xsi:type="dcterms:W3CDTF">2021-03-04T08:30:00Z</dcterms:created>
  <dcterms:modified xsi:type="dcterms:W3CDTF">2022-10-23T09:28:04Z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F6C34477416D4905B1601475E15A4248</vt:lpwstr>
  </property>
  <property fmtid="{D5CDD505-2E9C-101B-9397-08002B2CF9AE}" pid="3" name="KSOProductBuildVer">
    <vt:lpwstr>1033-11.2.0.11341</vt:lpwstr>
  </property>
</Properties>
</file>