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5" r:id="rId2"/>
  </p:sldMasterIdLst>
  <p:notesMasterIdLst>
    <p:notesMasterId r:id="rId12"/>
  </p:notesMasterIdLst>
  <p:sldIdLst>
    <p:sldId id="377" r:id="rId3"/>
    <p:sldId id="338" r:id="rId4"/>
    <p:sldId id="376" r:id="rId5"/>
    <p:sldId id="371" r:id="rId6"/>
    <p:sldId id="372" r:id="rId7"/>
    <p:sldId id="373" r:id="rId8"/>
    <p:sldId id="358" r:id="rId9"/>
    <p:sldId id="374" r:id="rId10"/>
    <p:sldId id="375" r:id="rId11"/>
  </p:sldIdLst>
  <p:sldSz cx="6858000" cy="5143500"/>
  <p:notesSz cx="6858000" cy="9144000"/>
  <p:embeddedFontLst>
    <p:embeddedFont>
      <p:font typeface="Calibri Light" panose="020F0302020204030204" pitchFamily="34" charset="0"/>
      <p:regular r:id="rId13"/>
      <p:italic r:id="rId14"/>
    </p:embeddedFont>
    <p:embeddedFont>
      <p:font typeface="Montserrat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Kalam" panose="020B0604020202020204" charset="0"/>
      <p:regular r:id="rId20"/>
      <p:bold r:id="rId21"/>
    </p:embeddedFont>
    <p:embeddedFont>
      <p:font typeface="HP001" panose="020B0604020202020204" charset="0"/>
      <p:regular r:id="rId22"/>
      <p:bold r:id="rId23"/>
    </p:embeddedFont>
  </p:embeddedFontLst>
  <p:custDataLst>
    <p:tags r:id="rId2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249" autoAdjust="0"/>
  </p:normalViewPr>
  <p:slideViewPr>
    <p:cSldViewPr snapToGrid="0">
      <p:cViewPr varScale="1">
        <p:scale>
          <a:sx n="86" d="100"/>
          <a:sy n="86" d="100"/>
        </p:scale>
        <p:origin x="1482" y="72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89373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13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7EE3F8C9-5AF5-4E29-9AA3-54E8E1B2CE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9/16/2021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93837FB5-DA3D-4AA8-9EB4-099F5E5F23F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879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7EE3F8C9-5AF5-4E29-9AA3-54E8E1B2CE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9/16/2021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93837FB5-DA3D-4AA8-9EB4-099F5E5F23F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713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4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8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7EE3F8C9-5AF5-4E29-9AA3-54E8E1B2CE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9/16/2021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93837FB5-DA3D-4AA8-9EB4-099F5E5F23F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168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7EE3F8C9-5AF5-4E29-9AA3-54E8E1B2CE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9/16/2021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93837FB5-DA3D-4AA8-9EB4-099F5E5F23F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99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4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7EE3F8C9-5AF5-4E29-9AA3-54E8E1B2CE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9/16/2021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93837FB5-DA3D-4AA8-9EB4-099F5E5F23F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682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7EE3F8C9-5AF5-4E29-9AA3-54E8E1B2CE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9/16/2021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93837FB5-DA3D-4AA8-9EB4-099F5E5F23F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650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7EE3F8C9-5AF5-4E29-9AA3-54E8E1B2CE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9/16/2021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93837FB5-DA3D-4AA8-9EB4-099F5E5F23F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264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7EE3F8C9-5AF5-4E29-9AA3-54E8E1B2CE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9/16/2021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93837FB5-DA3D-4AA8-9EB4-099F5E5F23F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0950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7EE3F8C9-5AF5-4E29-9AA3-54E8E1B2CE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9/16/2021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93837FB5-DA3D-4AA8-9EB4-099F5E5F23F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125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7EE3F8C9-5AF5-4E29-9AA3-54E8E1B2CE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9/16/2021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93837FB5-DA3D-4AA8-9EB4-099F5E5F23F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9355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7EE3F8C9-5AF5-4E29-9AA3-54E8E1B2CE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9/16/2021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93837FB5-DA3D-4AA8-9EB4-099F5E5F23F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468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1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4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buClrTx/>
            </a:pPr>
            <a:fld id="{7EE3F8C9-5AF5-4E29-9AA3-54E8E1B2CE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9/16/2021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buClrTx/>
            </a:pPr>
            <a:fld id="{93837FB5-DA3D-4AA8-9EB4-099F5E5F23F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63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83" y="282612"/>
            <a:ext cx="1405054" cy="14050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48E518-7323-40F9-99A8-5D6FF8F4D227}"/>
              </a:ext>
            </a:extLst>
          </p:cNvPr>
          <p:cNvSpPr txBox="1"/>
          <p:nvPr/>
        </p:nvSpPr>
        <p:spPr>
          <a:xfrm>
            <a:off x="1974470" y="502884"/>
            <a:ext cx="3648755" cy="568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b="1" dirty="0">
                <a:cs typeface="#9Slide03 Arima Madurai Medium" panose="00000600000000000000" pitchFamily="2" charset="0"/>
              </a:rPr>
              <a:t>PHÒNG GIÁO DỤC VÀ ĐÀO TẠO QUẬN LONG BIÊN</a:t>
            </a:r>
          </a:p>
          <a:p>
            <a:pPr algn="ctr">
              <a:lnSpc>
                <a:spcPct val="150000"/>
              </a:lnSpc>
            </a:pPr>
            <a:r>
              <a:rPr lang="en-US" sz="1100" b="1" dirty="0">
                <a:cs typeface="#9Slide03 Arima Madurai Medium" panose="00000600000000000000" pitchFamily="2" charset="0"/>
              </a:rPr>
              <a:t>TRƯỜNG TIỂU </a:t>
            </a:r>
            <a:r>
              <a:rPr lang="en-US" sz="1100" b="1">
                <a:cs typeface="#9Slide03 Arima Madurai Medium" panose="00000600000000000000" pitchFamily="2" charset="0"/>
              </a:rPr>
              <a:t>HỌC </a:t>
            </a:r>
            <a:r>
              <a:rPr lang="en-US" sz="1100" b="1" smtClean="0">
                <a:cs typeface="#9Slide03 Arima Madurai Medium" panose="00000600000000000000" pitchFamily="2" charset="0"/>
              </a:rPr>
              <a:t>PHÚC LỢI</a:t>
            </a:r>
            <a:endParaRPr lang="vi-VN" sz="1100" b="1" dirty="0">
              <a:cs typeface="#9Slide03 Arima Madurai Medium" panose="00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530" y="571500"/>
            <a:ext cx="4572000" cy="457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848" y="-193526"/>
            <a:ext cx="4572000" cy="457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599" y="640116"/>
            <a:ext cx="4572000" cy="457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863" y="-98111"/>
            <a:ext cx="4572000" cy="457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4F2C74-7BBC-4EDF-9391-CE4DEAAB46D8}"/>
              </a:ext>
            </a:extLst>
          </p:cNvPr>
          <p:cNvSpPr txBox="1"/>
          <p:nvPr/>
        </p:nvSpPr>
        <p:spPr>
          <a:xfrm>
            <a:off x="847311" y="1824898"/>
            <a:ext cx="5453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smtClean="0">
                <a:solidFill>
                  <a:srgbClr val="FF0000"/>
                </a:solidFill>
                <a:cs typeface="#9Slide03 Arima Madurai Medium" panose="00000600000000000000" pitchFamily="2" charset="0"/>
              </a:rPr>
              <a:t>CHÀO MỪNG CÁC CON ĐẾN TIẾT </a:t>
            </a:r>
            <a:r>
              <a:rPr lang="en-US" sz="2400" b="1" smtClean="0">
                <a:solidFill>
                  <a:srgbClr val="FF0000"/>
                </a:solidFill>
                <a:cs typeface="#9Slide03 Arima Madurai Medium" panose="00000600000000000000" pitchFamily="2" charset="0"/>
              </a:rPr>
              <a:t>TIẾNG VIỆT</a:t>
            </a:r>
            <a:endParaRPr lang="vi-VN" sz="2400" b="1" dirty="0">
              <a:solidFill>
                <a:srgbClr val="FF0000"/>
              </a:solidFill>
              <a:cs typeface="#9Slide03 Arima Madurai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373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471773" y="1915854"/>
            <a:ext cx="3525274" cy="2801713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1829745" y="3179483"/>
              <a:ext cx="3745069" cy="875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200" b="1">
                  <a:solidFill>
                    <a:srgbClr val="17479D"/>
                  </a:solidFill>
                  <a:latin typeface="UTM Avo" panose="02040603050506020204" pitchFamily="18" charset="0"/>
                </a:rPr>
                <a:t>NÓI VÀ NGHE</a:t>
              </a:r>
              <a:endParaRPr lang="en-US" sz="32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333587" y="2690349"/>
              <a:ext cx="3041009" cy="684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4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vi-VN" sz="24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4</a:t>
              </a:r>
              <a:endPara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076" name="Picture 4">
            <a:extLst>
              <a:ext uri="{FF2B5EF4-FFF2-40B4-BE49-F238E27FC236}">
                <a16:creationId xmlns:a16="http://schemas.microsoft.com/office/drawing/2014/main" id="{7A146967-3A9E-4CF5-970E-3317318D5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822" y="3391782"/>
            <a:ext cx="1872878" cy="134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F868A4D-D623-4D61-AB5D-C11395E49477}"/>
              </a:ext>
            </a:extLst>
          </p:cNvPr>
          <p:cNvGrpSpPr/>
          <p:nvPr/>
        </p:nvGrpSpPr>
        <p:grpSpPr>
          <a:xfrm>
            <a:off x="418583" y="749262"/>
            <a:ext cx="1642466" cy="530273"/>
            <a:chOff x="340524" y="617893"/>
            <a:chExt cx="1642466" cy="53027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35171F3-3B93-4135-A20C-19EEB07B37E5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3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E8F7802-FEDD-41A3-B2E2-29D5F5DEE090}"/>
                </a:ext>
              </a:extLst>
            </p:cNvPr>
            <p:cNvSpPr txBox="1"/>
            <p:nvPr/>
          </p:nvSpPr>
          <p:spPr>
            <a:xfrm>
              <a:off x="340524" y="624946"/>
              <a:ext cx="16136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3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96FA8E6-AFAD-40F1-8C71-78F033E967CA}"/>
              </a:ext>
            </a:extLst>
          </p:cNvPr>
          <p:cNvSpPr txBox="1"/>
          <p:nvPr/>
        </p:nvSpPr>
        <p:spPr>
          <a:xfrm>
            <a:off x="1705949" y="817870"/>
            <a:ext cx="5693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accent2"/>
                </a:solidFill>
                <a:latin typeface="UTM Cookies" panose="02040603050506020204" pitchFamily="18" charset="0"/>
              </a:rPr>
              <a:t>NIỀM VUI CỦA BI VÀ BỐNG</a:t>
            </a:r>
            <a:endParaRPr lang="en-US" sz="24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960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750" y="647700"/>
            <a:ext cx="566533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Thứ tư ngày 15 tháng 9 năm 2021</a:t>
            </a:r>
          </a:p>
          <a:p>
            <a:r>
              <a:rPr lang="en-US" sz="2800"/>
              <a:t> </a:t>
            </a:r>
            <a:r>
              <a:rPr lang="en-US" sz="2800" smtClean="0"/>
              <a:t>      Tiếng Việt</a:t>
            </a:r>
          </a:p>
          <a:p>
            <a:r>
              <a:rPr lang="en-US" sz="2800"/>
              <a:t> </a:t>
            </a:r>
            <a:r>
              <a:rPr lang="en-US" sz="2800" smtClean="0"/>
              <a:t>    Nói và nghe: Niềm vui của Bi </a:t>
            </a:r>
          </a:p>
          <a:p>
            <a:r>
              <a:rPr lang="en-US" sz="2800"/>
              <a:t> </a:t>
            </a:r>
            <a:r>
              <a:rPr lang="en-US" sz="2800" smtClean="0"/>
              <a:t>                         và Bống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25857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uiDenTruong-NguyenNgocPhuongNhi-453888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08040" y="4083050"/>
            <a:ext cx="406400" cy="4064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2A57B8E-0C8E-4A24-BDD6-3F87F6A68225}"/>
              </a:ext>
            </a:extLst>
          </p:cNvPr>
          <p:cNvGrpSpPr/>
          <p:nvPr/>
        </p:nvGrpSpPr>
        <p:grpSpPr>
          <a:xfrm>
            <a:off x="1438963" y="948598"/>
            <a:ext cx="3638550" cy="2524125"/>
            <a:chOff x="2981325" y="1047750"/>
            <a:chExt cx="3638550" cy="252412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AD77466-1345-4FEE-A440-AF83A329319D}"/>
                </a:ext>
              </a:extLst>
            </p:cNvPr>
            <p:cNvSpPr txBox="1"/>
            <p:nvPr/>
          </p:nvSpPr>
          <p:spPr>
            <a:xfrm>
              <a:off x="3188496" y="1439430"/>
              <a:ext cx="3185561" cy="938719"/>
            </a:xfrm>
            <a:prstGeom prst="rect">
              <a:avLst/>
            </a:prstGeom>
            <a:solidFill>
              <a:schemeClr val="accent2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000" b="1" i="1" dirty="0" smtClean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</a:rPr>
                <a:t>KHỞI ĐỘNG</a:t>
              </a:r>
              <a:endParaRPr lang="vi-VN" sz="4000" b="1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6" name="Cloud 5">
              <a:extLst>
                <a:ext uri="{FF2B5EF4-FFF2-40B4-BE49-F238E27FC236}">
                  <a16:creationId xmlns:a16="http://schemas.microsoft.com/office/drawing/2014/main" id="{ADF1B997-B469-4909-9880-4A3BE6E19B28}"/>
                </a:ext>
              </a:extLst>
            </p:cNvPr>
            <p:cNvSpPr/>
            <p:nvPr/>
          </p:nvSpPr>
          <p:spPr>
            <a:xfrm>
              <a:off x="2981325" y="1047750"/>
              <a:ext cx="3638550" cy="2524125"/>
            </a:xfrm>
            <a:prstGeom prst="cloud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37253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056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F61B79-6506-43EA-92ED-7CFD4E3C8CEC}"/>
              </a:ext>
            </a:extLst>
          </p:cNvPr>
          <p:cNvSpPr txBox="1"/>
          <p:nvPr/>
        </p:nvSpPr>
        <p:spPr>
          <a:xfrm>
            <a:off x="495301" y="345672"/>
            <a:ext cx="5828202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</a:t>
            </a:r>
            <a:r>
              <a:rPr lang="vi-VN" sz="1500" dirty="0">
                <a:latin typeface="UTM Avo" panose="02040603050506020204" pitchFamily="18" charset="0"/>
              </a:rPr>
              <a:t> Nói tiếp để hoàn thành câu dưới tranh.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77362B-5DBE-48F6-88DE-E84AF9C6A5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8744"/>
          <a:stretch/>
        </p:blipFill>
        <p:spPr>
          <a:xfrm>
            <a:off x="815168" y="738600"/>
            <a:ext cx="2051858" cy="18216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122625-8661-436B-8200-709432881A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6365"/>
          <a:stretch/>
        </p:blipFill>
        <p:spPr>
          <a:xfrm>
            <a:off x="815168" y="2655308"/>
            <a:ext cx="2147107" cy="19171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56639F-9B40-48BF-B728-62729966B5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901" r="-1"/>
          <a:stretch/>
        </p:blipFill>
        <p:spPr>
          <a:xfrm>
            <a:off x="3812970" y="738600"/>
            <a:ext cx="1925493" cy="18216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9CB8A8-F660-4D46-B383-762AB21F06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4042"/>
          <a:stretch/>
        </p:blipFill>
        <p:spPr>
          <a:xfrm>
            <a:off x="3848906" y="2655308"/>
            <a:ext cx="1839769" cy="19171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DB00A3-9F7C-46D3-9363-C7DDCE9F604C}"/>
              </a:ext>
            </a:extLst>
          </p:cNvPr>
          <p:cNvSpPr txBox="1"/>
          <p:nvPr/>
        </p:nvSpPr>
        <p:spPr>
          <a:xfrm>
            <a:off x="372486" y="2191476"/>
            <a:ext cx="2672546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1200" dirty="0">
                <a:solidFill>
                  <a:srgbClr val="17479D"/>
                </a:solidFill>
                <a:latin typeface="UTM Avo" panose="02040603050506020204" pitchFamily="18" charset="0"/>
              </a:rPr>
              <a:t>Khi cầu vồng hiện ra, Bi nói </a:t>
            </a:r>
            <a:r>
              <a:rPr lang="vi-VN" sz="1200" dirty="0">
                <a:solidFill>
                  <a:srgbClr val="FF0000"/>
                </a:solidFill>
                <a:latin typeface="UTM Avo" panose="02040603050506020204" pitchFamily="18" charset="0"/>
              </a:rPr>
              <a:t>dưới chân cầu vồng có bảy hũ vàng.</a:t>
            </a:r>
            <a:endParaRPr lang="vi-VN" sz="12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D911B5-527A-40EA-B711-0CDAB037D9B4}"/>
              </a:ext>
            </a:extLst>
          </p:cNvPr>
          <p:cNvSpPr txBox="1"/>
          <p:nvPr/>
        </p:nvSpPr>
        <p:spPr>
          <a:xfrm>
            <a:off x="3109686" y="2194692"/>
            <a:ext cx="3446571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1200" dirty="0">
                <a:solidFill>
                  <a:srgbClr val="17479D"/>
                </a:solidFill>
                <a:latin typeface="UTM Avo" panose="02040603050506020204" pitchFamily="18" charset="0"/>
              </a:rPr>
              <a:t>Có bảy hũ vàng, Bống sẽ </a:t>
            </a:r>
            <a:r>
              <a:rPr lang="vi-VN" sz="1200" dirty="0">
                <a:solidFill>
                  <a:srgbClr val="FF0000"/>
                </a:solidFill>
                <a:latin typeface="UTM Avo" panose="02040603050506020204" pitchFamily="18" charset="0"/>
              </a:rPr>
              <a:t>mua búp bê và quần áo đẹp; </a:t>
            </a:r>
            <a:r>
              <a:rPr lang="vi-VN" sz="1200" dirty="0">
                <a:solidFill>
                  <a:srgbClr val="17479D"/>
                </a:solidFill>
                <a:latin typeface="UTM Avo" panose="02040603050506020204" pitchFamily="18" charset="0"/>
              </a:rPr>
              <a:t>Bi sẽ mua </a:t>
            </a:r>
            <a:r>
              <a:rPr lang="vi-VN" sz="1200" dirty="0">
                <a:solidFill>
                  <a:srgbClr val="FF0000"/>
                </a:solidFill>
                <a:latin typeface="UTM Avo" panose="02040603050506020204" pitchFamily="18" charset="0"/>
              </a:rPr>
              <a:t>ngựa hồng và ô tô.</a:t>
            </a:r>
            <a:endParaRPr lang="vi-VN" sz="12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EFD6BE-D2EF-4883-A72C-1BFC76257CCE}"/>
              </a:ext>
            </a:extLst>
          </p:cNvPr>
          <p:cNvSpPr txBox="1"/>
          <p:nvPr/>
        </p:nvSpPr>
        <p:spPr>
          <a:xfrm>
            <a:off x="435970" y="4117888"/>
            <a:ext cx="3043326" cy="646331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vi-VN" sz="1200" dirty="0">
                <a:solidFill>
                  <a:srgbClr val="17479D"/>
                </a:solidFill>
                <a:latin typeface="UTM Avo" panose="02040603050506020204" pitchFamily="18" charset="0"/>
              </a:rPr>
              <a:t>Khi cầu vồng biến mất, </a:t>
            </a:r>
            <a:r>
              <a:rPr lang="vi-VN" sz="1200" dirty="0">
                <a:solidFill>
                  <a:srgbClr val="FF0000"/>
                </a:solidFill>
                <a:latin typeface="UTM Avo" panose="02040603050506020204" pitchFamily="18" charset="0"/>
              </a:rPr>
              <a:t>Bống nói sẽ vẽ tặng Bi ngựa hồng và ô tô; Bi nói sẽ vẽ tặng Bống búp bê và quần áo đẹp.</a:t>
            </a:r>
            <a:endParaRPr lang="vi-VN" sz="12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5B6287-ED61-4E93-90C1-6E0FBD3C73A4}"/>
              </a:ext>
            </a:extLst>
          </p:cNvPr>
          <p:cNvSpPr txBox="1"/>
          <p:nvPr/>
        </p:nvSpPr>
        <p:spPr>
          <a:xfrm>
            <a:off x="3771237" y="4117888"/>
            <a:ext cx="2131091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1200" dirty="0">
                <a:solidFill>
                  <a:srgbClr val="17479D"/>
                </a:solidFill>
                <a:latin typeface="UTM Avo" panose="02040603050506020204" pitchFamily="18" charset="0"/>
              </a:rPr>
              <a:t>Không có bảy hũ vàng, hai anh em vẫn </a:t>
            </a:r>
            <a:r>
              <a:rPr lang="vi-VN" sz="1200" dirty="0">
                <a:solidFill>
                  <a:srgbClr val="FF0000"/>
                </a:solidFill>
                <a:latin typeface="UTM Avo" panose="02040603050506020204" pitchFamily="18" charset="0"/>
              </a:rPr>
              <a:t>cảm thấy vui vẻ, hạnh phúc.</a:t>
            </a:r>
            <a:endParaRPr lang="vi-VN" sz="12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82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A1FA5B-E122-4AF1-A738-254E305586BE}"/>
              </a:ext>
            </a:extLst>
          </p:cNvPr>
          <p:cNvSpPr txBox="1"/>
          <p:nvPr/>
        </p:nvSpPr>
        <p:spPr>
          <a:xfrm>
            <a:off x="495301" y="345672"/>
            <a:ext cx="5828202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</a:t>
            </a:r>
            <a:r>
              <a:rPr lang="vi-VN" sz="1500" dirty="0">
                <a:latin typeface="UTM Avo" panose="02040603050506020204" pitchFamily="18" charset="0"/>
              </a:rPr>
              <a:t> Chọn kể lại 1-2 đoạn của câu chuyện theo tranh.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98CD09-2D6D-4603-8377-DB1D4A99CE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-271" b="19762"/>
          <a:stretch/>
        </p:blipFill>
        <p:spPr>
          <a:xfrm>
            <a:off x="824692" y="738600"/>
            <a:ext cx="5034140" cy="19211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735BC9-46AD-4341-B795-FD42A5EA84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-271" b="19399"/>
          <a:stretch/>
        </p:blipFill>
        <p:spPr>
          <a:xfrm>
            <a:off x="824693" y="2655308"/>
            <a:ext cx="5034140" cy="203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47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Ý NGHĨA CÂU CHUYỆN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EFF73E-F8BF-4355-8F00-717FF452DC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668" r="35029"/>
          <a:stretch/>
        </p:blipFill>
        <p:spPr>
          <a:xfrm>
            <a:off x="372023" y="333691"/>
            <a:ext cx="1290208" cy="1282459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2BB25D-FDCE-49BA-8B63-8971AD5C28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667" r="12237"/>
          <a:stretch/>
        </p:blipFill>
        <p:spPr>
          <a:xfrm>
            <a:off x="723900" y="1781174"/>
            <a:ext cx="4562041" cy="3046117"/>
          </a:xfrm>
          <a:prstGeom prst="round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2A57B8E-0C8E-4A24-BDD6-3F87F6A68225}"/>
              </a:ext>
            </a:extLst>
          </p:cNvPr>
          <p:cNvGrpSpPr/>
          <p:nvPr/>
        </p:nvGrpSpPr>
        <p:grpSpPr>
          <a:xfrm>
            <a:off x="2981325" y="1047750"/>
            <a:ext cx="3638550" cy="2524125"/>
            <a:chOff x="2981325" y="1047750"/>
            <a:chExt cx="3638550" cy="252412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D77466-1345-4FEE-A440-AF83A329319D}"/>
                </a:ext>
              </a:extLst>
            </p:cNvPr>
            <p:cNvSpPr txBox="1"/>
            <p:nvPr/>
          </p:nvSpPr>
          <p:spPr>
            <a:xfrm>
              <a:off x="3188496" y="1439430"/>
              <a:ext cx="3185561" cy="1700402"/>
            </a:xfrm>
            <a:prstGeom prst="rect">
              <a:avLst/>
            </a:prstGeom>
            <a:solidFill>
              <a:schemeClr val="accent2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i="1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</a:rPr>
                <a:t>Hai bạn nhỏ luôn vui vẻ và hồn nhiên; hai anh em rất quan tâm và yêu thương nhau.</a:t>
              </a:r>
            </a:p>
          </p:txBody>
        </p:sp>
        <p:sp>
          <p:nvSpPr>
            <p:cNvPr id="3" name="Cloud 2">
              <a:extLst>
                <a:ext uri="{FF2B5EF4-FFF2-40B4-BE49-F238E27FC236}">
                  <a16:creationId xmlns:a16="http://schemas.microsoft.com/office/drawing/2014/main" id="{ADF1B997-B469-4909-9880-4A3BE6E19B28}"/>
                </a:ext>
              </a:extLst>
            </p:cNvPr>
            <p:cNvSpPr/>
            <p:nvPr/>
          </p:nvSpPr>
          <p:spPr>
            <a:xfrm>
              <a:off x="2981325" y="1047750"/>
              <a:ext cx="3638550" cy="2524125"/>
            </a:xfrm>
            <a:prstGeom prst="cloud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7916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6703A3F-31CF-4C81-8F95-46388D525896}"/>
              </a:ext>
            </a:extLst>
          </p:cNvPr>
          <p:cNvGrpSpPr/>
          <p:nvPr/>
        </p:nvGrpSpPr>
        <p:grpSpPr>
          <a:xfrm>
            <a:off x="511811" y="527283"/>
            <a:ext cx="5834378" cy="877900"/>
            <a:chOff x="511811" y="527283"/>
            <a:chExt cx="5834378" cy="8779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3193F61-FE15-4DDB-B446-7ACC7B921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1811" y="527283"/>
              <a:ext cx="5834378" cy="8779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455C7F-9BD4-4621-B93A-4A6B49A27D10}"/>
                </a:ext>
              </a:extLst>
            </p:cNvPr>
            <p:cNvSpPr txBox="1"/>
            <p:nvPr/>
          </p:nvSpPr>
          <p:spPr>
            <a:xfrm>
              <a:off x="1196864" y="711756"/>
              <a:ext cx="50991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16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Kể cho người thân nghe câu chuyện </a:t>
              </a:r>
              <a:r>
                <a:rPr lang="vi-VN" sz="1600" i="1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Niềm vui của Bi và Bống.</a:t>
              </a:r>
              <a:endParaRPr lang="en-US" sz="1600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4BC7AC5-24D2-4A80-98D9-039279B18D44}"/>
              </a:ext>
            </a:extLst>
          </p:cNvPr>
          <p:cNvGrpSpPr/>
          <p:nvPr/>
        </p:nvGrpSpPr>
        <p:grpSpPr>
          <a:xfrm>
            <a:off x="531204" y="1507030"/>
            <a:ext cx="3488762" cy="3270006"/>
            <a:chOff x="816954" y="1488195"/>
            <a:chExt cx="3488762" cy="327000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C1E7A93-342D-4137-AC0F-4EE689D083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48744"/>
            <a:stretch/>
          </p:blipFill>
          <p:spPr>
            <a:xfrm>
              <a:off x="816954" y="1488195"/>
              <a:ext cx="1799802" cy="159790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7EC593F-581A-48B9-A471-9C3C9DBFA8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46365"/>
            <a:stretch/>
          </p:blipFill>
          <p:spPr>
            <a:xfrm>
              <a:off x="816954" y="3065317"/>
              <a:ext cx="1883350" cy="168162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885FF8D-681D-485C-A0BC-C68ECA63CE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1901" r="-1"/>
            <a:stretch/>
          </p:blipFill>
          <p:spPr>
            <a:xfrm>
              <a:off x="2616756" y="1491661"/>
              <a:ext cx="1688960" cy="159790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9AB8EC3-A5B8-4AEE-8EBE-70539D4090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4042"/>
            <a:stretch/>
          </p:blipFill>
          <p:spPr>
            <a:xfrm>
              <a:off x="2684629" y="3076574"/>
              <a:ext cx="1613767" cy="1681627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193A43D-9094-4067-A73E-58633550B993}"/>
              </a:ext>
            </a:extLst>
          </p:cNvPr>
          <p:cNvSpPr txBox="1"/>
          <p:nvPr/>
        </p:nvSpPr>
        <p:spPr>
          <a:xfrm>
            <a:off x="4036407" y="1615981"/>
            <a:ext cx="2387349" cy="2813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Quan </a:t>
            </a: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sát và kể lại theo tranh minh họa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Kể lần lượt từng đoạn câu chuyện cho người thân nghe.</a:t>
            </a:r>
          </a:p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Không cần kể đúng từng chữ, từng lời của câu chuyện.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65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52E4E8-B5E7-4677-A96C-56C7E9EF7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DB786E-AACD-47A3-BA91-9A4A8DC7A014}"/>
              </a:ext>
            </a:extLst>
          </p:cNvPr>
          <p:cNvSpPr/>
          <p:nvPr/>
        </p:nvSpPr>
        <p:spPr>
          <a:xfrm>
            <a:off x="690118" y="1328483"/>
            <a:ext cx="5712381" cy="1534281"/>
          </a:xfrm>
          <a:prstGeom prst="rect">
            <a:avLst/>
          </a:prstGeom>
          <a:noFill/>
        </p:spPr>
        <p:txBody>
          <a:bodyPr wrap="none" lIns="51435" tIns="25718" rIns="51435" bIns="25718" numCol="1">
            <a:prstTxWarp prst="textTriangle">
              <a:avLst>
                <a:gd name="adj" fmla="val 30003"/>
              </a:avLst>
            </a:prstTxWarp>
            <a:spAutoFit/>
          </a:bodyPr>
          <a:lstStyle/>
          <a:p>
            <a:pPr algn="ctr" defTabSz="514350">
              <a:buClrTx/>
            </a:pPr>
            <a:r>
              <a:rPr lang="vi-VN" sz="3713" kern="120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+mn-ea"/>
                <a:cs typeface="+mn-cs"/>
              </a:rPr>
              <a:t>CHÚC CÁC CON </a:t>
            </a:r>
          </a:p>
          <a:p>
            <a:pPr algn="ctr" defTabSz="514350">
              <a:buClrTx/>
            </a:pPr>
            <a:r>
              <a:rPr lang="vi-VN" sz="3713" kern="120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+mn-ea"/>
                <a:cs typeface="+mn-cs"/>
              </a:rPr>
              <a:t>CHĂM NGOAN HỌC GIỎI</a:t>
            </a:r>
            <a:endParaRPr lang="en-US" sz="3713" kern="120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292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338&quot;/&gt;&lt;/object&gt;&lt;object type=&quot;3&quot; unique_id=&quot;10004&quot;&gt;&lt;property id=&quot;20148&quot; value=&quot;5&quot;/&gt;&lt;property id=&quot;20300&quot; value=&quot;Slide 2&quot;/&gt;&lt;property id=&quot;20307&quot; value=&quot;371&quot;/&gt;&lt;/object&gt;&lt;object type=&quot;3&quot; unique_id=&quot;10005&quot;&gt;&lt;property id=&quot;20148&quot; value=&quot;5&quot;/&gt;&lt;property id=&quot;20300&quot; value=&quot;Slide 3&quot;/&gt;&lt;property id=&quot;20307&quot; value=&quot;372&quot;/&gt;&lt;/object&gt;&lt;object type=&quot;3&quot; unique_id=&quot;10006&quot;&gt;&lt;property id=&quot;20148&quot; value=&quot;5&quot;/&gt;&lt;property id=&quot;20300&quot; value=&quot;Slide 4&quot;/&gt;&lt;property id=&quot;20307&quot; value=&quot;373&quot;/&gt;&lt;/object&gt;&lt;object type=&quot;3&quot; unique_id=&quot;10007&quot;&gt;&lt;property id=&quot;20148&quot; value=&quot;5&quot;/&gt;&lt;property id=&quot;20300&quot; value=&quot;Slide 5&quot;/&gt;&lt;property id=&quot;20307&quot; value=&quot;358&quot;/&gt;&lt;/object&gt;&lt;object type=&quot;3&quot; unique_id=&quot;10008&quot;&gt;&lt;property id=&quot;20148&quot; value=&quot;5&quot;/&gt;&lt;property id=&quot;20300&quot; value=&quot;Slide 6&quot;/&gt;&lt;property id=&quot;20307&quot; value=&quot;374&quot;/&gt;&lt;/object&gt;&lt;object type=&quot;3&quot; unique_id=&quot;10009&quot;&gt;&lt;property id=&quot;20148&quot; value=&quot;5&quot;/&gt;&lt;property id=&quot;20300&quot; value=&quot;Slide 7&quot;/&gt;&lt;property id=&quot;20307&quot; value=&quot;375&quot;/&gt;&lt;/object&gt;&lt;/object&gt;&lt;object type=&quot;8&quot; unique_id=&quot;10018&quot;&gt;&lt;/object&gt;&lt;/object&gt;&lt;/database&gt;"/>
  <p:tag name="MMPROD_NEXTUNIQUEID" val="10009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1477</TotalTime>
  <Words>260</Words>
  <Application>Microsoft Office PowerPoint</Application>
  <PresentationFormat>Custom</PresentationFormat>
  <Paragraphs>27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Arial</vt:lpstr>
      <vt:lpstr>Calibri Light</vt:lpstr>
      <vt:lpstr>Montserrat</vt:lpstr>
      <vt:lpstr>UTM Avo</vt:lpstr>
      <vt:lpstr>Calibri</vt:lpstr>
      <vt:lpstr>Wingdings</vt:lpstr>
      <vt:lpstr>#9Slide03 Arima Madurai Medium</vt:lpstr>
      <vt:lpstr>Kalam</vt:lpstr>
      <vt:lpstr>Times New Roman</vt:lpstr>
      <vt:lpstr>HP001</vt:lpstr>
      <vt:lpstr>UTM Cookies</vt:lpstr>
      <vt:lpstr>Doodle Sketchbook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Ms Quyen</cp:lastModifiedBy>
  <cp:revision>70</cp:revision>
  <dcterms:modified xsi:type="dcterms:W3CDTF">2021-09-16T16:19:05Z</dcterms:modified>
</cp:coreProperties>
</file>