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81" r:id="rId2"/>
    <p:sldId id="262" r:id="rId3"/>
    <p:sldId id="263" r:id="rId4"/>
    <p:sldId id="261" r:id="rId5"/>
    <p:sldId id="275" r:id="rId6"/>
    <p:sldId id="267" r:id="rId7"/>
    <p:sldId id="257" r:id="rId8"/>
    <p:sldId id="280" r:id="rId9"/>
    <p:sldId id="278" r:id="rId10"/>
    <p:sldId id="279" r:id="rId11"/>
  </p:sldIdLst>
  <p:sldSz cx="9144000" cy="5715000" type="screen16x1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E40"/>
    <a:srgbClr val="FFFFFF"/>
    <a:srgbClr val="3379CD"/>
    <a:srgbClr val="FFC91D"/>
    <a:srgbClr val="FFFFFA"/>
    <a:srgbClr val="FFFFF1"/>
    <a:srgbClr val="FFFFF3"/>
    <a:srgbClr val="77BA4A"/>
    <a:srgbClr val="82BF59"/>
    <a:srgbClr val="30BE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12" autoAdjust="0"/>
    <p:restoredTop sz="94660"/>
  </p:normalViewPr>
  <p:slideViewPr>
    <p:cSldViewPr>
      <p:cViewPr varScale="1">
        <p:scale>
          <a:sx n="29" d="100"/>
          <a:sy n="29" d="100"/>
        </p:scale>
        <p:origin x="936" y="54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5" d="100"/>
          <a:sy n="65" d="100"/>
        </p:scale>
        <p:origin x="-2658" y="-10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DD128D-76ED-44DA-9498-4E09ED197E06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7CA0DA-B773-4701-BF7D-F168240D9D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956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0783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CA0DA-B773-4701-BF7D-F168240D9D4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3907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</a:t>
            </a:r>
            <a:r>
              <a:rPr lang="en-US" baseline="0"/>
              <a:t> nói thêm về khi </a:t>
            </a:r>
            <a:r>
              <a:rPr lang="vi-VN" baseline="0"/>
              <a:t>đổi</a:t>
            </a:r>
            <a:r>
              <a:rPr lang="en-US" baseline="0"/>
              <a:t> chỗ 2 số hạng trong 1 tổng thì tổng k thay </a:t>
            </a:r>
            <a:r>
              <a:rPr lang="vi-VN" baseline="0"/>
              <a:t>đối</a:t>
            </a:r>
            <a:r>
              <a:rPr lang="en-US" baseline="0"/>
              <a:t>….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CA0DA-B773-4701-BF7D-F168240D9D4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5989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0783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7952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8361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90500"/>
            <a:ext cx="2057400" cy="4064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90500"/>
            <a:ext cx="6019800" cy="4064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8141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1543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7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0489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11250"/>
            <a:ext cx="4038600" cy="31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11250"/>
            <a:ext cx="4038600" cy="31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8655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7088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9536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9472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7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99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7215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4F4B88-0EC8-4759-AFDB-04A1030A6CF8}" type="datetimeFigureOut">
              <a:rPr lang="en-US" smtClean="0"/>
              <a:t>10/12/2021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950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microsoft.com/office/2007/relationships/hdphoto" Target="../media/hdphoto4.wdp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36041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0"/>
            <a:ext cx="9144000" cy="571476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23" y="3362368"/>
            <a:ext cx="8139275" cy="180424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261" y="98025"/>
            <a:ext cx="1382346" cy="150944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98025"/>
            <a:ext cx="1356750" cy="1300802"/>
          </a:xfrm>
          <a:prstGeom prst="rect">
            <a:avLst/>
          </a:prstGeom>
        </p:spPr>
      </p:pic>
      <p:pic>
        <p:nvPicPr>
          <p:cNvPr id="14" name="儿童歌曲 - 音乐剧背景音乐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50779" y="-230184"/>
            <a:ext cx="414753" cy="46084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63287" y="1792708"/>
            <a:ext cx="76331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Tạm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biệt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hẹn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gặp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637245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20200" cy="571476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23" y="3362368"/>
            <a:ext cx="8139275" cy="180424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261" y="98025"/>
            <a:ext cx="1382346" cy="150944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98025"/>
            <a:ext cx="1356750" cy="130080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35F6F12-CCEE-452A-A579-1E14567FB943}"/>
              </a:ext>
            </a:extLst>
          </p:cNvPr>
          <p:cNvSpPr txBox="1"/>
          <p:nvPr/>
        </p:nvSpPr>
        <p:spPr>
          <a:xfrm>
            <a:off x="1432950" y="2521394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err="1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10: LUYỆN TẬP CHUNG</a:t>
            </a:r>
            <a:endParaRPr lang="en-US" sz="3600" dirty="0">
              <a:solidFill>
                <a:srgbClr val="002060"/>
              </a:solidFill>
              <a:effectLst>
                <a:reflection blurRad="6350" stA="55000" endA="300" endPos="455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39444" y="3613657"/>
            <a:ext cx="16170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err="1">
                <a:solidFill>
                  <a:srgbClr val="008E40"/>
                </a:solidFill>
                <a:latin typeface="iCiel PONY" pitchFamily="2" charset="-93"/>
              </a:rPr>
              <a:t>Tiết</a:t>
            </a:r>
            <a:r>
              <a:rPr lang="en-US" sz="3600" b="1">
                <a:solidFill>
                  <a:srgbClr val="008E40"/>
                </a:solidFill>
                <a:latin typeface="iCiel PONY" pitchFamily="2" charset="-93"/>
              </a:rPr>
              <a:t> 2</a:t>
            </a:r>
            <a:endParaRPr lang="en-US" sz="3600" b="1" dirty="0">
              <a:solidFill>
                <a:srgbClr val="008E40"/>
              </a:solidFill>
              <a:latin typeface="iCiel PONY" pitchFamily="2" charset="-93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9461" y="1031798"/>
            <a:ext cx="88970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FF0000"/>
                </a:solidFill>
                <a:latin typeface="iCiel PONY" pitchFamily="2" charset="-93"/>
                <a:cs typeface="Arial" panose="020B0604020202020204" pitchFamily="34" charset="0"/>
              </a:rPr>
              <a:t>Chủ </a:t>
            </a:r>
            <a:r>
              <a:rPr lang="vi-VN" sz="3600">
                <a:solidFill>
                  <a:srgbClr val="FF0000"/>
                </a:solidFill>
                <a:latin typeface="iCiel PONY" pitchFamily="2" charset="-93"/>
                <a:cs typeface="Arial" panose="020B0604020202020204" pitchFamily="34" charset="0"/>
              </a:rPr>
              <a:t>đề</a:t>
            </a:r>
            <a:r>
              <a:rPr lang="en-US" sz="3600">
                <a:solidFill>
                  <a:srgbClr val="FF0000"/>
                </a:solidFill>
                <a:latin typeface="iCiel PONY" pitchFamily="2" charset="-93"/>
                <a:cs typeface="Arial" panose="020B0604020202020204" pitchFamily="34" charset="0"/>
              </a:rPr>
              <a:t> 2: </a:t>
            </a:r>
          </a:p>
          <a:p>
            <a:pPr algn="ctr"/>
            <a:r>
              <a:rPr lang="en-US" sz="3600">
                <a:solidFill>
                  <a:srgbClr val="FF0000"/>
                </a:solidFill>
                <a:latin typeface="iCiel PONY" pitchFamily="2" charset="-93"/>
                <a:cs typeface="Arial" panose="020B0604020202020204" pitchFamily="34" charset="0"/>
              </a:rPr>
              <a:t>Phép cộng, phép trừ trong phạm vi 20</a:t>
            </a:r>
            <a:endParaRPr lang="en-US" sz="3600" dirty="0">
              <a:solidFill>
                <a:srgbClr val="FF0000"/>
              </a:solidFill>
              <a:latin typeface="iCiel PONY" pitchFamily="2" charset="-93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3401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500"/>
                            </p:stCondLst>
                            <p:childTnLst>
                              <p:par>
                                <p:cTn id="4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4524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54819"/>
            <a:ext cx="9180286" cy="1666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 rot="21257417">
            <a:off x="176595" y="2370519"/>
            <a:ext cx="2028024" cy="523220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1958812"/>
              </a:avLst>
            </a:prstTxWarp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Mục tiêu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514600" y="1100712"/>
            <a:ext cx="2286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Củng cố bảng cộng qua 10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029200" y="3619500"/>
            <a:ext cx="30196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Giải các bài toán có về thêm, bớt một số </a:t>
            </a:r>
            <a:r>
              <a:rPr lang="vi-VN" sz="2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đơ</a:t>
            </a:r>
            <a:r>
              <a:rPr lang="en-US" sz="2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 vị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410200" y="1028700"/>
            <a:ext cx="30196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Vận dụng vào trò ch</a:t>
            </a:r>
            <a:r>
              <a:rPr lang="vi-VN" sz="2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ơi</a:t>
            </a:r>
            <a:r>
              <a:rPr lang="en-US" sz="2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79041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8" grpId="0"/>
      <p:bldP spid="30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3" b="11334"/>
          <a:stretch/>
        </p:blipFill>
        <p:spPr>
          <a:xfrm>
            <a:off x="1" y="4950372"/>
            <a:ext cx="9144000" cy="76462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594" y="4607084"/>
            <a:ext cx="6508533" cy="1202849"/>
          </a:xfrm>
          <a:prstGeom prst="rect">
            <a:avLst/>
          </a:prstGeom>
        </p:spPr>
      </p:pic>
      <p:pic>
        <p:nvPicPr>
          <p:cNvPr id="7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4413" y="3066262"/>
            <a:ext cx="2016655" cy="2664506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1661061"/>
              </p:ext>
            </p:extLst>
          </p:nvPr>
        </p:nvGraphicFramePr>
        <p:xfrm>
          <a:off x="228600" y="1548699"/>
          <a:ext cx="7393400" cy="155448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6667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544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544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5444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5444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5444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5444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en-US" sz="44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+</a:t>
                      </a:r>
                      <a:endParaRPr lang="en-US" sz="44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C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E08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E08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E08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E08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E08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E08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E08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8" name="Group 7"/>
          <p:cNvGrpSpPr/>
          <p:nvPr/>
        </p:nvGrpSpPr>
        <p:grpSpPr>
          <a:xfrm>
            <a:off x="228600" y="190500"/>
            <a:ext cx="1735522" cy="609600"/>
            <a:chOff x="228600" y="190500"/>
            <a:chExt cx="1735522" cy="609600"/>
          </a:xfrm>
        </p:grpSpPr>
        <p:sp>
          <p:nvSpPr>
            <p:cNvPr id="4" name="Rounded Rectangle 3"/>
            <p:cNvSpPr/>
            <p:nvPr/>
          </p:nvSpPr>
          <p:spPr>
            <a:xfrm>
              <a:off x="533399" y="228600"/>
              <a:ext cx="1430723" cy="533400"/>
            </a:xfrm>
            <a:prstGeom prst="round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3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Số ?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228600" y="190500"/>
              <a:ext cx="609600" cy="6096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</p:grpSp>
      <p:sp>
        <p:nvSpPr>
          <p:cNvPr id="9" name="Rounded Rectangle 8"/>
          <p:cNvSpPr/>
          <p:nvPr/>
        </p:nvSpPr>
        <p:spPr>
          <a:xfrm>
            <a:off x="3107123" y="2620752"/>
            <a:ext cx="457200" cy="451945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2964576" y="2637831"/>
            <a:ext cx="693023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13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964123" y="2615499"/>
            <a:ext cx="742292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12</a:t>
            </a:r>
            <a:endParaRPr lang="en-US" sz="2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922990" y="2632578"/>
            <a:ext cx="742292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15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859723" y="2632578"/>
            <a:ext cx="742292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12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5850323" y="2632578"/>
            <a:ext cx="742292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11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6784431" y="2615499"/>
            <a:ext cx="742292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12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4065536" y="2633262"/>
            <a:ext cx="457200" cy="451945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5017509" y="2632581"/>
            <a:ext cx="457200" cy="451945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6008109" y="2615500"/>
            <a:ext cx="457200" cy="451945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6985127" y="2615499"/>
            <a:ext cx="457200" cy="451945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6734999" y="-178425"/>
            <a:ext cx="2196079" cy="1690155"/>
            <a:chOff x="7308364" y="-320576"/>
            <a:chExt cx="2196079" cy="1690155"/>
          </a:xfrm>
        </p:grpSpPr>
        <p:pic>
          <p:nvPicPr>
            <p:cNvPr id="26" name="图片 37896" descr="1-2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873294">
              <a:off x="7308364" y="154420"/>
              <a:ext cx="1623772" cy="121515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7" name="图片 37895" descr="1-2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668722" y="-320576"/>
              <a:ext cx="1835721" cy="1631752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24" name="TextBox 23"/>
          <p:cNvSpPr txBox="1"/>
          <p:nvPr/>
        </p:nvSpPr>
        <p:spPr>
          <a:xfrm>
            <a:off x="431815" y="3404865"/>
            <a:ext cx="69823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phép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tính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trên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những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phép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tính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cùng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kết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quả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56661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/>
      <p:bldP spid="11" grpId="0"/>
      <p:bldP spid="12" grpId="0"/>
      <p:bldP spid="13" grpId="0"/>
      <p:bldP spid="14" grpId="0"/>
      <p:bldP spid="15" grpId="0"/>
      <p:bldP spid="19" grpId="0" animBg="1"/>
      <p:bldP spid="19" grpId="1" animBg="1"/>
      <p:bldP spid="21" grpId="0" animBg="1"/>
      <p:bldP spid="21" grpId="1" animBg="1"/>
      <p:bldP spid="23" grpId="0" animBg="1"/>
      <p:bldP spid="23" grpId="1" animBg="1"/>
      <p:bldP spid="25" grpId="0" animBg="1"/>
      <p:bldP spid="25" grpId="1" animBg="1"/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3" b="11334"/>
          <a:stretch/>
        </p:blipFill>
        <p:spPr>
          <a:xfrm>
            <a:off x="1" y="4950372"/>
            <a:ext cx="9144000" cy="764628"/>
          </a:xfrm>
          <a:prstGeom prst="rect">
            <a:avLst/>
          </a:prstGeom>
        </p:spPr>
      </p:pic>
      <p:pic>
        <p:nvPicPr>
          <p:cNvPr id="5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594" y="4607084"/>
            <a:ext cx="6508533" cy="1202849"/>
          </a:xfrm>
          <a:prstGeom prst="rect">
            <a:avLst/>
          </a:prstGeom>
        </p:spPr>
      </p:pic>
      <p:pic>
        <p:nvPicPr>
          <p:cNvPr id="6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4413" y="3066262"/>
            <a:ext cx="2016655" cy="2664506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6734999" y="-178425"/>
            <a:ext cx="2196079" cy="1690155"/>
            <a:chOff x="7308364" y="-320576"/>
            <a:chExt cx="2196079" cy="1690155"/>
          </a:xfrm>
        </p:grpSpPr>
        <p:pic>
          <p:nvPicPr>
            <p:cNvPr id="8" name="图片 37896" descr="1-2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873294">
              <a:off x="7308364" y="154420"/>
              <a:ext cx="1623772" cy="121515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9" name="图片 37895" descr="1-2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668722" y="-320576"/>
              <a:ext cx="1835721" cy="1631752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10" name="TextBox 9"/>
          <p:cNvSpPr txBox="1"/>
          <p:nvPr/>
        </p:nvSpPr>
        <p:spPr>
          <a:xfrm>
            <a:off x="2661508" y="1657195"/>
            <a:ext cx="34076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4 + 8         8 + 4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719164" y="1745736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……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906615" y="1760488"/>
            <a:ext cx="495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=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631028" y="2950613"/>
            <a:ext cx="34076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8 + 4         7 + 5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688684" y="3039154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……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876135" y="3053906"/>
            <a:ext cx="495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2823753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1" grpId="1"/>
      <p:bldP spid="12" grpId="0"/>
      <p:bldP spid="13" grpId="0"/>
      <p:bldP spid="14" grpId="0"/>
      <p:bldP spid="14" grpId="1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338" b="11333"/>
          <a:stretch/>
        </p:blipFill>
        <p:spPr>
          <a:xfrm>
            <a:off x="1" y="4920342"/>
            <a:ext cx="9144000" cy="794657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55448" y="194691"/>
            <a:ext cx="8918668" cy="742950"/>
            <a:chOff x="152400" y="424434"/>
            <a:chExt cx="8918668" cy="742950"/>
          </a:xfrm>
        </p:grpSpPr>
        <p:sp>
          <p:nvSpPr>
            <p:cNvPr id="7" name="Rounded Rectangle 6"/>
            <p:cNvSpPr/>
            <p:nvPr/>
          </p:nvSpPr>
          <p:spPr>
            <a:xfrm>
              <a:off x="457200" y="424434"/>
              <a:ext cx="8613868" cy="74295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lvl="1"/>
              <a:r>
                <a:rPr lang="en-US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Có 6 bạn </a:t>
              </a:r>
              <a:r>
                <a:rPr lang="vi-VN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đ</a:t>
              </a:r>
              <a:r>
                <a:rPr lang="en-US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ang ch</a:t>
              </a:r>
              <a:r>
                <a:rPr lang="vi-VN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ơi</a:t>
              </a:r>
              <a:r>
                <a:rPr lang="en-US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bóng rổ, sau </a:t>
              </a:r>
              <a:r>
                <a:rPr lang="vi-VN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đó</a:t>
              </a:r>
              <a:r>
                <a:rPr lang="en-US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thêm 3 bạn chạy </a:t>
              </a:r>
              <a:r>
                <a:rPr lang="vi-VN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đến</a:t>
              </a:r>
              <a:r>
                <a:rPr lang="en-US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cùng ch</a:t>
              </a:r>
              <a:r>
                <a:rPr lang="vi-VN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ơi</a:t>
              </a:r>
              <a:r>
                <a:rPr lang="en-US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. Hỏi lúc </a:t>
              </a:r>
              <a:r>
                <a:rPr lang="vi-VN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đó</a:t>
              </a:r>
              <a:r>
                <a:rPr lang="en-US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có tất cả bao nhiêu bạn ch</a:t>
              </a:r>
              <a:r>
                <a:rPr lang="vi-VN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ơi</a:t>
              </a:r>
              <a:r>
                <a:rPr lang="en-US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bóng rổ?</a:t>
              </a:r>
            </a:p>
          </p:txBody>
        </p:sp>
        <p:sp>
          <p:nvSpPr>
            <p:cNvPr id="8" name="Oval 7"/>
            <p:cNvSpPr/>
            <p:nvPr/>
          </p:nvSpPr>
          <p:spPr>
            <a:xfrm>
              <a:off x="152400" y="495300"/>
              <a:ext cx="609600" cy="6096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latin typeface="Arial" pitchFamily="34" charset="0"/>
                  <a:cs typeface="Arial" pitchFamily="34" charset="0"/>
                </a:rPr>
                <a:t>2</a:t>
              </a:r>
              <a:endParaRPr lang="en-US" sz="3200" dirty="0">
                <a:latin typeface="Arial" pitchFamily="34" charset="0"/>
                <a:cs typeface="Arial" pitchFamily="34" charset="0"/>
              </a:endParaRPr>
            </a:p>
          </p:txBody>
        </p:sp>
      </p:grpSp>
      <p:cxnSp>
        <p:nvCxnSpPr>
          <p:cNvPr id="9" name="Straight Connector 8"/>
          <p:cNvCxnSpPr/>
          <p:nvPr/>
        </p:nvCxnSpPr>
        <p:spPr>
          <a:xfrm>
            <a:off x="5715000" y="566166"/>
            <a:ext cx="1524000" cy="419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187952" y="900684"/>
            <a:ext cx="457504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295400" y="561975"/>
            <a:ext cx="1524000" cy="419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ounded Rectangle 15"/>
          <p:cNvSpPr/>
          <p:nvPr/>
        </p:nvSpPr>
        <p:spPr>
          <a:xfrm>
            <a:off x="1066799" y="1369572"/>
            <a:ext cx="1292352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763" lvl="1"/>
            <a:r>
              <a:rPr lang="en-US" sz="2200" b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Tóm tắt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79356" y="1962382"/>
            <a:ext cx="3657600" cy="105763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763" lvl="1"/>
            <a:r>
              <a:rPr lang="en-US" sz="2200" b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Có		: 6 bạn</a:t>
            </a:r>
          </a:p>
          <a:p>
            <a:pPr marL="4763" lvl="1"/>
            <a:r>
              <a:rPr lang="en-US" sz="2200" b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Thêm 		: 3 bạn</a:t>
            </a:r>
          </a:p>
          <a:p>
            <a:pPr marL="4763" lvl="1"/>
            <a:r>
              <a:rPr lang="en-US" sz="2200" b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Có tất cả	: … bạn?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5478781" y="1375112"/>
            <a:ext cx="1292352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763" lvl="1"/>
            <a:r>
              <a:rPr lang="en-US" sz="2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Bài giải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2787397" y="1992836"/>
            <a:ext cx="6338316" cy="105763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1" algn="ctr"/>
            <a:r>
              <a:rPr lang="en-US" sz="2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Có tất cả bao nhiêu bạn ch</a:t>
            </a:r>
            <a:r>
              <a:rPr lang="vi-VN" sz="2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ơi</a:t>
            </a:r>
            <a:r>
              <a:rPr lang="en-US" sz="2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bóng rổ là:</a:t>
            </a:r>
          </a:p>
          <a:p>
            <a:pPr marL="285750" lvl="1" algn="ctr"/>
            <a:r>
              <a:rPr lang="en-US" sz="2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6 + 3 = 9 (bạn)</a:t>
            </a:r>
          </a:p>
          <a:p>
            <a:pPr marL="285750" lvl="1" algn="ctr"/>
            <a:r>
              <a:rPr lang="en-US" sz="2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Đáp số: 9 bạn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479" b="88021" l="6735" r="97291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6662" t="25000" r="2563" b="12500"/>
          <a:stretch/>
        </p:blipFill>
        <p:spPr>
          <a:xfrm>
            <a:off x="1310603" y="2916430"/>
            <a:ext cx="7255002" cy="280838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934" b="99511" l="8293" r="9036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11" t="4222" r="10541" b="4222"/>
          <a:stretch/>
        </p:blipFill>
        <p:spPr>
          <a:xfrm>
            <a:off x="-259092" y="3553120"/>
            <a:ext cx="1908143" cy="2171698"/>
          </a:xfrm>
          <a:prstGeom prst="rect">
            <a:avLst/>
          </a:prstGeom>
        </p:spPr>
      </p:pic>
      <p:pic>
        <p:nvPicPr>
          <p:cNvPr id="26" name="图片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9035" y="2521651"/>
            <a:ext cx="2257095" cy="2982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768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338" b="11333"/>
          <a:stretch/>
        </p:blipFill>
        <p:spPr>
          <a:xfrm>
            <a:off x="1" y="4920342"/>
            <a:ext cx="9144000" cy="794657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4922" b="74609" l="60029" r="98755">
                        <a14:foregroundMark x1="63031" y1="51042" x2="64495" y2="53516"/>
                        <a14:foregroundMark x1="63763" y1="65104" x2="66179" y2="67448"/>
                        <a14:foregroundMark x1="63031" y1="64063" x2="64275" y2="63411"/>
                        <a14:foregroundMark x1="68741" y1="47656" x2="72840" y2="48568"/>
                        <a14:foregroundMark x1="73426" y1="48958" x2="75842" y2="49219"/>
                        <a14:foregroundMark x1="93192" y1="47917" x2="96559" y2="52865"/>
                        <a14:foregroundMark x1="62299" y1="51953" x2="63177" y2="54948"/>
                        <a14:foregroundMark x1="63177" y1="58464" x2="63250" y2="61458"/>
                        <a14:foregroundMark x1="62518" y1="61849" x2="63031" y2="65495"/>
                        <a14:foregroundMark x1="62445" y1="53646" x2="62811" y2="58594"/>
                        <a14:foregroundMark x1="62079" y1="52344" x2="62299" y2="49219"/>
                        <a14:foregroundMark x1="62811" y1="49219" x2="69327" y2="46745"/>
                        <a14:foregroundMark x1="70937" y1="46745" x2="76574" y2="48307"/>
                        <a14:foregroundMark x1="72255" y1="71745" x2="88580" y2="71354"/>
                        <a14:foregroundMark x1="77086" y1="47656" x2="89531" y2="46354"/>
                        <a14:foregroundMark x1="89678" y1="46615" x2="92679" y2="48047"/>
                        <a14:foregroundMark x1="95974" y1="52604" x2="97072" y2="61849"/>
                        <a14:foregroundMark x1="97072" y1="60807" x2="97950" y2="64063"/>
                        <a14:foregroundMark x1="97950" y1="66797" x2="97072" y2="70052"/>
                        <a14:foregroundMark x1="90776" y1="70964" x2="86018" y2="72005"/>
                        <a14:foregroundMark x1="63616" y1="67057" x2="67130" y2="704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261" t="44792" r="1328" b="25736"/>
          <a:stretch/>
        </p:blipFill>
        <p:spPr bwMode="auto">
          <a:xfrm>
            <a:off x="5062839" y="1080300"/>
            <a:ext cx="4108526" cy="215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155448" y="194691"/>
            <a:ext cx="8683752" cy="742950"/>
            <a:chOff x="152400" y="424434"/>
            <a:chExt cx="8683752" cy="742950"/>
          </a:xfrm>
        </p:grpSpPr>
        <p:sp>
          <p:nvSpPr>
            <p:cNvPr id="6" name="Rounded Rectangle 5"/>
            <p:cNvSpPr/>
            <p:nvPr/>
          </p:nvSpPr>
          <p:spPr>
            <a:xfrm>
              <a:off x="457200" y="424434"/>
              <a:ext cx="8378952" cy="74295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lvl="1"/>
              <a:r>
                <a:rPr lang="en-US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D</a:t>
              </a:r>
              <a:r>
                <a:rPr lang="vi-VN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ưới</a:t>
              </a:r>
              <a:r>
                <a:rPr lang="en-US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hồ n</a:t>
              </a:r>
              <a:r>
                <a:rPr lang="vi-VN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ước</a:t>
              </a:r>
              <a:r>
                <a:rPr lang="en-US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có 15 con cá sấu, sau </a:t>
              </a:r>
              <a:r>
                <a:rPr lang="vi-VN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đó</a:t>
              </a:r>
              <a:r>
                <a:rPr lang="en-US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có 3 con lên bờ. </a:t>
              </a:r>
            </a:p>
            <a:p>
              <a:pPr marL="285750" lvl="1"/>
              <a:r>
                <a:rPr lang="en-US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Hỏi còn lại bao nhiêu con cá sấu ở d</a:t>
              </a:r>
              <a:r>
                <a:rPr lang="vi-VN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ưới</a:t>
              </a:r>
              <a:r>
                <a:rPr lang="en-US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hồ n</a:t>
              </a:r>
              <a:r>
                <a:rPr lang="vi-VN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ước</a:t>
              </a:r>
              <a:r>
                <a:rPr lang="en-US" sz="2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152400" y="495300"/>
              <a:ext cx="609600" cy="6096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latin typeface="Arial" pitchFamily="34" charset="0"/>
                  <a:cs typeface="Arial" pitchFamily="34" charset="0"/>
                </a:rPr>
                <a:t>3</a:t>
              </a:r>
              <a:endParaRPr lang="en-US" sz="3200" dirty="0">
                <a:latin typeface="Arial" pitchFamily="34" charset="0"/>
                <a:cs typeface="Arial" pitchFamily="34" charset="0"/>
              </a:endParaRPr>
            </a:p>
          </p:txBody>
        </p:sp>
      </p:grpSp>
      <p:cxnSp>
        <p:nvCxnSpPr>
          <p:cNvPr id="8" name="Straight Connector 7"/>
          <p:cNvCxnSpPr/>
          <p:nvPr/>
        </p:nvCxnSpPr>
        <p:spPr>
          <a:xfrm>
            <a:off x="6772657" y="560806"/>
            <a:ext cx="1524000" cy="419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447800" y="875157"/>
            <a:ext cx="608685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914400" y="564997"/>
            <a:ext cx="414843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ounded Rectangle 10"/>
          <p:cNvSpPr/>
          <p:nvPr/>
        </p:nvSpPr>
        <p:spPr>
          <a:xfrm>
            <a:off x="1821917" y="1257300"/>
            <a:ext cx="1292352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763" lvl="1"/>
            <a:r>
              <a:rPr lang="en-US" sz="2200" b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Tóm tắt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493776" y="1924188"/>
            <a:ext cx="4527747" cy="105763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763" lvl="1"/>
            <a:r>
              <a:rPr lang="en-US" sz="22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D</a:t>
            </a:r>
            <a:r>
              <a:rPr lang="vi-VN" sz="22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ưới</a:t>
            </a:r>
            <a:r>
              <a:rPr lang="en-US" sz="22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hồ</a:t>
            </a:r>
            <a:r>
              <a:rPr lang="en-US" sz="22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 n</a:t>
            </a:r>
            <a:r>
              <a:rPr lang="vi-VN" sz="22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ước</a:t>
            </a:r>
            <a:r>
              <a:rPr lang="en-US" sz="22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	: 15 con </a:t>
            </a:r>
          </a:p>
          <a:p>
            <a:pPr marL="4763" lvl="1"/>
            <a:r>
              <a:rPr lang="en-US" sz="2200" b="1" dirty="0" err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Lên</a:t>
            </a:r>
            <a:r>
              <a:rPr lang="en-US" sz="22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bờ</a:t>
            </a:r>
            <a:r>
              <a:rPr lang="en-US" sz="2200" b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		:   3 con</a:t>
            </a:r>
          </a:p>
          <a:p>
            <a:pPr marL="4763" lvl="1"/>
            <a:r>
              <a:rPr lang="en-US" sz="2200" b="1" dirty="0" err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Còn</a:t>
            </a:r>
            <a:r>
              <a:rPr lang="en-US" sz="22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lại</a:t>
            </a:r>
            <a:r>
              <a:rPr lang="en-US" sz="2200" b="1" dirty="0">
                <a:solidFill>
                  <a:srgbClr val="008E40"/>
                </a:solidFill>
                <a:latin typeface="Arial" pitchFamily="34" charset="0"/>
                <a:cs typeface="Arial" pitchFamily="34" charset="0"/>
              </a:rPr>
              <a:t>		: … con?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3630929" y="3238500"/>
            <a:ext cx="1292352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763" lvl="1"/>
            <a:r>
              <a:rPr lang="en-US" sz="2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Bài giải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1330454" y="3862686"/>
            <a:ext cx="6204203" cy="105763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1" algn="ctr"/>
            <a:r>
              <a:rPr lang="en-US" sz="2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Còn lại số con cá sấu ở d</a:t>
            </a:r>
            <a:r>
              <a:rPr lang="vi-VN" sz="2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ưới</a:t>
            </a:r>
            <a:r>
              <a:rPr lang="en-US" sz="2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hồ n</a:t>
            </a:r>
            <a:r>
              <a:rPr lang="vi-VN" sz="2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ước </a:t>
            </a:r>
            <a:r>
              <a:rPr lang="en-US" sz="2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là:</a:t>
            </a:r>
          </a:p>
          <a:p>
            <a:pPr marL="285750" lvl="1" algn="ctr"/>
            <a:r>
              <a:rPr lang="en-US" sz="2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15 - 3 = 12 (con)</a:t>
            </a:r>
          </a:p>
          <a:p>
            <a:pPr marL="285750" lvl="1" algn="ctr"/>
            <a:r>
              <a:rPr lang="en-US" sz="2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Đáp số: 12 con cá sấu</a:t>
            </a:r>
          </a:p>
        </p:txBody>
      </p:sp>
    </p:spTree>
    <p:extLst>
      <p:ext uri="{BB962C8B-B14F-4D97-AF65-F5344CB8AC3E}">
        <p14:creationId xmlns:p14="http://schemas.microsoft.com/office/powerpoint/2010/main" val="3056661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>
            <a:extLst>
              <a:ext uri="{FF2B5EF4-FFF2-40B4-BE49-F238E27FC236}">
                <a16:creationId xmlns:a16="http://schemas.microsoft.com/office/drawing/2014/main" id="{82F679FA-26CA-4C87-826D-98A7A735D494}"/>
              </a:ext>
            </a:extLst>
          </p:cNvPr>
          <p:cNvSpPr txBox="1"/>
          <p:nvPr/>
        </p:nvSpPr>
        <p:spPr>
          <a:xfrm>
            <a:off x="3657600" y="9497"/>
            <a:ext cx="22694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>
                <a:ln>
                  <a:solidFill>
                    <a:srgbClr val="C00000"/>
                  </a:solidFill>
                </a:ln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+mj-lt"/>
              </a:rPr>
              <a:t>BẮT VỊT</a:t>
            </a:r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B5FC2D80-4FEE-465E-8170-F07F36E0E5B0}"/>
              </a:ext>
            </a:extLst>
          </p:cNvPr>
          <p:cNvSpPr txBox="1"/>
          <p:nvPr/>
        </p:nvSpPr>
        <p:spPr>
          <a:xfrm>
            <a:off x="250817" y="655828"/>
            <a:ext cx="4883896" cy="4199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sz="2000" b="1" dirty="0" err="1"/>
              <a:t>Cách</a:t>
            </a:r>
            <a:r>
              <a:rPr lang="en-US" sz="2000" b="1" dirty="0"/>
              <a:t> </a:t>
            </a:r>
            <a:r>
              <a:rPr lang="en-US" sz="2000" b="1" dirty="0" err="1"/>
              <a:t>chơi</a:t>
            </a:r>
            <a:r>
              <a:rPr lang="en-US" sz="2000" b="1" dirty="0"/>
              <a:t>: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err="1"/>
              <a:t>Chơi</a:t>
            </a:r>
            <a:r>
              <a:rPr lang="en-US" sz="2000" dirty="0"/>
              <a:t> </a:t>
            </a:r>
            <a:r>
              <a:rPr lang="en-US" sz="2000" dirty="0" err="1"/>
              <a:t>theo</a:t>
            </a:r>
            <a:r>
              <a:rPr lang="en-US" sz="2000" dirty="0"/>
              <a:t> </a:t>
            </a:r>
            <a:r>
              <a:rPr lang="en-US" sz="2000" dirty="0" err="1"/>
              <a:t>nhóm</a:t>
            </a:r>
            <a:r>
              <a:rPr lang="en-US" sz="2000" dirty="0"/>
              <a:t>.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err="1"/>
              <a:t>Người</a:t>
            </a:r>
            <a:r>
              <a:rPr lang="en-US" sz="2000" dirty="0"/>
              <a:t> </a:t>
            </a:r>
            <a:r>
              <a:rPr lang="en-US" sz="2000" dirty="0" err="1"/>
              <a:t>chơi</a:t>
            </a:r>
            <a:r>
              <a:rPr lang="en-US" sz="2000" dirty="0"/>
              <a:t> </a:t>
            </a:r>
            <a:r>
              <a:rPr lang="en-US" sz="2000" dirty="0" err="1"/>
              <a:t>bắt</a:t>
            </a:r>
            <a:r>
              <a:rPr lang="en-US" sz="2000" dirty="0"/>
              <a:t> </a:t>
            </a:r>
            <a:r>
              <a:rPr lang="en-US" sz="2000" dirty="0" err="1"/>
              <a:t>đầu</a:t>
            </a:r>
            <a:r>
              <a:rPr lang="en-US" sz="2000" dirty="0"/>
              <a:t> </a:t>
            </a:r>
            <a:r>
              <a:rPr lang="en-US" sz="2000" dirty="0" err="1"/>
              <a:t>từ</a:t>
            </a:r>
            <a:r>
              <a:rPr lang="en-US" sz="2000" dirty="0"/>
              <a:t> ô </a:t>
            </a:r>
            <a:r>
              <a:rPr lang="en-US" sz="2000" b="1" dirty="0" err="1"/>
              <a:t>Xuất</a:t>
            </a:r>
            <a:r>
              <a:rPr lang="en-US" sz="2000" b="1" dirty="0"/>
              <a:t> </a:t>
            </a:r>
            <a:r>
              <a:rPr lang="en-US" sz="2000" b="1" dirty="0" err="1"/>
              <a:t>phát</a:t>
            </a:r>
            <a:r>
              <a:rPr lang="en-US" sz="2000" dirty="0"/>
              <a:t>. Khi </a:t>
            </a:r>
            <a:r>
              <a:rPr lang="en-US" sz="2000" dirty="0" err="1"/>
              <a:t>đến</a:t>
            </a:r>
            <a:r>
              <a:rPr lang="en-US" sz="2000" dirty="0"/>
              <a:t> </a:t>
            </a:r>
            <a:r>
              <a:rPr lang="en-US" sz="2000" dirty="0" err="1"/>
              <a:t>lượt</a:t>
            </a:r>
            <a:r>
              <a:rPr lang="en-US" sz="2000" dirty="0"/>
              <a:t>, </a:t>
            </a:r>
            <a:r>
              <a:rPr lang="en-US" sz="2000" dirty="0" err="1"/>
              <a:t>người</a:t>
            </a:r>
            <a:r>
              <a:rPr lang="en-US" sz="2000" dirty="0"/>
              <a:t> </a:t>
            </a:r>
            <a:r>
              <a:rPr lang="en-US" sz="2000" dirty="0" err="1"/>
              <a:t>chơi</a:t>
            </a:r>
            <a:r>
              <a:rPr lang="en-US" sz="2000" dirty="0"/>
              <a:t> </a:t>
            </a:r>
            <a:r>
              <a:rPr lang="en-US" sz="2000" dirty="0" err="1"/>
              <a:t>gieo</a:t>
            </a:r>
            <a:r>
              <a:rPr lang="en-US" sz="2000" dirty="0"/>
              <a:t> </a:t>
            </a:r>
            <a:r>
              <a:rPr lang="en-US" sz="2000" dirty="0" err="1"/>
              <a:t>xúc</a:t>
            </a:r>
            <a:r>
              <a:rPr lang="en-US" sz="2000" dirty="0"/>
              <a:t> </a:t>
            </a:r>
            <a:r>
              <a:rPr lang="en-US" sz="2000" dirty="0" err="1"/>
              <a:t>xắc</a:t>
            </a:r>
            <a:r>
              <a:rPr lang="en-US" sz="2000" dirty="0"/>
              <a:t>. </a:t>
            </a:r>
            <a:r>
              <a:rPr lang="en-US" sz="2000" dirty="0" err="1"/>
              <a:t>Đếm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chấm</a:t>
            </a:r>
            <a:r>
              <a:rPr lang="en-US" sz="2000" dirty="0"/>
              <a:t> ở </a:t>
            </a:r>
            <a:r>
              <a:rPr lang="en-US" sz="2000" dirty="0" err="1"/>
              <a:t>mặt</a:t>
            </a:r>
            <a:r>
              <a:rPr lang="en-US" sz="2000" dirty="0"/>
              <a:t> </a:t>
            </a:r>
            <a:r>
              <a:rPr lang="en-US" sz="2000" dirty="0" err="1"/>
              <a:t>trên</a:t>
            </a:r>
            <a:r>
              <a:rPr lang="en-US" sz="2000" dirty="0"/>
              <a:t> </a:t>
            </a:r>
            <a:r>
              <a:rPr lang="en-US" sz="2000" dirty="0" err="1"/>
              <a:t>xúc</a:t>
            </a:r>
            <a:r>
              <a:rPr lang="en-US" sz="2000" dirty="0"/>
              <a:t> </a:t>
            </a:r>
            <a:r>
              <a:rPr lang="en-US" sz="2000" dirty="0" err="1"/>
              <a:t>xắc</a:t>
            </a:r>
            <a:r>
              <a:rPr lang="en-US" sz="2000" dirty="0"/>
              <a:t> </a:t>
            </a:r>
            <a:r>
              <a:rPr lang="en-US" sz="2000" dirty="0" err="1"/>
              <a:t>rồi</a:t>
            </a:r>
            <a:r>
              <a:rPr lang="en-US" sz="2000" dirty="0"/>
              <a:t> di </a:t>
            </a:r>
            <a:r>
              <a:rPr lang="en-US" sz="2000" dirty="0" err="1"/>
              <a:t>chuyển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ô </a:t>
            </a:r>
            <a:r>
              <a:rPr lang="en-US" sz="2000" dirty="0" err="1"/>
              <a:t>bằng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chấm</a:t>
            </a:r>
            <a:r>
              <a:rPr lang="en-US" sz="2000" dirty="0"/>
              <a:t> </a:t>
            </a:r>
            <a:r>
              <a:rPr lang="en-US" sz="2000" dirty="0" err="1"/>
              <a:t>đó</a:t>
            </a:r>
            <a:r>
              <a:rPr lang="en-US" sz="2000" dirty="0"/>
              <a:t>. </a:t>
            </a:r>
            <a:r>
              <a:rPr lang="en-US" sz="2000" dirty="0" err="1"/>
              <a:t>Nêu</a:t>
            </a:r>
            <a:r>
              <a:rPr lang="en-US" sz="2000" dirty="0"/>
              <a:t> </a:t>
            </a:r>
            <a:r>
              <a:rPr lang="en-US" sz="2000" dirty="0" err="1"/>
              <a:t>kết</a:t>
            </a:r>
            <a:r>
              <a:rPr lang="en-US" sz="2000" dirty="0"/>
              <a:t> </a:t>
            </a:r>
            <a:r>
              <a:rPr lang="en-US" sz="2000" dirty="0" err="1"/>
              <a:t>quả</a:t>
            </a:r>
            <a:r>
              <a:rPr lang="en-US" sz="2000" dirty="0"/>
              <a:t> </a:t>
            </a:r>
            <a:r>
              <a:rPr lang="en-US" sz="2000" dirty="0" err="1"/>
              <a:t>phép</a:t>
            </a:r>
            <a:r>
              <a:rPr lang="en-US" sz="2000" dirty="0"/>
              <a:t> </a:t>
            </a:r>
            <a:r>
              <a:rPr lang="en-US" sz="2000" dirty="0" err="1"/>
              <a:t>tính</a:t>
            </a:r>
            <a:r>
              <a:rPr lang="en-US" sz="2000" dirty="0"/>
              <a:t> </a:t>
            </a:r>
            <a:r>
              <a:rPr lang="en-US" sz="2000" dirty="0" err="1"/>
              <a:t>tại</a:t>
            </a:r>
            <a:r>
              <a:rPr lang="en-US" sz="2000" dirty="0"/>
              <a:t> ô </a:t>
            </a:r>
            <a:r>
              <a:rPr lang="en-US" sz="2000" dirty="0" err="1"/>
              <a:t>đi</a:t>
            </a:r>
            <a:r>
              <a:rPr lang="en-US" sz="2000" dirty="0"/>
              <a:t> </a:t>
            </a:r>
            <a:r>
              <a:rPr lang="en-US" sz="2000" dirty="0" err="1"/>
              <a:t>đến</a:t>
            </a:r>
            <a:r>
              <a:rPr lang="en-US" sz="2000" dirty="0"/>
              <a:t> </a:t>
            </a:r>
            <a:r>
              <a:rPr lang="en-US" sz="2000" dirty="0" err="1"/>
              <a:t>rồi</a:t>
            </a:r>
            <a:r>
              <a:rPr lang="en-US" sz="2000" dirty="0"/>
              <a:t> </a:t>
            </a:r>
            <a:r>
              <a:rPr lang="en-US" sz="2000" dirty="0" err="1"/>
              <a:t>bắt</a:t>
            </a:r>
            <a:r>
              <a:rPr lang="en-US" sz="2000" dirty="0"/>
              <a:t> </a:t>
            </a:r>
            <a:r>
              <a:rPr lang="en-US" sz="2000" dirty="0" err="1"/>
              <a:t>một</a:t>
            </a:r>
            <a:r>
              <a:rPr lang="en-US" sz="2000" dirty="0"/>
              <a:t> con </a:t>
            </a:r>
            <a:r>
              <a:rPr lang="en-US" sz="2000" dirty="0" err="1"/>
              <a:t>vịt</a:t>
            </a:r>
            <a:r>
              <a:rPr lang="en-US" sz="2000" dirty="0"/>
              <a:t> </a:t>
            </a:r>
            <a:r>
              <a:rPr lang="en-US" sz="2000" dirty="0" err="1"/>
              <a:t>ghi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bằng</a:t>
            </a:r>
            <a:r>
              <a:rPr lang="en-US" sz="2000" dirty="0"/>
              <a:t> </a:t>
            </a:r>
            <a:r>
              <a:rPr lang="en-US" sz="2000" dirty="0" err="1"/>
              <a:t>kết</a:t>
            </a:r>
            <a:r>
              <a:rPr lang="en-US" sz="2000" dirty="0"/>
              <a:t> </a:t>
            </a:r>
            <a:r>
              <a:rPr lang="en-US" sz="2000" dirty="0" err="1"/>
              <a:t>quả</a:t>
            </a:r>
            <a:r>
              <a:rPr lang="en-US" sz="2000" dirty="0"/>
              <a:t> </a:t>
            </a:r>
            <a:r>
              <a:rPr lang="en-US" sz="2000" dirty="0" err="1"/>
              <a:t>đó</a:t>
            </a:r>
            <a:r>
              <a:rPr lang="en-US" sz="2000" dirty="0"/>
              <a:t>. 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err="1"/>
              <a:t>Trò</a:t>
            </a:r>
            <a:r>
              <a:rPr lang="en-US" sz="2000" dirty="0"/>
              <a:t> </a:t>
            </a:r>
            <a:r>
              <a:rPr lang="en-US" sz="2000" dirty="0" err="1"/>
              <a:t>chơi</a:t>
            </a:r>
            <a:r>
              <a:rPr lang="en-US" sz="2000" dirty="0"/>
              <a:t> </a:t>
            </a:r>
            <a:r>
              <a:rPr lang="en-US" sz="2000" dirty="0" err="1"/>
              <a:t>kết</a:t>
            </a:r>
            <a:r>
              <a:rPr lang="en-US" sz="2000" dirty="0"/>
              <a:t> </a:t>
            </a:r>
            <a:r>
              <a:rPr lang="en-US" sz="2000" dirty="0" err="1"/>
              <a:t>thúc</a:t>
            </a:r>
            <a:r>
              <a:rPr lang="en-US" sz="2000" dirty="0"/>
              <a:t> </a:t>
            </a:r>
            <a:r>
              <a:rPr lang="en-US" sz="2000" dirty="0" err="1"/>
              <a:t>khi</a:t>
            </a:r>
            <a:r>
              <a:rPr lang="en-US" sz="2000" dirty="0"/>
              <a:t> </a:t>
            </a:r>
            <a:r>
              <a:rPr lang="en-US" sz="2000" dirty="0" err="1"/>
              <a:t>bắt</a:t>
            </a:r>
            <a:r>
              <a:rPr lang="en-US" sz="2000" dirty="0"/>
              <a:t> </a:t>
            </a:r>
            <a:r>
              <a:rPr lang="en-US" sz="2000" dirty="0" err="1"/>
              <a:t>được</a:t>
            </a:r>
            <a:r>
              <a:rPr lang="en-US" sz="2000" dirty="0"/>
              <a:t> 5 con </a:t>
            </a:r>
            <a:r>
              <a:rPr lang="en-US" sz="2000" dirty="0" err="1"/>
              <a:t>vịt</a:t>
            </a:r>
            <a:r>
              <a:rPr lang="en-US" sz="2000" dirty="0"/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2EFEFE-BBEE-421C-BF3A-1EA402C4F9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0" y="665660"/>
            <a:ext cx="762000" cy="8333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741742C-CE9F-4850-AB3C-48961DC34E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3422" y="655828"/>
            <a:ext cx="3902782" cy="409792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F928354-EA59-4BEF-92AD-79824391F2D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3" b="11334"/>
          <a:stretch/>
        </p:blipFill>
        <p:spPr>
          <a:xfrm>
            <a:off x="1" y="4950372"/>
            <a:ext cx="9144000" cy="764628"/>
          </a:xfrm>
          <a:prstGeom prst="rect">
            <a:avLst/>
          </a:prstGeom>
        </p:spPr>
      </p:pic>
      <p:pic>
        <p:nvPicPr>
          <p:cNvPr id="9" name="图片 5">
            <a:extLst>
              <a:ext uri="{FF2B5EF4-FFF2-40B4-BE49-F238E27FC236}">
                <a16:creationId xmlns:a16="http://schemas.microsoft.com/office/drawing/2014/main" id="{DF5DBE44-4F1D-4E27-A7F5-9E58EE3AD0B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594" y="4607084"/>
            <a:ext cx="6508533" cy="1202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647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3" b="11334"/>
          <a:stretch/>
        </p:blipFill>
        <p:spPr>
          <a:xfrm>
            <a:off x="1" y="4950372"/>
            <a:ext cx="9144000" cy="764628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5881305" y="-79083"/>
            <a:ext cx="3195436" cy="2616630"/>
            <a:chOff x="7308364" y="-320576"/>
            <a:chExt cx="2196079" cy="1690155"/>
          </a:xfrm>
        </p:grpSpPr>
        <p:pic>
          <p:nvPicPr>
            <p:cNvPr id="26" name="图片 37896" descr="1-2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873294">
              <a:off x="7308364" y="154420"/>
              <a:ext cx="1623772" cy="121515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7" name="图片 37895" descr="1-2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68722" y="-320576"/>
              <a:ext cx="1835721" cy="1631752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24" name="TextBox 23"/>
          <p:cNvSpPr txBox="1"/>
          <p:nvPr/>
        </p:nvSpPr>
        <p:spPr>
          <a:xfrm>
            <a:off x="2895600" y="2773365"/>
            <a:ext cx="64008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-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Ôn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lại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bảng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cộng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qua 10 </a:t>
            </a:r>
          </a:p>
          <a:p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	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rèn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giải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toán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-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Xem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trước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sau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:</a:t>
            </a:r>
          </a:p>
          <a:p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“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Phép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trừ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qua 10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phạm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vi 20”.</a:t>
            </a:r>
          </a:p>
        </p:txBody>
      </p:sp>
      <p:pic>
        <p:nvPicPr>
          <p:cNvPr id="29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8575" y="154447"/>
            <a:ext cx="4495800" cy="5397349"/>
          </a:xfrm>
          <a:prstGeom prst="rect">
            <a:avLst/>
          </a:prstGeom>
        </p:spPr>
      </p:pic>
      <p:pic>
        <p:nvPicPr>
          <p:cNvPr id="30" name="图片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468" y="4348947"/>
            <a:ext cx="6508533" cy="1202849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235F6F12-CCEE-452A-A579-1E14567FB943}"/>
              </a:ext>
            </a:extLst>
          </p:cNvPr>
          <p:cNvSpPr txBox="1"/>
          <p:nvPr/>
        </p:nvSpPr>
        <p:spPr>
          <a:xfrm>
            <a:off x="908685" y="1453327"/>
            <a:ext cx="26212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Củng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400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cố</a:t>
            </a:r>
            <a:r>
              <a:rPr lang="en-US" sz="400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</a:p>
          <a:p>
            <a:pPr algn="ctr"/>
            <a:r>
              <a:rPr lang="en-US" sz="400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dặn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dò</a:t>
            </a:r>
            <a:endParaRPr lang="en-US" sz="4000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iCiel Crocante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6624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528</TotalTime>
  <Words>438</Words>
  <Application>Microsoft Office PowerPoint</Application>
  <PresentationFormat>On-screen Show (16:10)</PresentationFormat>
  <Paragraphs>80</Paragraphs>
  <Slides>10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iCiel Crocante</vt:lpstr>
      <vt:lpstr>iCiel PONY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SKY</dc:creator>
  <cp:lastModifiedBy>Ms Quyen</cp:lastModifiedBy>
  <cp:revision>111</cp:revision>
  <dcterms:created xsi:type="dcterms:W3CDTF">2021-05-31T07:51:14Z</dcterms:created>
  <dcterms:modified xsi:type="dcterms:W3CDTF">2021-10-12T03:00:33Z</dcterms:modified>
</cp:coreProperties>
</file>