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20" r:id="rId3"/>
    <p:sldId id="322" r:id="rId4"/>
    <p:sldId id="323" r:id="rId5"/>
    <p:sldId id="324" r:id="rId6"/>
    <p:sldId id="325" r:id="rId7"/>
    <p:sldId id="271" r:id="rId8"/>
    <p:sldId id="293" r:id="rId9"/>
    <p:sldId id="308" r:id="rId10"/>
    <p:sldId id="316" r:id="rId11"/>
    <p:sldId id="314" r:id="rId12"/>
    <p:sldId id="317" r:id="rId13"/>
    <p:sldId id="267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FF"/>
    <a:srgbClr val="FF99FF"/>
    <a:srgbClr val="FF66FF"/>
    <a:srgbClr val="33CCCC"/>
    <a:srgbClr val="FF9933"/>
    <a:srgbClr val="FFFF99"/>
    <a:srgbClr val="FF6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FFAA9-0748-480F-AADB-7F1E0A6A0AA1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FE06C-726A-49CA-A091-C701A9D49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3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Hẹn với HS rằng, buổi sau chúng ta sẽ cùng làm 1 chiếc lồng đèn sáng tạo và viết mong ước của mình lên đó. </a:t>
            </a:r>
            <a:endParaRPr/>
          </a:p>
        </p:txBody>
      </p:sp>
      <p:sp>
        <p:nvSpPr>
          <p:cNvPr id="320" name="Google Shape;32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56E-F2C6-4D94-957A-B3D9BCE3CE6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752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56E-F2C6-4D94-957A-B3D9BCE3CE6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436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466920-4466-4213-97A3-AF57292C4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3AB3D42-533C-4448-B841-BCB3C33A0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C83595-58E7-4DD6-872F-5F24B3D9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D349-3348-4E62-8973-5BF8AEEF52F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923E86-47C9-4A5F-B989-4C7E93D43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81D28A-56A9-45D6-9DAD-9AF7CACB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F48A-D91E-475D-A085-F7AB06E2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6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E4AC5-EDC6-423E-8EC0-68A30E93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A35A0A-16F6-4285-B829-4647D7035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893988-81A7-4D42-AD59-BD6E477B3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D349-3348-4E62-8973-5BF8AEEF52F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CAA172-2E7A-416C-9D73-D73B4CE1D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9C3DBC-9AE1-499C-BDD0-E6D1DACB2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F48A-D91E-475D-A085-F7AB06E2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6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DB97-491B-457F-9220-E7412D6618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BD8D5D6-75EE-4FEE-981E-343F8CE1A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7C280F-C3A1-442F-B0A5-AD1551B4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D349-3348-4E62-8973-5BF8AEEF52F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69164-5B6E-4FC6-953A-360E0A674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393984-764A-4591-A7C0-E17F3B78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F48A-D91E-475D-A085-F7AB06E2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66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376" y="244286"/>
            <a:ext cx="695047" cy="69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24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B5A1F4-DF02-4B54-B759-D0D04E4F4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2F44B-F706-40EE-A981-AC73DAB14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86A6D0-7C40-4CBC-A2C2-01B763E0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D349-3348-4E62-8973-5BF8AEEF52F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84ACDA-F73C-4F81-BCA2-B61CBF7D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749251-5597-4613-8BC2-1A45408D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F48A-D91E-475D-A085-F7AB06E2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6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9BD35-82CA-4273-B00C-0DBFFC440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391C04-F9A8-4FC3-854F-1DE4C5D76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42E41C-2A5D-483F-ABB3-5F98EE39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D349-3348-4E62-8973-5BF8AEEF52F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D14CD3-4CA1-4745-80CA-ED7E8724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ACFA53-CE10-4BD2-8699-1287F679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F48A-D91E-475D-A085-F7AB06E2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0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D33571-3070-43DD-BE01-C883CE57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CC1589-C368-4AD1-9DFC-405B10EE6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F35C3C-0253-4DA9-8562-F58189334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AA4910-3F8B-47C0-95AE-42B99A566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D349-3348-4E62-8973-5BF8AEEF52F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68761A-939D-4BC9-B1FA-D39E2B4E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BBDB2C-DDD3-458D-B09E-9BFF4B9E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F48A-D91E-475D-A085-F7AB06E2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0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D0F58-DACC-4074-918F-05B7E6973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743C16-C13E-4B02-AB26-1635C43B7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FB4F7E-8B9E-499C-B2CC-000AAB3BF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2AD07A2-7451-4689-A45D-DB5597033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AA45E6B-8192-4705-8AAA-E2CA19A71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3DBC28-21BD-4606-A369-4E92E0725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D349-3348-4E62-8973-5BF8AEEF52F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87581C5-6BB7-451B-ABA3-D6DF5FDFB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F15C1D-DA33-47F3-A726-6A3A10307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F48A-D91E-475D-A085-F7AB06E2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1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314A7B-7F9C-453F-A925-1D93470EE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EB991C7-B0B8-4FCD-9FAB-8F1A9AA0F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D349-3348-4E62-8973-5BF8AEEF52F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129517-6AAF-41F3-B511-8FEE4826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1841B09-4C6D-4BE7-B5D3-1A134B093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F48A-D91E-475D-A085-F7AB06E2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2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6BC783-5084-4BC3-8419-8E955A1A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D349-3348-4E62-8973-5BF8AEEF52F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A5E3012-7612-45F8-A982-1D476C4B7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71C6A25-471C-4D11-A68B-69C392420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F48A-D91E-475D-A085-F7AB06E2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7CE295-872D-4726-9051-80C6C57DF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863293-CE24-4A05-9AA5-9FD05D510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76B93C-872C-4718-9F8D-C60C358EE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1E5E15-95EC-4E9E-BC38-24285C451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D349-3348-4E62-8973-5BF8AEEF52F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FF963B-3DC5-419E-8F66-1A973A5C1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D50E1E-BE5D-40C7-B3B7-997654765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F48A-D91E-475D-A085-F7AB06E2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5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7428A9-D6B6-4A83-8D16-53051F83A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FE89A8E-B9F2-40FA-9958-62A1AFCDC7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22625F-29A7-43B6-843A-D1D63FFBB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04C672-C52E-4628-9563-3797F33C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D349-3348-4E62-8973-5BF8AEEF52F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43FEAE-0335-4D6E-922B-87C7AFC4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26C377-893E-4C06-8B13-C6DC664C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0F48A-D91E-475D-A085-F7AB06E2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7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199A6A-1804-465C-9BD5-32C2231F4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A30CD2-21D9-4EC4-B2F4-CE654E386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59E474-8BBF-4E87-87E0-C977316090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CD349-3348-4E62-8973-5BF8AEEF52F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DA6B7D-2AA9-4C32-840E-A87CE0316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C6C8C1-07F8-42D3-B695-BEA63F45B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0F48A-D91E-475D-A085-F7AB06E2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2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1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4E9C944-0875-4961-99D4-3EE062CAB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357"/>
            <a:ext cx="12192000" cy="690617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73085" y="518000"/>
            <a:ext cx="10769468" cy="2268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67"/>
              </a:lnSpc>
            </a:pPr>
            <a:r>
              <a:rPr lang="en-US" sz="3200" b="1" dirty="0">
                <a:solidFill>
                  <a:srgbClr val="FF7C0A"/>
                </a:solidFill>
              </a:rPr>
              <a:t>         </a:t>
            </a:r>
            <a:r>
              <a:rPr lang="en-US" sz="3200" b="1" dirty="0" err="1">
                <a:solidFill>
                  <a:srgbClr val="00A651"/>
                </a:solidFill>
              </a:rPr>
              <a:t>Hoạt</a:t>
            </a:r>
            <a:r>
              <a:rPr lang="en-US" sz="3200" b="1" dirty="0">
                <a:solidFill>
                  <a:srgbClr val="00A651"/>
                </a:solidFill>
              </a:rPr>
              <a:t> </a:t>
            </a:r>
            <a:r>
              <a:rPr lang="en-US" sz="3200" b="1" dirty="0" err="1">
                <a:solidFill>
                  <a:srgbClr val="00A651"/>
                </a:solidFill>
              </a:rPr>
              <a:t>động</a:t>
            </a:r>
            <a:r>
              <a:rPr lang="en-US" sz="3200" b="1" dirty="0">
                <a:solidFill>
                  <a:srgbClr val="00A651"/>
                </a:solidFill>
              </a:rPr>
              <a:t> </a:t>
            </a:r>
            <a:r>
              <a:rPr lang="en-US" sz="3200" b="1" dirty="0" err="1">
                <a:solidFill>
                  <a:srgbClr val="00A651"/>
                </a:solidFill>
              </a:rPr>
              <a:t>sau</a:t>
            </a:r>
            <a:r>
              <a:rPr lang="en-US" sz="3200" b="1" dirty="0">
                <a:solidFill>
                  <a:srgbClr val="00A651"/>
                </a:solidFill>
              </a:rPr>
              <a:t> </a:t>
            </a:r>
            <a:r>
              <a:rPr lang="en-US" sz="3200" b="1" dirty="0" err="1">
                <a:solidFill>
                  <a:srgbClr val="00A651"/>
                </a:solidFill>
              </a:rPr>
              <a:t>giờ</a:t>
            </a:r>
            <a:r>
              <a:rPr lang="en-US" sz="3200" b="1" dirty="0">
                <a:solidFill>
                  <a:srgbClr val="00A651"/>
                </a:solidFill>
              </a:rPr>
              <a:t> </a:t>
            </a:r>
            <a:r>
              <a:rPr lang="en-US" sz="3200" b="1" dirty="0" err="1">
                <a:solidFill>
                  <a:srgbClr val="00A651"/>
                </a:solidFill>
              </a:rPr>
              <a:t>học</a:t>
            </a:r>
            <a:endParaRPr lang="en-US" sz="3200" b="1" dirty="0">
              <a:solidFill>
                <a:srgbClr val="00A651"/>
              </a:solidFill>
            </a:endParaRPr>
          </a:p>
          <a:p>
            <a:pPr>
              <a:lnSpc>
                <a:spcPts val="4267"/>
              </a:lnSpc>
            </a:pPr>
            <a:endParaRPr lang="en-US" sz="3200" b="1" dirty="0">
              <a:solidFill>
                <a:srgbClr val="00A651"/>
              </a:solidFill>
            </a:endParaRPr>
          </a:p>
          <a:p>
            <a:pPr>
              <a:lnSpc>
                <a:spcPts val="4267"/>
              </a:lnSpc>
            </a:pP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hiện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để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chuẩn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bị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vui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tết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trung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thu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cùng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gia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đình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02365" y="3144982"/>
            <a:ext cx="2629308" cy="8866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Bày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mâm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quả</a:t>
            </a:r>
            <a:endParaRPr lang="en-US" sz="2667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03655" y="3144982"/>
            <a:ext cx="2629308" cy="8866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đồ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chơi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Trung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thu</a:t>
            </a:r>
            <a:endParaRPr lang="en-US" sz="2667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04947" y="3144982"/>
            <a:ext cx="2629308" cy="8866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Ngắm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trăng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đêm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rằm</a:t>
            </a:r>
            <a:endParaRPr lang="en-US" sz="2667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606696" y="4530437"/>
            <a:ext cx="3025435" cy="886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bánh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nướng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bánh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dẻo</a:t>
            </a:r>
            <a:endParaRPr lang="en-US" sz="2667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402363" y="4530437"/>
            <a:ext cx="2629308" cy="886692"/>
          </a:xfrm>
          <a:prstGeom prst="roundRect">
            <a:avLst/>
          </a:prstGeom>
          <a:solidFill>
            <a:srgbClr val="E5E1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Rước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đèn</a:t>
            </a:r>
            <a:endParaRPr lang="en-US" sz="2667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204947" y="4530437"/>
            <a:ext cx="2629308" cy="886692"/>
          </a:xfrm>
          <a:prstGeom prst="roundRect">
            <a:avLst/>
          </a:prstGeom>
          <a:solidFill>
            <a:srgbClr val="BCE2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Phá</a:t>
            </a:r>
            <a:r>
              <a:rPr lang="en-US" sz="2667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tx2">
                    <a:lumMod val="10000"/>
                  </a:schemeClr>
                </a:solidFill>
              </a:rPr>
              <a:t>cỗ</a:t>
            </a:r>
            <a:endParaRPr lang="en-US" sz="2667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CA9E3B4-163F-4B0A-A18A-6975DBB43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" y="155864"/>
            <a:ext cx="1020221" cy="10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5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740C1E-733B-48FF-A75A-4033EA544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357"/>
            <a:ext cx="12192000" cy="6906179"/>
          </a:xfrm>
          <a:prstGeom prst="rect">
            <a:avLst/>
          </a:prstGeom>
        </p:spPr>
      </p:pic>
      <p:pic>
        <p:nvPicPr>
          <p:cNvPr id="2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7" t="69568" r="21056" b="6038"/>
          <a:stretch/>
        </p:blipFill>
        <p:spPr bwMode="auto">
          <a:xfrm>
            <a:off x="3546763" y="2857254"/>
            <a:ext cx="6026728" cy="35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1530" y="304308"/>
            <a:ext cx="11034216" cy="282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67"/>
              </a:lnSpc>
            </a:pPr>
            <a:r>
              <a:rPr lang="en-US" sz="3200" b="1" dirty="0">
                <a:solidFill>
                  <a:srgbClr val="00A651"/>
                </a:solidFill>
              </a:rPr>
              <a:t>         </a:t>
            </a:r>
            <a:r>
              <a:rPr lang="en-US" sz="3200" b="1" dirty="0" err="1">
                <a:solidFill>
                  <a:srgbClr val="05A8E8"/>
                </a:solidFill>
              </a:rPr>
              <a:t>Sinh</a:t>
            </a:r>
            <a:r>
              <a:rPr lang="en-US" sz="3200" b="1" dirty="0">
                <a:solidFill>
                  <a:srgbClr val="05A8E8"/>
                </a:solidFill>
              </a:rPr>
              <a:t> </a:t>
            </a:r>
            <a:r>
              <a:rPr lang="en-US" sz="3200" b="1" dirty="0" err="1">
                <a:solidFill>
                  <a:srgbClr val="05A8E8"/>
                </a:solidFill>
              </a:rPr>
              <a:t>hoạt</a:t>
            </a:r>
            <a:r>
              <a:rPr lang="en-US" sz="3200" b="1" dirty="0">
                <a:solidFill>
                  <a:srgbClr val="05A8E8"/>
                </a:solidFill>
              </a:rPr>
              <a:t> </a:t>
            </a:r>
            <a:r>
              <a:rPr lang="en-US" sz="3200" b="1" dirty="0" err="1">
                <a:solidFill>
                  <a:srgbClr val="05A8E8"/>
                </a:solidFill>
              </a:rPr>
              <a:t>lớp</a:t>
            </a:r>
            <a:endParaRPr lang="en-US" sz="3200" b="1" dirty="0">
              <a:solidFill>
                <a:srgbClr val="05A8E8"/>
              </a:solidFill>
            </a:endParaRPr>
          </a:p>
          <a:p>
            <a:pPr>
              <a:lnSpc>
                <a:spcPts val="4267"/>
              </a:lnSpc>
            </a:pP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Chia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sẻ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chuẩn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bị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đón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tết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trung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thu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gia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đình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lnSpc>
                <a:spcPts val="4267"/>
              </a:lnSpc>
            </a:pP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đã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lnSpc>
                <a:spcPts val="4267"/>
              </a:lnSpc>
            </a:pP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cần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bàn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tay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khéo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léo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cần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sự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cẩn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thận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961D8A-8E75-4A65-9182-20871B314B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" y="155864"/>
            <a:ext cx="1020221" cy="10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9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9180A2-FDD1-45C6-AC8C-35FFC8AD3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6179"/>
          </a:xfrm>
          <a:prstGeom prst="rect">
            <a:avLst/>
          </a:prstGeom>
        </p:spPr>
      </p:pic>
      <p:pic>
        <p:nvPicPr>
          <p:cNvPr id="1026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2" t="63097" r="4455" b="7097"/>
          <a:stretch/>
        </p:blipFill>
        <p:spPr bwMode="auto">
          <a:xfrm>
            <a:off x="530940" y="878347"/>
            <a:ext cx="11130119" cy="510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2458B2-B826-43D9-899D-A6632D088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" y="155864"/>
            <a:ext cx="1020221" cy="10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52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E06A5D-48E4-4049-BBF2-257BE3E2B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6179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856000" y="73201"/>
            <a:ext cx="6480000" cy="6480000"/>
          </a:xfrm>
          <a:prstGeom prst="ellipse">
            <a:avLst/>
          </a:prstGeom>
          <a:solidFill>
            <a:srgbClr val="C2011E"/>
          </a:solidFill>
          <a:ln w="155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209550"/>
            <a:ext cx="5676900" cy="56769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7" t="52469" r="15257" b="21237"/>
          <a:stretch/>
        </p:blipFill>
        <p:spPr>
          <a:xfrm>
            <a:off x="2761500" y="3886200"/>
            <a:ext cx="6707100" cy="27624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3" r="17437"/>
          <a:stretch/>
        </p:blipFill>
        <p:spPr>
          <a:xfrm flipH="1">
            <a:off x="5421225" y="581346"/>
            <a:ext cx="4248150" cy="6108204"/>
          </a:xfrm>
          <a:prstGeom prst="ellipse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624" b="61226" l="9938" r="89973">
                        <a14:foregroundMark x1="48980" y1="40231" x2="47560" y2="4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56" t="39393" r="36405" b="36285"/>
          <a:stretch/>
        </p:blipFill>
        <p:spPr>
          <a:xfrm rot="18348401">
            <a:off x="8222128" y="5204417"/>
            <a:ext cx="2354896" cy="3193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203C3E-2461-4E92-BF66-36F7566860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" y="155864"/>
            <a:ext cx="1020221" cy="10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5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3CAC1D2-97BA-40E9-A02F-B5684E5A1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357"/>
            <a:ext cx="12192000" cy="69061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35" y="0"/>
            <a:ext cx="4181865" cy="59436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057" y="-1486092"/>
            <a:ext cx="5715000" cy="5715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42" b="60834"/>
          <a:stretch/>
        </p:blipFill>
        <p:spPr>
          <a:xfrm>
            <a:off x="7916170" y="4000692"/>
            <a:ext cx="4275830" cy="285730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B248F42-E1EC-4793-B7DD-223F7F574516}"/>
              </a:ext>
            </a:extLst>
          </p:cNvPr>
          <p:cNvSpPr txBox="1"/>
          <p:nvPr/>
        </p:nvSpPr>
        <p:spPr>
          <a:xfrm>
            <a:off x="2317750" y="2499267"/>
            <a:ext cx="6582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dirty="0">
                <a:effectLst/>
              </a:rPr>
              <a:t> </a:t>
            </a:r>
            <a:endParaRPr lang="vi-VN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2AC2172-C94B-4770-8278-689F72B2FCEE}"/>
              </a:ext>
            </a:extLst>
          </p:cNvPr>
          <p:cNvSpPr txBox="1"/>
          <p:nvPr/>
        </p:nvSpPr>
        <p:spPr>
          <a:xfrm>
            <a:off x="2317750" y="2499267"/>
            <a:ext cx="6582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dirty="0">
                <a:effectLst/>
              </a:rPr>
              <a:t> </a:t>
            </a:r>
            <a:endParaRPr lang="vi-VN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3C0BB1BA-1C2D-4C79-848B-4BD42C6F3A98}"/>
              </a:ext>
            </a:extLst>
          </p:cNvPr>
          <p:cNvSpPr txBox="1"/>
          <p:nvPr/>
        </p:nvSpPr>
        <p:spPr>
          <a:xfrm>
            <a:off x="2317750" y="2499267"/>
            <a:ext cx="6582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dirty="0">
                <a:effectLst/>
              </a:rPr>
              <a:t> </a:t>
            </a:r>
            <a:endParaRPr lang="vi-V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82" y="2171508"/>
            <a:ext cx="7315200" cy="4114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E14A58-76EC-4B9F-AC2C-74EF5815B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" y="155864"/>
            <a:ext cx="1020221" cy="10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3893 0.04005 C 0.047 0.04908 0.05924 0.05394 0.072 0.05394 C 0.08645 0.05394 0.09817 0.04908 0.10625 0.04005 L 0.14531 -3.33333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68390E-934B-4F62-B2CC-72AEAFB3A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77" y="167762"/>
            <a:ext cx="11847157" cy="6522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0D91B1-C40E-4199-B630-D2F4014FC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207" y="2286000"/>
            <a:ext cx="4919681" cy="4919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2DBF1E3-83AE-4B2B-B572-A6C26517F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26" y="3982720"/>
            <a:ext cx="3111197" cy="2965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7D5F973-2BBE-4D61-8620-BB0321DE46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" y="155864"/>
            <a:ext cx="1020221" cy="10202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327B614-16E3-4C5A-9BF0-01347A78C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24" y="189256"/>
            <a:ext cx="11803896" cy="6501103"/>
          </a:xfrm>
          <a:prstGeom prst="rect">
            <a:avLst/>
          </a:prstGeom>
        </p:spPr>
      </p:pic>
      <p:pic>
        <p:nvPicPr>
          <p:cNvPr id="11" name="Screen Recording 10">
            <a:hlinkClick r:id="" action="ppaction://media"/>
            <a:extLst>
              <a:ext uri="{FF2B5EF4-FFF2-40B4-BE49-F238E27FC236}">
                <a16:creationId xmlns:a16="http://schemas.microsoft.com/office/drawing/2014/main" xmlns="" id="{20D582F7-FE49-49B7-89A4-63F48AB371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932" end="4806.59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369" y="706465"/>
            <a:ext cx="9776952" cy="54666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5E6F50-1B1E-4D3D-B859-26BE3AB1E387}"/>
              </a:ext>
            </a:extLst>
          </p:cNvPr>
          <p:cNvSpPr txBox="1"/>
          <p:nvPr/>
        </p:nvSpPr>
        <p:spPr>
          <a:xfrm>
            <a:off x="2319710" y="1662068"/>
            <a:ext cx="9078335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en-US" sz="3200" b="1">
                <a:solidFill>
                  <a:srgbClr val="FF0000"/>
                </a:solidFill>
              </a:rPr>
              <a:t>Chia sẻ những gì em biết về tết Trung thu.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b="1"/>
              <a:t>Kể các hoạt động trong tết Trung thu.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b="1"/>
              <a:t>Chia sẻ cảm xúc của em khi tham gia tết Trung thu.</a:t>
            </a:r>
          </a:p>
          <a:p>
            <a:pPr algn="ctr">
              <a:lnSpc>
                <a:spcPct val="150000"/>
              </a:lnSpc>
            </a:pP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ECD2402-44E7-4130-99FD-BEED021E1B4C}"/>
              </a:ext>
            </a:extLst>
          </p:cNvPr>
          <p:cNvSpPr txBox="1"/>
          <p:nvPr/>
        </p:nvSpPr>
        <p:spPr>
          <a:xfrm>
            <a:off x="2732665" y="280330"/>
            <a:ext cx="5725007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</a:rPr>
              <a:t>Hoạt động 1: Khởi động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894D66C-5368-4858-AA25-67FEF4F02B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" y="155864"/>
            <a:ext cx="1020221" cy="10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3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67BCAB-957A-4519-B91B-BC3C51693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450" y="2135450"/>
            <a:ext cx="3030667" cy="361670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C34D1905-F00C-4D4E-8E55-7A03E98F9837}"/>
              </a:ext>
            </a:extLst>
          </p:cNvPr>
          <p:cNvSpPr/>
          <p:nvPr/>
        </p:nvSpPr>
        <p:spPr>
          <a:xfrm>
            <a:off x="2449437" y="1511709"/>
            <a:ext cx="3834581" cy="3834581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AF97A5F-EF52-4298-A740-35D33859AE35}"/>
              </a:ext>
            </a:extLst>
          </p:cNvPr>
          <p:cNvSpPr/>
          <p:nvPr/>
        </p:nvSpPr>
        <p:spPr>
          <a:xfrm>
            <a:off x="2652365" y="1782617"/>
            <a:ext cx="3316102" cy="3326904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5B29E82-D110-430C-A45F-22A94E6D53B5}"/>
              </a:ext>
            </a:extLst>
          </p:cNvPr>
          <p:cNvSpPr/>
          <p:nvPr/>
        </p:nvSpPr>
        <p:spPr>
          <a:xfrm>
            <a:off x="3062827" y="2135450"/>
            <a:ext cx="2495178" cy="2587098"/>
          </a:xfrm>
          <a:prstGeom prst="ellipse">
            <a:avLst/>
          </a:prstGeom>
          <a:solidFill>
            <a:srgbClr val="FFFF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142A0C0-6EF4-4C02-8FC4-B185B4E559C2}"/>
              </a:ext>
            </a:extLst>
          </p:cNvPr>
          <p:cNvSpPr/>
          <p:nvPr/>
        </p:nvSpPr>
        <p:spPr>
          <a:xfrm>
            <a:off x="3582361" y="2677478"/>
            <a:ext cx="1495551" cy="1470400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A0181C41-E3A6-4BC2-8F99-29EFA5BC8E45}"/>
              </a:ext>
            </a:extLst>
          </p:cNvPr>
          <p:cNvSpPr/>
          <p:nvPr/>
        </p:nvSpPr>
        <p:spPr>
          <a:xfrm>
            <a:off x="2296039" y="436297"/>
            <a:ext cx="2818465" cy="1239658"/>
          </a:xfrm>
          <a:prstGeom prst="cloud">
            <a:avLst/>
          </a:prstGeom>
          <a:solidFill>
            <a:srgbClr val="FFFF99"/>
          </a:solidFill>
          <a:ln>
            <a:solidFill>
              <a:srgbClr val="FF993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Trăng sáng nhất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12682186-96A8-4FB3-BD3B-48C1E2A4A1D4}"/>
              </a:ext>
            </a:extLst>
          </p:cNvPr>
          <p:cNvSpPr/>
          <p:nvPr/>
        </p:nvSpPr>
        <p:spPr>
          <a:xfrm>
            <a:off x="5776149" y="1675955"/>
            <a:ext cx="2701657" cy="1470400"/>
          </a:xfrm>
          <a:prstGeom prst="cloud">
            <a:avLst/>
          </a:prstGeom>
          <a:solidFill>
            <a:srgbClr val="FFFF99"/>
          </a:solidFill>
          <a:ln>
            <a:solidFill>
              <a:srgbClr val="FF993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Giữa mùa thu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754A61F3-095F-4CB8-A31C-EB343A0A775B}"/>
              </a:ext>
            </a:extLst>
          </p:cNvPr>
          <p:cNvSpPr/>
          <p:nvPr/>
        </p:nvSpPr>
        <p:spPr>
          <a:xfrm>
            <a:off x="2819787" y="5065111"/>
            <a:ext cx="3559841" cy="1239658"/>
          </a:xfrm>
          <a:prstGeom prst="cloud">
            <a:avLst/>
          </a:prstGeom>
          <a:solidFill>
            <a:srgbClr val="FFFF99"/>
          </a:solidFill>
          <a:ln>
            <a:solidFill>
              <a:srgbClr val="FF993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Bày cỗ </a:t>
            </a:r>
          </a:p>
          <a:p>
            <a:pPr algn="ctr"/>
            <a:r>
              <a:rPr lang="en-US" sz="2800">
                <a:solidFill>
                  <a:schemeClr val="tx1"/>
                </a:solidFill>
              </a:rPr>
              <a:t>Trung thu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3115429A-90AA-47D0-9849-6EDD40B5E5D1}"/>
              </a:ext>
            </a:extLst>
          </p:cNvPr>
          <p:cNvSpPr/>
          <p:nvPr/>
        </p:nvSpPr>
        <p:spPr>
          <a:xfrm>
            <a:off x="131212" y="2521182"/>
            <a:ext cx="2818465" cy="1239658"/>
          </a:xfrm>
          <a:prstGeom prst="cloud">
            <a:avLst/>
          </a:prstGeom>
          <a:solidFill>
            <a:srgbClr val="FFFF99"/>
          </a:solidFill>
          <a:ln>
            <a:solidFill>
              <a:srgbClr val="FF993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Rước đèn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8B864F9-28BF-40F7-B00A-BE7BDCDC0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" y="155864"/>
            <a:ext cx="1020221" cy="10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39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3E4AED0-3B86-4098-A5C5-9D07DD02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32"/>
            <a:ext cx="12192000" cy="6852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7EE538-616F-4CFB-A0B1-FAC0BC11513A}"/>
              </a:ext>
            </a:extLst>
          </p:cNvPr>
          <p:cNvSpPr txBox="1"/>
          <p:nvPr/>
        </p:nvSpPr>
        <p:spPr>
          <a:xfrm>
            <a:off x="3233496" y="65776"/>
            <a:ext cx="5725007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</a:rPr>
              <a:t>Hoạt động 2: Khám phá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F04DA4-6F5D-4FF0-B3CD-9BE543CE3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98" y="1850902"/>
            <a:ext cx="3408131" cy="222748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A04527-3527-42CB-8BFA-6E6332FFA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2599" y="4472862"/>
            <a:ext cx="3408131" cy="22199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CC2CA7-71DC-419D-B021-43A21DBA0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933" y="4472862"/>
            <a:ext cx="3408131" cy="22199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7BF3A95-B992-4987-A49D-B698F7341A55}"/>
              </a:ext>
            </a:extLst>
          </p:cNvPr>
          <p:cNvSpPr/>
          <p:nvPr/>
        </p:nvSpPr>
        <p:spPr>
          <a:xfrm>
            <a:off x="1495771" y="1001558"/>
            <a:ext cx="9529669" cy="73975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Gọi tên các loại quả trong mâm quả bày tết Trung thu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FFCB704-5EC6-4F34-9246-1A21FCA97DCB}"/>
              </a:ext>
            </a:extLst>
          </p:cNvPr>
          <p:cNvSpPr/>
          <p:nvPr/>
        </p:nvSpPr>
        <p:spPr>
          <a:xfrm>
            <a:off x="4237381" y="1850902"/>
            <a:ext cx="7492019" cy="2426130"/>
          </a:xfrm>
          <a:prstGeom prst="roundRect">
            <a:avLst/>
          </a:prstGeom>
          <a:solidFill>
            <a:srgbClr val="FFCC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- Con đã từng ăn loại quả nào trong mâm cỗ Trung thu?</a:t>
            </a:r>
          </a:p>
          <a:p>
            <a:r>
              <a:rPr lang="en-US" sz="2400" b="1">
                <a:solidFill>
                  <a:schemeClr val="tx1"/>
                </a:solidFill>
              </a:rPr>
              <a:t>- Mùi vị của nó như thế nào?</a:t>
            </a:r>
          </a:p>
          <a:p>
            <a:r>
              <a:rPr lang="en-US" sz="2400" b="1">
                <a:solidFill>
                  <a:schemeClr val="tx1"/>
                </a:solidFill>
              </a:rPr>
              <a:t>- Nó có màu gì?</a:t>
            </a:r>
          </a:p>
          <a:p>
            <a:pPr marL="457200" indent="-457200">
              <a:buFontTx/>
              <a:buChar char="-"/>
            </a:pPr>
            <a:r>
              <a:rPr lang="en-US" sz="2400" b="1">
                <a:solidFill>
                  <a:schemeClr val="tx1"/>
                </a:solidFill>
              </a:rPr>
              <a:t>Con có thích loại quả đó không?</a:t>
            </a:r>
          </a:p>
          <a:p>
            <a:pPr marL="457200" indent="-457200">
              <a:buFontTx/>
              <a:buChar char="-"/>
            </a:pPr>
            <a:r>
              <a:rPr lang="en-US" sz="2400" b="1">
                <a:solidFill>
                  <a:schemeClr val="tx1"/>
                </a:solidFill>
              </a:rPr>
              <a:t>Các loại quả thường được bày như thế nào?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AD93E9F-DBE8-47E0-8D21-4CDD65F98E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" y="155864"/>
            <a:ext cx="1020221" cy="10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94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xmlns="" id="{A651670B-5F17-4CA9-9284-DD0D71B95A22}"/>
              </a:ext>
            </a:extLst>
          </p:cNvPr>
          <p:cNvGrpSpPr/>
          <p:nvPr/>
        </p:nvGrpSpPr>
        <p:grpSpPr>
          <a:xfrm>
            <a:off x="-2" y="0"/>
            <a:ext cx="12192002" cy="6869288"/>
            <a:chOff x="-2" y="0"/>
            <a:chExt cx="12192002" cy="6869288"/>
          </a:xfrm>
        </p:grpSpPr>
        <p:pic>
          <p:nvPicPr>
            <p:cNvPr id="9" name="图片 13">
              <a:extLst>
                <a:ext uri="{FF2B5EF4-FFF2-40B4-BE49-F238E27FC236}">
                  <a16:creationId xmlns:a16="http://schemas.microsoft.com/office/drawing/2014/main" xmlns="" id="{15512AD5-76CE-46A5-AF69-2A8A3E361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1356" y="-2661356"/>
              <a:ext cx="6869288" cy="12192000"/>
            </a:xfrm>
            <a:prstGeom prst="rect">
              <a:avLst/>
            </a:prstGeom>
          </p:spPr>
        </p:pic>
        <p:grpSp>
          <p:nvGrpSpPr>
            <p:cNvPr id="10" name="组合 64">
              <a:extLst>
                <a:ext uri="{FF2B5EF4-FFF2-40B4-BE49-F238E27FC236}">
                  <a16:creationId xmlns:a16="http://schemas.microsoft.com/office/drawing/2014/main" xmlns="" id="{3273578B-9C7C-4B75-87EA-974677D4AF11}"/>
                </a:ext>
              </a:extLst>
            </p:cNvPr>
            <p:cNvGrpSpPr/>
            <p:nvPr/>
          </p:nvGrpSpPr>
          <p:grpSpPr>
            <a:xfrm>
              <a:off x="-1" y="0"/>
              <a:ext cx="12192001" cy="698500"/>
              <a:chOff x="310412" y="0"/>
              <a:chExt cx="12416520" cy="698500"/>
            </a:xfrm>
          </p:grpSpPr>
          <p:pic>
            <p:nvPicPr>
              <p:cNvPr id="14" name="图片 56">
                <a:extLst>
                  <a:ext uri="{FF2B5EF4-FFF2-40B4-BE49-F238E27FC236}">
                    <a16:creationId xmlns:a16="http://schemas.microsoft.com/office/drawing/2014/main" xmlns="" id="{1236CCFB-6759-4FD8-8F14-B3A156EE39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" b="92778"/>
              <a:stretch/>
            </p:blipFill>
            <p:spPr>
              <a:xfrm>
                <a:off x="310412" y="0"/>
                <a:ext cx="6136369" cy="698500"/>
              </a:xfrm>
              <a:prstGeom prst="rect">
                <a:avLst/>
              </a:prstGeom>
            </p:spPr>
          </p:pic>
          <p:pic>
            <p:nvPicPr>
              <p:cNvPr id="15" name="图片 63">
                <a:extLst>
                  <a:ext uri="{FF2B5EF4-FFF2-40B4-BE49-F238E27FC236}">
                    <a16:creationId xmlns:a16="http://schemas.microsoft.com/office/drawing/2014/main" xmlns="" id="{6A3FBD41-F699-40FA-ABA5-3ECE9E17AE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778"/>
              <a:stretch/>
            </p:blipFill>
            <p:spPr>
              <a:xfrm>
                <a:off x="6280149" y="0"/>
                <a:ext cx="6446783" cy="698500"/>
              </a:xfrm>
              <a:prstGeom prst="rect">
                <a:avLst/>
              </a:prstGeom>
            </p:spPr>
          </p:pic>
        </p:grpSp>
        <p:grpSp>
          <p:nvGrpSpPr>
            <p:cNvPr id="11" name="组合 65">
              <a:extLst>
                <a:ext uri="{FF2B5EF4-FFF2-40B4-BE49-F238E27FC236}">
                  <a16:creationId xmlns:a16="http://schemas.microsoft.com/office/drawing/2014/main" xmlns="" id="{04C9B67E-3EC3-4EAE-A49A-98BCA023E165}"/>
                </a:ext>
              </a:extLst>
            </p:cNvPr>
            <p:cNvGrpSpPr/>
            <p:nvPr/>
          </p:nvGrpSpPr>
          <p:grpSpPr>
            <a:xfrm flipV="1">
              <a:off x="-2" y="6083299"/>
              <a:ext cx="12192001" cy="774699"/>
              <a:chOff x="310412" y="0"/>
              <a:chExt cx="12416520" cy="698500"/>
            </a:xfrm>
          </p:grpSpPr>
          <p:pic>
            <p:nvPicPr>
              <p:cNvPr id="12" name="图片 66">
                <a:extLst>
                  <a:ext uri="{FF2B5EF4-FFF2-40B4-BE49-F238E27FC236}">
                    <a16:creationId xmlns:a16="http://schemas.microsoft.com/office/drawing/2014/main" xmlns="" id="{5740AC44-3D81-461C-AC54-34CF4FF98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" b="92778"/>
              <a:stretch/>
            </p:blipFill>
            <p:spPr>
              <a:xfrm>
                <a:off x="310412" y="0"/>
                <a:ext cx="6136369" cy="698500"/>
              </a:xfrm>
              <a:prstGeom prst="rect">
                <a:avLst/>
              </a:prstGeom>
            </p:spPr>
          </p:pic>
          <p:pic>
            <p:nvPicPr>
              <p:cNvPr id="13" name="图片 67">
                <a:extLst>
                  <a:ext uri="{FF2B5EF4-FFF2-40B4-BE49-F238E27FC236}">
                    <a16:creationId xmlns:a16="http://schemas.microsoft.com/office/drawing/2014/main" xmlns="" id="{2249D431-4EBB-4AB1-98A1-5F1E07882C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778"/>
              <a:stretch/>
            </p:blipFill>
            <p:spPr>
              <a:xfrm>
                <a:off x="6280149" y="0"/>
                <a:ext cx="6446783" cy="698500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3F24B2-0C60-4B80-B846-88090F9C9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829" y="1116063"/>
            <a:ext cx="6910406" cy="4414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AEC89F-81B3-4F85-9087-D669ECE3F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001" y="1116063"/>
            <a:ext cx="7174062" cy="4633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6DE22B-F842-4618-9745-F61183A70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4357" y="780967"/>
            <a:ext cx="7983286" cy="529606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23A2F6B-1E4F-423B-8893-39965397B4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" y="155864"/>
            <a:ext cx="1020221" cy="10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0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6"/>
          <p:cNvSpPr txBox="1"/>
          <p:nvPr/>
        </p:nvSpPr>
        <p:spPr>
          <a:xfrm>
            <a:off x="3233677" y="1241108"/>
            <a:ext cx="572464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BB1E00"/>
                </a:solidFill>
                <a:latin typeface="+mj-lt"/>
                <a:cs typeface="Times New Roman" panose="02020603050405020304" pitchFamily="18" charset="0"/>
                <a:sym typeface="Arial Black"/>
              </a:rPr>
              <a:t>LỒNG ĐÈN MONG ƯỚC</a:t>
            </a:r>
            <a:endParaRPr sz="2000" b="1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Google Shape;294;p13">
            <a:extLst>
              <a:ext uri="{FF2B5EF4-FFF2-40B4-BE49-F238E27FC236}">
                <a16:creationId xmlns:a16="http://schemas.microsoft.com/office/drawing/2014/main" xmlns="" id="{F582E81A-9B7B-4E9D-84EC-D7D4BE5993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1864" y="3549392"/>
            <a:ext cx="4088271" cy="39254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C2E90DA-BC01-4B23-95CB-6E610BBEB650}"/>
              </a:ext>
            </a:extLst>
          </p:cNvPr>
          <p:cNvSpPr/>
          <p:nvPr/>
        </p:nvSpPr>
        <p:spPr>
          <a:xfrm>
            <a:off x="2711396" y="259204"/>
            <a:ext cx="7394711" cy="71844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Hoạt động 3: Mở rộng và tổng kết</a:t>
            </a:r>
            <a:endParaRPr lang="en-US" sz="3200" b="1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图片 87">
            <a:extLst>
              <a:ext uri="{FF2B5EF4-FFF2-40B4-BE49-F238E27FC236}">
                <a16:creationId xmlns:a16="http://schemas.microsoft.com/office/drawing/2014/main" xmlns="" id="{076B61C9-7C34-46EA-AEB4-95B6ED7FBB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8" t="40698" r="16230" b="32080"/>
          <a:stretch/>
        </p:blipFill>
        <p:spPr>
          <a:xfrm rot="20605818">
            <a:off x="9754187" y="369379"/>
            <a:ext cx="975679" cy="717123"/>
          </a:xfrm>
          <a:prstGeom prst="rect">
            <a:avLst/>
          </a:prstGeom>
        </p:spPr>
      </p:pic>
      <p:pic>
        <p:nvPicPr>
          <p:cNvPr id="8" name="图片 85">
            <a:extLst>
              <a:ext uri="{FF2B5EF4-FFF2-40B4-BE49-F238E27FC236}">
                <a16:creationId xmlns:a16="http://schemas.microsoft.com/office/drawing/2014/main" xmlns="" id="{6BB52774-0288-45ED-8E13-A9BB88873C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0" t="14387" r="42722" b="70243"/>
          <a:stretch/>
        </p:blipFill>
        <p:spPr>
          <a:xfrm>
            <a:off x="2300730" y="-442199"/>
            <a:ext cx="682166" cy="1715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DAEAC4-1669-4116-B09D-239FD2814A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" y="155864"/>
            <a:ext cx="1020221" cy="1020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EF2AAC-0C7F-4949-91CD-F06DE08EA7FF}"/>
              </a:ext>
            </a:extLst>
          </p:cNvPr>
          <p:cNvSpPr txBox="1"/>
          <p:nvPr/>
        </p:nvSpPr>
        <p:spPr>
          <a:xfrm>
            <a:off x="786684" y="152049"/>
            <a:ext cx="9931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làm lồng đèn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FBB39A-D98A-4502-99C5-291255CA2884}"/>
              </a:ext>
            </a:extLst>
          </p:cNvPr>
          <p:cNvSpPr txBox="1"/>
          <p:nvPr/>
        </p:nvSpPr>
        <p:spPr>
          <a:xfrm>
            <a:off x="654294" y="983046"/>
            <a:ext cx="103438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 nhựa đã được cắt như hình ảnh dưới. </a:t>
            </a:r>
          </a:p>
          <a:p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(hoặc vỏ hộp sữa đã cắt phần đầu, lõi giấy vệ sinh,…)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màu hoặc giấy trắng.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 dán, màu, kéo, bút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</a:p>
        </p:txBody>
      </p:sp>
      <p:pic>
        <p:nvPicPr>
          <p:cNvPr id="10" name="Picture 9" descr="A picture containing indoor, toy&#10;&#10;Description automatically generated">
            <a:extLst>
              <a:ext uri="{FF2B5EF4-FFF2-40B4-BE49-F238E27FC236}">
                <a16:creationId xmlns:a16="http://schemas.microsoft.com/office/drawing/2014/main" xmlns="" id="{B80A3495-320E-46D2-81BE-16CB61383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09" t="52462"/>
          <a:stretch/>
        </p:blipFill>
        <p:spPr>
          <a:xfrm>
            <a:off x="4949407" y="3936770"/>
            <a:ext cx="2409079" cy="2951047"/>
          </a:xfrm>
          <a:prstGeom prst="rect">
            <a:avLst/>
          </a:prstGeom>
        </p:spPr>
      </p:pic>
      <p:pic>
        <p:nvPicPr>
          <p:cNvPr id="12" name="Picture 11" descr="A picture containing text, fabric&#10;&#10;Description automatically generated">
            <a:extLst>
              <a:ext uri="{FF2B5EF4-FFF2-40B4-BE49-F238E27FC236}">
                <a16:creationId xmlns:a16="http://schemas.microsoft.com/office/drawing/2014/main" xmlns="" id="{BD9070E2-DD6E-4A0D-A2FE-9072C6957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851" y="3936770"/>
            <a:ext cx="2173419" cy="2951047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B868954-E934-4F37-B0D4-96205DBE1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05" y="3919993"/>
            <a:ext cx="1974364" cy="2790852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xmlns="" id="{9B341D3E-280B-4496-B590-41DD763DB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236" y="3920351"/>
            <a:ext cx="2216806" cy="2794268"/>
          </a:xfrm>
          <a:prstGeom prst="rect">
            <a:avLst/>
          </a:prstGeom>
        </p:spPr>
      </p:pic>
      <p:pic>
        <p:nvPicPr>
          <p:cNvPr id="22" name="Picture 21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xmlns="" id="{911E8925-18EE-44C0-AE46-60D9169D73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16" t="13491" b="20212"/>
          <a:stretch/>
        </p:blipFill>
        <p:spPr>
          <a:xfrm>
            <a:off x="9694635" y="3627690"/>
            <a:ext cx="2171789" cy="3260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EB71D4-A3FB-42F9-984C-FBAB0C7CB9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" y="155864"/>
            <a:ext cx="1020221" cy="10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4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71D78F-C187-432A-99F9-9701BE9F6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722" y="535256"/>
            <a:ext cx="2473763" cy="26074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F3A6237-16E4-4B88-88E2-C15D9007C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102" y="708913"/>
            <a:ext cx="2564496" cy="2433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80694A2-10AF-4E30-BF9E-06708EFE5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726" y="3188838"/>
            <a:ext cx="2924548" cy="2941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D6B201F-F2A5-4B1C-B5EC-25E12E47A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087" y="3204523"/>
            <a:ext cx="3233022" cy="28594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C4B342E-ABDD-430B-9D97-F29746F84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695" y="622084"/>
            <a:ext cx="2564495" cy="26074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DD8D803-4F7F-4ACA-8A5E-4BED70FF7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031" y="3083363"/>
            <a:ext cx="3170791" cy="3006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8B5E363-9505-4F6F-8E81-4BCD083668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" y="155864"/>
            <a:ext cx="1020221" cy="10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88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295</Words>
  <Application>Microsoft Office PowerPoint</Application>
  <PresentationFormat>Custom</PresentationFormat>
  <Paragraphs>44</Paragraphs>
  <Slides>14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Admin</cp:lastModifiedBy>
  <cp:revision>4</cp:revision>
  <dcterms:created xsi:type="dcterms:W3CDTF">2021-10-03T14:53:44Z</dcterms:created>
  <dcterms:modified xsi:type="dcterms:W3CDTF">2021-10-09T14:44:21Z</dcterms:modified>
</cp:coreProperties>
</file>