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9" r:id="rId3"/>
  </p:sldMasterIdLst>
  <p:notesMasterIdLst>
    <p:notesMasterId r:id="rId21"/>
  </p:notesMasterIdLst>
  <p:sldIdLst>
    <p:sldId id="299" r:id="rId4"/>
    <p:sldId id="265" r:id="rId5"/>
    <p:sldId id="269" r:id="rId6"/>
    <p:sldId id="298" r:id="rId7"/>
    <p:sldId id="287" r:id="rId8"/>
    <p:sldId id="297" r:id="rId9"/>
    <p:sldId id="270" r:id="rId10"/>
    <p:sldId id="288" r:id="rId11"/>
    <p:sldId id="289" r:id="rId12"/>
    <p:sldId id="285" r:id="rId13"/>
    <p:sldId id="281" r:id="rId14"/>
    <p:sldId id="290" r:id="rId15"/>
    <p:sldId id="296" r:id="rId16"/>
    <p:sldId id="291" r:id="rId17"/>
    <p:sldId id="295" r:id="rId18"/>
    <p:sldId id="293" r:id="rId19"/>
    <p:sldId id="2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6" d="100"/>
          <a:sy n="76" d="100"/>
        </p:scale>
        <p:origin x="2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FABEF-6893-4471-8405-40038D9BD553}" type="datetimeFigureOut">
              <a:rPr lang="en-US" smtClean="0"/>
              <a:t>28/09/2021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A4C8C-F171-4760-B764-16E889D678B1}" type="slidenum">
              <a:rPr lang="en-US" smtClean="0"/>
              <a:t>‹#›</a:t>
            </a:fld>
            <a:endParaRPr lang="en-US"/>
          </a:p>
        </p:txBody>
      </p:sp>
    </p:spTree>
    <p:extLst>
      <p:ext uri="{BB962C8B-B14F-4D97-AF65-F5344CB8AC3E}">
        <p14:creationId xmlns:p14="http://schemas.microsoft.com/office/powerpoint/2010/main" val="261594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499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945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557690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469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91056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71335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215564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93115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89295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84705179"/>
      </p:ext>
    </p:extLst>
  </p:cSld>
  <p:clrMapOvr>
    <a:masterClrMapping/>
  </p:clrMapOvr>
  <mc:AlternateContent xmlns:mc="http://schemas.openxmlformats.org/markup-compatibility/2006" xmlns:p14="http://schemas.microsoft.com/office/powerpoint/2010/main">
    <mc:Choice Requires="p14">
      <p:transition p14:dur="100">
        <p:cut/>
        <p:sndAc>
          <p:stSnd>
            <p:snd r:embed="rId1" name="applause.wav"/>
          </p:stSnd>
        </p:sndAc>
      </p:transition>
    </mc:Choice>
    <mc:Fallback xmlns="">
      <p:transition>
        <p:cut/>
        <p:sndAc>
          <p:stSnd>
            <p:snd r:embed="rId3" name="applause.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2021/9/28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1225109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2021/9/28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0641907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2021/9/28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6383132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2021/9/28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2265963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2021/9/28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0761101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2021/9/28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4022972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2021/9/28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6394785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056435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2021/9/28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2996120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2021/9/28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4018627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2021/9/28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9334241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2021/9/28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8242307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85075244"/>
      </p:ext>
    </p:extLst>
  </p:cSld>
  <p:clrMapOvr>
    <a:masterClrMapping/>
  </p:clrMapOvr>
  <mc:AlternateContent xmlns:mc="http://schemas.openxmlformats.org/markup-compatibility/2006" xmlns:p14="http://schemas.microsoft.com/office/powerpoint/2010/main">
    <mc:Choice Requires="p14">
      <p:transition p14:dur="100">
        <p:cut/>
        <p:sndAc>
          <p:stSnd>
            <p:snd r:embed="rId1" name="applause.wav"/>
          </p:stSnd>
        </p:sndAc>
      </p:transition>
    </mc:Choice>
    <mc:Fallback xmlns="">
      <p:transition>
        <p:cut/>
        <p:sndAc>
          <p:stSnd>
            <p:snd r:embed="rId3" name="applause.wav"/>
          </p:stSnd>
        </p:sndAc>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BB6420-30C7-436E-B94E-C4769C49B56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D0D62-841A-419D-ADDC-C3945F90E9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90800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BB6420-30C7-436E-B94E-C4769C49B56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D0D62-841A-419D-ADDC-C3945F90E9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5263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BB6420-30C7-436E-B94E-C4769C49B56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D0D62-841A-419D-ADDC-C3945F90E9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101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BB6420-30C7-436E-B94E-C4769C49B56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D0D62-841A-419D-ADDC-C3945F90E9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135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BB6420-30C7-436E-B94E-C4769C49B56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D0D62-841A-419D-ADDC-C3945F90E9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9203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70501575"/>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BB6420-30C7-436E-B94E-C4769C49B56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D0D62-841A-419D-ADDC-C3945F90E9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4052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BB6420-30C7-436E-B94E-C4769C49B56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D0D62-841A-419D-ADDC-C3945F90E9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2822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BB6420-30C7-436E-B94E-C4769C49B56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D0D62-841A-419D-ADDC-C3945F90E9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4868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BB6420-30C7-436E-B94E-C4769C49B56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D0D62-841A-419D-ADDC-C3945F90E9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4615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BB6420-30C7-436E-B94E-C4769C49B56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D0D62-841A-419D-ADDC-C3945F90E9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04541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BB6420-30C7-436E-B94E-C4769C49B56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D0D62-841A-419D-ADDC-C3945F90E9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449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48497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281838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35764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34666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89158385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77438932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4"/>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23855647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8" r:id="rId12"/>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t>2021/9/28</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t>‹#›</a:t>
            </a:fld>
            <a:endParaRPr lang="zh-CN" altLang="en-US"/>
          </a:p>
        </p:txBody>
      </p:sp>
      <p:pic>
        <p:nvPicPr>
          <p:cNvPr id="7" name="图片 7" descr="444"/>
          <p:cNvPicPr>
            <a:picLocks noChangeAspect="1"/>
          </p:cNvPicPr>
          <p:nvPr userDrawn="1"/>
        </p:nvPicPr>
        <p:blipFill>
          <a:blip r:embed="rId14"/>
          <a:stretch>
            <a:fillRect/>
          </a:stretch>
        </p:blipFill>
        <p:spPr>
          <a:xfrm>
            <a:off x="-8256" y="3810"/>
            <a:ext cx="12208511" cy="6851015"/>
          </a:xfrm>
          <a:prstGeom prst="rect">
            <a:avLst/>
          </a:prstGeom>
        </p:spPr>
      </p:pic>
    </p:spTree>
    <p:extLst>
      <p:ext uri="{BB962C8B-B14F-4D97-AF65-F5344CB8AC3E}">
        <p14:creationId xmlns:p14="http://schemas.microsoft.com/office/powerpoint/2010/main" val="33933813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1BB6420-30C7-436E-B94E-C4769C49B56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09D0D62-841A-419D-ADDC-C3945F90E9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04501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4.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4.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4.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064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101600" y="-450849"/>
            <a:ext cx="12187767" cy="6849533"/>
          </a:xfrm>
          <a:prstGeom prst="rect">
            <a:avLst/>
          </a:prstGeom>
          <a:noFill/>
          <a:ln w="9525">
            <a:noFill/>
          </a:ln>
        </p:spPr>
      </p:pic>
      <p:sp>
        <p:nvSpPr>
          <p:cNvPr id="53252" name="Rectangle 4"/>
          <p:cNvSpPr/>
          <p:nvPr/>
        </p:nvSpPr>
        <p:spPr>
          <a:xfrm>
            <a:off x="1606867" y="2290855"/>
            <a:ext cx="8978265" cy="2308324"/>
          </a:xfrm>
          <a:prstGeom prst="rect">
            <a:avLst/>
          </a:prstGeom>
          <a:noFill/>
          <a:ln w="9525">
            <a:noFill/>
          </a:ln>
        </p:spPr>
        <p:txBody>
          <a:bodyPr wrap="square">
            <a:spAutoFit/>
          </a:bodyPr>
          <a:lstStyle/>
          <a:p>
            <a:pPr algn="just"/>
            <a:r>
              <a:rPr lang="vi-VN" sz="3600" dirty="0">
                <a:latin typeface="Calibri" panose="020F0502020204030204" pitchFamily="34" charset="0"/>
                <a:cs typeface="Calibri" panose="020F0502020204030204" pitchFamily="34" charset="0"/>
              </a:rPr>
              <a:t>Thật lãng phí làm sao, vì HẬU ĐẬU nên bao nhiêu đồ đạc bị hỏng, bị rơi bẩn không thể sử dụng tiếp được nữa. Hậu đậu là không cẩn thận, hay làm rơi, làm vỡ đồ đạc.</a:t>
            </a:r>
            <a:endParaRPr kumimoji="0" lang="en-US" sz="3600" b="0" i="0" u="none" strike="noStrike" kern="1200" cap="none" spc="0" normalizeH="0" baseline="0" noProof="0" dirty="0">
              <a:ln>
                <a:noFill/>
              </a:ln>
              <a:solidFill>
                <a:srgbClr val="4F81BD"/>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endParaRPr>
          </a:p>
        </p:txBody>
      </p:sp>
      <p:sp>
        <p:nvSpPr>
          <p:cNvPr id="2" name="Text Box 1"/>
          <p:cNvSpPr txBox="1"/>
          <p:nvPr/>
        </p:nvSpPr>
        <p:spPr>
          <a:xfrm>
            <a:off x="1875367" y="939307"/>
            <a:ext cx="808291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Kết</a:t>
            </a:r>
            <a:r>
              <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 </a:t>
            </a: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luận</a:t>
            </a:r>
            <a:endPar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endParaRPr>
          </a:p>
        </p:txBody>
      </p:sp>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53252"/>
                                        </p:tgtEl>
                                        <p:attrNameLst>
                                          <p:attrName>style.visibility</p:attrName>
                                        </p:attrNameLst>
                                      </p:cBhvr>
                                      <p:to>
                                        <p:strVal val="visible"/>
                                      </p:to>
                                    </p:set>
                                    <p:animEffect transition="in" filter="barn(inVertical)">
                                      <p:cBhvr>
                                        <p:cTn id="1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2" grpId="1"/>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64289A-C557-44E2-82A3-9EF4A594DA7F}"/>
              </a:ext>
            </a:extLst>
          </p:cNvPr>
          <p:cNvSpPr/>
          <p:nvPr/>
        </p:nvSpPr>
        <p:spPr>
          <a:xfrm>
            <a:off x="2006353" y="161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vi-VN" sz="3600" dirty="0">
                <a:latin typeface="Calibri" panose="020F0502020204030204" pitchFamily="34" charset="0"/>
                <a:cs typeface="Calibri" panose="020F0502020204030204" pitchFamily="34" charset="0"/>
              </a:rPr>
              <a:t>Em đã đánh vỡ bát bao giờ chưa</a:t>
            </a:r>
            <a:r>
              <a:rPr lang="en-US" sz="3600" dirty="0">
                <a:latin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7DB7C82-A794-4474-9BB9-6627EA4B09C2}"/>
              </a:ext>
            </a:extLst>
          </p:cNvPr>
          <p:cNvSpPr/>
          <p:nvPr/>
        </p:nvSpPr>
        <p:spPr>
          <a:xfrm>
            <a:off x="2096608" y="1898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en-US" sz="3600" noProof="0" dirty="0" err="1">
                <a:latin typeface="Calibri" panose="020F0502020204030204" pitchFamily="34" charset="0"/>
                <a:cs typeface="Calibri" panose="020F0502020204030204" pitchFamily="34" charset="0"/>
              </a:rPr>
              <a:t>Điều</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gì</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xảy</a:t>
            </a:r>
            <a:r>
              <a:rPr lang="en-US" sz="3600" noProof="0" dirty="0">
                <a:latin typeface="Calibri" panose="020F0502020204030204" pitchFamily="34" charset="0"/>
                <a:cs typeface="Calibri" panose="020F0502020204030204" pitchFamily="34" charset="0"/>
              </a:rPr>
              <a:t> ra </a:t>
            </a:r>
            <a:r>
              <a:rPr lang="en-US" sz="3600" noProof="0" dirty="0" err="1">
                <a:latin typeface="Calibri" panose="020F0502020204030204" pitchFamily="34" charset="0"/>
                <a:cs typeface="Calibri" panose="020F0502020204030204" pitchFamily="34" charset="0"/>
              </a:rPr>
              <a:t>sau</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đó</a:t>
            </a:r>
            <a:r>
              <a:rPr lang="en-US" sz="3600" noProof="0" dirty="0">
                <a:latin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5ABF52FB-6464-4EE3-A870-10AAEF7D1AB5}"/>
              </a:ext>
            </a:extLst>
          </p:cNvPr>
          <p:cNvSpPr/>
          <p:nvPr/>
        </p:nvSpPr>
        <p:spPr>
          <a:xfrm>
            <a:off x="2096608" y="3635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en-US" sz="3600" noProof="0" dirty="0" err="1">
                <a:latin typeface="Calibri" panose="020F0502020204030204" pitchFamily="34" charset="0"/>
                <a:cs typeface="Calibri" panose="020F0502020204030204" pitchFamily="34" charset="0"/>
              </a:rPr>
              <a:t>Vì</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sao</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em</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lại</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đánh</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vỡ</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bát</a:t>
            </a:r>
            <a:r>
              <a:rPr lang="en-US" sz="3600" noProof="0" dirty="0">
                <a:latin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5A394643-2E75-4078-91EE-E9C48529CC44}"/>
              </a:ext>
            </a:extLst>
          </p:cNvPr>
          <p:cNvSpPr/>
          <p:nvPr/>
        </p:nvSpPr>
        <p:spPr>
          <a:xfrm>
            <a:off x="2096609" y="5570376"/>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vi-VN" sz="3200" dirty="0">
                <a:latin typeface="Calibri" panose="020F0502020204030204" pitchFamily="34" charset="0"/>
                <a:cs typeface="Calibri" panose="020F0502020204030204" pitchFamily="34" charset="0"/>
              </a:rPr>
              <a:t>Làm thế nào để không đánh rơi, đánh vỡ, làm đổ đồ đạc? </a:t>
            </a:r>
            <a:endParaRPr kumimoji="0" lang="en-US" sz="3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399156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101600" y="-450849"/>
            <a:ext cx="12187767" cy="6849533"/>
          </a:xfrm>
          <a:prstGeom prst="rect">
            <a:avLst/>
          </a:prstGeom>
          <a:noFill/>
          <a:ln w="9525">
            <a:noFill/>
          </a:ln>
        </p:spPr>
      </p:pic>
      <p:sp>
        <p:nvSpPr>
          <p:cNvPr id="53252" name="Rectangle 4"/>
          <p:cNvSpPr/>
          <p:nvPr/>
        </p:nvSpPr>
        <p:spPr>
          <a:xfrm>
            <a:off x="1606867" y="2290855"/>
            <a:ext cx="8978265" cy="2308324"/>
          </a:xfrm>
          <a:prstGeom prst="rect">
            <a:avLst/>
          </a:prstGeom>
          <a:noFill/>
          <a:ln w="9525">
            <a:noFill/>
          </a:ln>
        </p:spPr>
        <p:txBody>
          <a:bodyPr wrap="square">
            <a:spAutoFit/>
          </a:bodyPr>
          <a:lstStyle/>
          <a:p>
            <a:pPr lvl="0" algn="just"/>
            <a:r>
              <a:rPr lang="vi-VN" sz="3600" dirty="0">
                <a:solidFill>
                  <a:prstClr val="black"/>
                </a:solidFill>
                <a:latin typeface="Calibri" panose="020F0502020204030204" pitchFamily="34" charset="0"/>
                <a:cs typeface="Calibri" panose="020F0502020204030204" pitchFamily="34" charset="0"/>
              </a:rPr>
              <a:t>Người xưa hay có câu “Trăm hay không bằng tay quen” bởi vậy bí kíp giúp ta </a:t>
            </a:r>
            <a:r>
              <a:rPr lang="en-US" sz="3600" dirty="0">
                <a:solidFill>
                  <a:prstClr val="black"/>
                </a:solidFill>
                <a:latin typeface="Calibri" panose="020F0502020204030204" pitchFamily="34" charset="0"/>
                <a:cs typeface="Calibri" panose="020F0502020204030204" pitchFamily="34" charset="0"/>
              </a:rPr>
              <a:t> </a:t>
            </a:r>
            <a:r>
              <a:rPr lang="vi-VN" sz="3600" dirty="0">
                <a:solidFill>
                  <a:prstClr val="black"/>
                </a:solidFill>
                <a:latin typeface="Calibri" panose="020F0502020204030204" pitchFamily="34" charset="0"/>
                <a:cs typeface="Calibri" panose="020F0502020204030204" pitchFamily="34" charset="0"/>
              </a:rPr>
              <a:t>rèn luyện tính cẩn thận chính là: </a:t>
            </a:r>
            <a:r>
              <a:rPr lang="vi-VN" sz="3600" b="1" dirty="0">
                <a:solidFill>
                  <a:prstClr val="black"/>
                </a:solidFill>
                <a:latin typeface="Calibri" panose="020F0502020204030204" pitchFamily="34" charset="0"/>
                <a:cs typeface="Calibri" panose="020F0502020204030204" pitchFamily="34" charset="0"/>
              </a:rPr>
              <a:t>“LÀM NHIỀU CHO QUEN TAY – TẬP TRUNG, </a:t>
            </a:r>
            <a:r>
              <a:rPr lang="en-US" sz="3600" b="1" dirty="0">
                <a:solidFill>
                  <a:prstClr val="black"/>
                </a:solidFill>
                <a:latin typeface="Calibri" panose="020F0502020204030204" pitchFamily="34" charset="0"/>
                <a:cs typeface="Calibri" panose="020F0502020204030204" pitchFamily="34" charset="0"/>
              </a:rPr>
              <a:t> </a:t>
            </a:r>
            <a:r>
              <a:rPr lang="vi-VN" sz="3600" b="1" dirty="0">
                <a:solidFill>
                  <a:prstClr val="black"/>
                </a:solidFill>
                <a:latin typeface="Calibri" panose="020F0502020204030204" pitchFamily="34" charset="0"/>
                <a:cs typeface="Calibri" panose="020F0502020204030204" pitchFamily="34" charset="0"/>
              </a:rPr>
              <a:t>KHÔNG VỘI VÀNG”.</a:t>
            </a:r>
            <a:endParaRPr kumimoji="0" lang="en-US" sz="3600" b="1" i="0" u="none" strike="noStrike" kern="1200" cap="none" spc="0" normalizeH="0" baseline="0" noProof="0" dirty="0">
              <a:ln>
                <a:noFill/>
              </a:ln>
              <a:solidFill>
                <a:srgbClr val="4F81BD"/>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endParaRPr>
          </a:p>
        </p:txBody>
      </p:sp>
      <p:sp>
        <p:nvSpPr>
          <p:cNvPr id="2" name="Text Box 1"/>
          <p:cNvSpPr txBox="1"/>
          <p:nvPr/>
        </p:nvSpPr>
        <p:spPr>
          <a:xfrm>
            <a:off x="1875367" y="939307"/>
            <a:ext cx="808291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Kết</a:t>
            </a:r>
            <a:r>
              <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 </a:t>
            </a: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luận</a:t>
            </a:r>
            <a:endPar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endParaRPr>
          </a:p>
        </p:txBody>
      </p:sp>
    </p:spTree>
    <p:extLst>
      <p:ext uri="{BB962C8B-B14F-4D97-AF65-F5344CB8AC3E}">
        <p14:creationId xmlns:p14="http://schemas.microsoft.com/office/powerpoint/2010/main" val="410784803"/>
      </p:ext>
    </p:extLst>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53252"/>
                                        </p:tgtEl>
                                        <p:attrNameLst>
                                          <p:attrName>style.visibility</p:attrName>
                                        </p:attrNameLst>
                                      </p:cBhvr>
                                      <p:to>
                                        <p:strVal val="visible"/>
                                      </p:to>
                                    </p:set>
                                    <p:animEffect transition="in" filter="barn(inVertical)">
                                      <p:cBhvr>
                                        <p:cTn id="1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2" grpId="1"/>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856383" y="2279375"/>
            <a:ext cx="550026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smtClean="0">
                <a:solidFill>
                  <a:schemeClr val="bg1"/>
                </a:solidFill>
                <a:latin typeface="Arial" pitchFamily="34" charset="0"/>
                <a:cs typeface="Arial" pitchFamily="34" charset="0"/>
              </a:rPr>
              <a:t>Mở</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rộng</a:t>
            </a:r>
            <a:endParaRPr lang="en-US" sz="7200" b="1" dirty="0" smtClean="0">
              <a:solidFill>
                <a:schemeClr val="bg1"/>
              </a:solidFill>
              <a:latin typeface="Arial" pitchFamily="34" charset="0"/>
              <a:cs typeface="Arial" pitchFamily="34" charset="0"/>
            </a:endParaRPr>
          </a:p>
          <a:p>
            <a:pPr algn="ctr"/>
            <a:r>
              <a:rPr lang="en-US" sz="7200" b="1" dirty="0" err="1" smtClean="0">
                <a:solidFill>
                  <a:schemeClr val="bg1"/>
                </a:solidFill>
                <a:latin typeface="Arial" pitchFamily="34" charset="0"/>
                <a:cs typeface="Arial" pitchFamily="34" charset="0"/>
              </a:rPr>
              <a:t>Tổng</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kết</a:t>
            </a:r>
            <a:r>
              <a:rPr lang="en-US" sz="7200" b="1" dirty="0" smtClean="0">
                <a:solidFill>
                  <a:schemeClr val="bg1"/>
                </a:solidFill>
                <a:latin typeface="Arial" pitchFamily="34" charset="0"/>
                <a:cs typeface="Arial" pitchFamily="34" charset="0"/>
              </a:rPr>
              <a:t> </a:t>
            </a:r>
            <a:endParaRPr lang="en-US" sz="7200" b="1" dirty="0">
              <a:solidFill>
                <a:schemeClr val="bg1"/>
              </a:solidFill>
              <a:latin typeface="Arial" pitchFamily="34" charset="0"/>
              <a:cs typeface="Arial" pitchFamily="34" charset="0"/>
            </a:endParaRPr>
          </a:p>
        </p:txBody>
      </p:sp>
      <p:sp>
        <p:nvSpPr>
          <p:cNvPr id="3" name="Oval 2"/>
          <p:cNvSpPr/>
          <p:nvPr/>
        </p:nvSpPr>
        <p:spPr>
          <a:xfrm>
            <a:off x="2752138" y="2604052"/>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318153"/>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8" name="applause.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EBCC25A-C4AE-4786-9613-62CD574E7607}"/>
              </a:ext>
            </a:extLst>
          </p:cNvPr>
          <p:cNvSpPr/>
          <p:nvPr/>
        </p:nvSpPr>
        <p:spPr>
          <a:xfrm>
            <a:off x="2853612" y="195943"/>
            <a:ext cx="5785563" cy="1145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err="1">
                <a:solidFill>
                  <a:prstClr val="white"/>
                </a:solidFill>
              </a:rPr>
              <a:t>Thực</a:t>
            </a:r>
            <a:r>
              <a:rPr lang="en-US" sz="3600" dirty="0">
                <a:solidFill>
                  <a:prstClr val="white"/>
                </a:solidFill>
              </a:rPr>
              <a:t> </a:t>
            </a:r>
            <a:r>
              <a:rPr lang="en-US" sz="3600" dirty="0" err="1">
                <a:solidFill>
                  <a:prstClr val="white"/>
                </a:solidFill>
              </a:rPr>
              <a:t>hành</a:t>
            </a:r>
            <a:r>
              <a:rPr lang="en-US" sz="3600" dirty="0">
                <a:solidFill>
                  <a:prstClr val="white"/>
                </a:solidFill>
              </a:rPr>
              <a:t> </a:t>
            </a:r>
            <a:r>
              <a:rPr lang="en-US" sz="3600" dirty="0" err="1">
                <a:solidFill>
                  <a:prstClr val="white"/>
                </a:solidFill>
              </a:rPr>
              <a:t>cắm</a:t>
            </a:r>
            <a:r>
              <a:rPr lang="en-US" sz="3600" dirty="0">
                <a:solidFill>
                  <a:prstClr val="white"/>
                </a:solidFill>
              </a:rPr>
              <a:t> </a:t>
            </a:r>
            <a:r>
              <a:rPr lang="en-US" sz="3600" dirty="0" err="1">
                <a:solidFill>
                  <a:prstClr val="white"/>
                </a:solidFill>
              </a:rPr>
              <a:t>hoa</a:t>
            </a:r>
            <a:r>
              <a:rPr lang="en-US" sz="3600" dirty="0">
                <a:solidFill>
                  <a:prstClr val="white"/>
                </a:solidFill>
              </a:rPr>
              <a:t> </a:t>
            </a:r>
            <a:r>
              <a:rPr lang="en-US" sz="3600" dirty="0" err="1">
                <a:solidFill>
                  <a:prstClr val="white"/>
                </a:solidFill>
              </a:rPr>
              <a:t>theo</a:t>
            </a:r>
            <a:r>
              <a:rPr lang="en-US" sz="3600" dirty="0">
                <a:solidFill>
                  <a:prstClr val="white"/>
                </a:solidFill>
              </a:rPr>
              <a:t> </a:t>
            </a:r>
            <a:r>
              <a:rPr lang="en-US" sz="3600" dirty="0" err="1">
                <a:solidFill>
                  <a:prstClr val="white"/>
                </a:solidFill>
              </a:rPr>
              <a:t>tổ</a:t>
            </a:r>
            <a:r>
              <a:rPr lang="en-US" sz="3600" dirty="0">
                <a:solidFill>
                  <a:prstClr val="white"/>
                </a:solidFill>
              </a:rPr>
              <a:t>.</a:t>
            </a:r>
            <a:endParaRPr kumimoji="0" lang="en-US" sz="3600" b="0" i="0" u="none" strike="noStrike" kern="1200" cap="none" spc="0" normalizeH="0" baseline="0" noProof="0" dirty="0">
              <a:ln>
                <a:noFill/>
              </a:ln>
              <a:solidFill>
                <a:prstClr val="white"/>
              </a:solidFill>
              <a:effectLst/>
              <a:uLnTx/>
              <a:uFillTx/>
              <a:latin typeface="Calibri" panose="020F0502020204030204"/>
            </a:endParaRPr>
          </a:p>
        </p:txBody>
      </p:sp>
      <p:sp>
        <p:nvSpPr>
          <p:cNvPr id="8" name="Rectangle 7">
            <a:extLst>
              <a:ext uri="{FF2B5EF4-FFF2-40B4-BE49-F238E27FC236}">
                <a16:creationId xmlns:a16="http://schemas.microsoft.com/office/drawing/2014/main" id="{99DD9685-4F97-43BB-9506-FB697F1E3047}"/>
              </a:ext>
            </a:extLst>
          </p:cNvPr>
          <p:cNvSpPr/>
          <p:nvPr/>
        </p:nvSpPr>
        <p:spPr>
          <a:xfrm>
            <a:off x="1381125" y="1657350"/>
            <a:ext cx="9315450" cy="9144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Chuẩn</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bị</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nguyên</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liệu</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Hoa</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lọ</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hoa</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kéo</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39A480E4-F1C2-4FE2-A2C1-43AE2962C03A}"/>
              </a:ext>
            </a:extLst>
          </p:cNvPr>
          <p:cNvPicPr>
            <a:picLocks noChangeAspect="1"/>
          </p:cNvPicPr>
          <p:nvPr/>
        </p:nvPicPr>
        <p:blipFill>
          <a:blip r:embed="rId3"/>
          <a:stretch>
            <a:fillRect/>
          </a:stretch>
        </p:blipFill>
        <p:spPr>
          <a:xfrm>
            <a:off x="2465685" y="2790842"/>
            <a:ext cx="7454170" cy="3970175"/>
          </a:xfrm>
          <a:prstGeom prst="rect">
            <a:avLst/>
          </a:prstGeom>
        </p:spPr>
      </p:pic>
    </p:spTree>
    <p:extLst>
      <p:ext uri="{BB962C8B-B14F-4D97-AF65-F5344CB8AC3E}">
        <p14:creationId xmlns:p14="http://schemas.microsoft.com/office/powerpoint/2010/main" val="24937081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941983" y="2279375"/>
            <a:ext cx="795204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smtClean="0">
                <a:solidFill>
                  <a:schemeClr val="bg1"/>
                </a:solidFill>
                <a:latin typeface="Arial" pitchFamily="34" charset="0"/>
                <a:cs typeface="Arial" pitchFamily="34" charset="0"/>
              </a:rPr>
              <a:t>HĐ</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về</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nhà</a:t>
            </a:r>
            <a:endParaRPr lang="en-US" sz="7200" b="1" dirty="0">
              <a:solidFill>
                <a:schemeClr val="bg1"/>
              </a:solidFill>
              <a:latin typeface="Arial" pitchFamily="34" charset="0"/>
              <a:cs typeface="Arial" pitchFamily="34" charset="0"/>
            </a:endParaRPr>
          </a:p>
        </p:txBody>
      </p:sp>
      <p:sp>
        <p:nvSpPr>
          <p:cNvPr id="3" name="Oval 2"/>
          <p:cNvSpPr/>
          <p:nvPr/>
        </p:nvSpPr>
        <p:spPr>
          <a:xfrm>
            <a:off x="1582737" y="2519211"/>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040153"/>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8" name="applause.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AD3E89-574F-4BFF-82D2-CF99A8D816FE}"/>
              </a:ext>
            </a:extLst>
          </p:cNvPr>
          <p:cNvSpPr txBox="1"/>
          <p:nvPr/>
        </p:nvSpPr>
        <p:spPr>
          <a:xfrm>
            <a:off x="3209925" y="281420"/>
            <a:ext cx="6429375" cy="1200329"/>
          </a:xfrm>
          <a:prstGeom prst="rect">
            <a:avLst/>
          </a:prstGeom>
          <a:noFill/>
        </p:spPr>
        <p:txBody>
          <a:bodyPr wrap="square" rtlCol="0">
            <a:spAutoFit/>
          </a:bodyPr>
          <a:lstStyle/>
          <a:p>
            <a:pPr algn="ctr"/>
            <a:r>
              <a:rPr lang="en-US" sz="3600" dirty="0" err="1"/>
              <a:t>Làm</a:t>
            </a:r>
            <a:r>
              <a:rPr lang="en-US" sz="3600" dirty="0"/>
              <a:t> </a:t>
            </a:r>
            <a:r>
              <a:rPr lang="en-US" sz="3600" dirty="0" err="1"/>
              <a:t>việc</a:t>
            </a:r>
            <a:r>
              <a:rPr lang="en-US" sz="3600" dirty="0"/>
              <a:t> </a:t>
            </a:r>
            <a:r>
              <a:rPr lang="en-US" sz="3600" dirty="0" err="1"/>
              <a:t>nhà</a:t>
            </a:r>
            <a:r>
              <a:rPr lang="en-US" sz="3600" dirty="0"/>
              <a:t> </a:t>
            </a:r>
            <a:r>
              <a:rPr lang="en-US" sz="3600" dirty="0" err="1"/>
              <a:t>để</a:t>
            </a:r>
            <a:r>
              <a:rPr lang="en-US" sz="3600" dirty="0"/>
              <a:t> </a:t>
            </a:r>
            <a:r>
              <a:rPr lang="en-US" sz="3600" dirty="0" err="1"/>
              <a:t>rèn</a:t>
            </a:r>
            <a:r>
              <a:rPr lang="en-US" sz="3600" dirty="0"/>
              <a:t> </a:t>
            </a:r>
            <a:r>
              <a:rPr lang="en-US" sz="3600" dirty="0" err="1"/>
              <a:t>luyện</a:t>
            </a:r>
            <a:r>
              <a:rPr lang="en-US" sz="3600" dirty="0"/>
              <a:t> </a:t>
            </a:r>
            <a:r>
              <a:rPr lang="en-US" sz="3600" dirty="0" err="1"/>
              <a:t>tính</a:t>
            </a:r>
            <a:r>
              <a:rPr lang="en-US" sz="3600" dirty="0"/>
              <a:t> </a:t>
            </a:r>
            <a:r>
              <a:rPr lang="en-US" sz="3600" dirty="0" err="1"/>
              <a:t>cẩn</a:t>
            </a:r>
            <a:r>
              <a:rPr lang="en-US" sz="3600" dirty="0"/>
              <a:t> </a:t>
            </a:r>
            <a:r>
              <a:rPr lang="en-US" sz="3600" dirty="0" err="1"/>
              <a:t>thận</a:t>
            </a:r>
            <a:r>
              <a:rPr lang="en-US" sz="3600" dirty="0"/>
              <a:t>, </a:t>
            </a:r>
            <a:r>
              <a:rPr lang="en-US" sz="3600" dirty="0" err="1"/>
              <a:t>khéo</a:t>
            </a:r>
            <a:r>
              <a:rPr lang="en-US" sz="3600" dirty="0"/>
              <a:t> </a:t>
            </a:r>
            <a:r>
              <a:rPr lang="en-US" sz="3600" dirty="0" err="1"/>
              <a:t>léo</a:t>
            </a:r>
            <a:endParaRPr lang="en-US" sz="3600" dirty="0"/>
          </a:p>
        </p:txBody>
      </p:sp>
      <p:pic>
        <p:nvPicPr>
          <p:cNvPr id="4" name="Picture 3">
            <a:extLst>
              <a:ext uri="{FF2B5EF4-FFF2-40B4-BE49-F238E27FC236}">
                <a16:creationId xmlns:a16="http://schemas.microsoft.com/office/drawing/2014/main" id="{1B6D575F-D6C7-493F-A409-72B6EE04C4FD}"/>
              </a:ext>
            </a:extLst>
          </p:cNvPr>
          <p:cNvPicPr>
            <a:picLocks noChangeAspect="1"/>
          </p:cNvPicPr>
          <p:nvPr/>
        </p:nvPicPr>
        <p:blipFill>
          <a:blip r:embed="rId3"/>
          <a:stretch>
            <a:fillRect/>
          </a:stretch>
        </p:blipFill>
        <p:spPr>
          <a:xfrm>
            <a:off x="1074655" y="1732845"/>
            <a:ext cx="10011265" cy="3968832"/>
          </a:xfrm>
          <a:prstGeom prst="rect">
            <a:avLst/>
          </a:prstGeom>
        </p:spPr>
      </p:pic>
    </p:spTree>
    <p:extLst>
      <p:ext uri="{BB962C8B-B14F-4D97-AF65-F5344CB8AC3E}">
        <p14:creationId xmlns:p14="http://schemas.microsoft.com/office/powerpoint/2010/main" val="112292748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16" y="-221890"/>
            <a:ext cx="10413485" cy="7289440"/>
          </a:xfrm>
          <a:prstGeom prst="rect">
            <a:avLst/>
          </a:prstGeom>
        </p:spPr>
      </p:pic>
      <p:sp>
        <p:nvSpPr>
          <p:cNvPr id="18" name="TextBox 17"/>
          <p:cNvSpPr txBox="1"/>
          <p:nvPr/>
        </p:nvSpPr>
        <p:spPr>
          <a:xfrm>
            <a:off x="3611863" y="4428367"/>
            <a:ext cx="5252605" cy="829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libri Light" panose="020F0302020204030204"/>
                <a:ea typeface="+mn-ea"/>
                <a:cs typeface="+mn-cs"/>
              </a:rPr>
              <a:t>Củng cố bài học</a:t>
            </a:r>
            <a:endParaRPr kumimoji="0" lang="en-US" sz="4800" b="1" i="0" u="none" strike="noStrike" kern="1200" cap="none" spc="0" normalizeH="0" baseline="0" noProof="0" dirty="0">
              <a:ln>
                <a:noFill/>
              </a:ln>
              <a:solidFill>
                <a:srgbClr val="FF0000"/>
              </a:solidFill>
              <a:effectLst/>
              <a:uLnTx/>
              <a:uFillTx/>
              <a:latin typeface="Calibri Light" panose="020F0302020204030204"/>
              <a:ea typeface="+mn-ea"/>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p15:prstTrans prst="curtains"/>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0CB3A0-F86D-4969-BF2E-620359097C76}"/>
              </a:ext>
            </a:extLst>
          </p:cNvPr>
          <p:cNvSpPr/>
          <p:nvPr/>
        </p:nvSpPr>
        <p:spPr>
          <a:xfrm>
            <a:off x="2553741" y="2836582"/>
            <a:ext cx="7032273" cy="1524772"/>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Bài</a:t>
            </a:r>
            <a:r>
              <a:rPr kumimoji="0" lang="en-US" sz="8000" b="1" i="0" u="none" strike="noStrike" kern="1200" cap="none" spc="0" normalizeH="0" baseline="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rPr>
              <a:t> 4:</a:t>
            </a:r>
            <a:r>
              <a:rPr kumimoji="0" lang="en-US" sz="8000" b="1" i="0" u="none" strike="noStrike" kern="1200" cap="none" spc="0" normalizeH="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rPr>
              <a:t> Tay </a:t>
            </a:r>
            <a:r>
              <a:rPr kumimoji="0" lang="en-US" sz="8000" b="1" i="0" u="none" strike="noStrike" kern="1200" cap="none" spc="0" normalizeH="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k</a:t>
            </a:r>
            <a:r>
              <a:rPr kumimoji="0" lang="en-US" sz="8000" b="1" i="0" u="none" strike="noStrike" kern="1200" cap="none" spc="0" normalizeH="0" baseline="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héo</a:t>
            </a:r>
            <a:r>
              <a:rPr kumimoji="0" lang="en-US" sz="8000" b="1" i="0" u="none" strike="noStrike" kern="1200" cap="none" spc="0" normalizeH="0" baseline="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8000" b="1" i="0" u="none" strike="noStrike" kern="1200" cap="none" spc="0" normalizeH="0" baseline="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tay</a:t>
            </a:r>
            <a:r>
              <a:rPr kumimoji="0" lang="en-US" sz="8000" b="1" i="0" u="none" strike="noStrike" kern="1200" cap="none" spc="0" normalizeH="0" baseline="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8000" b="1" i="0" u="none" strike="noStrike" kern="1200" cap="none" spc="0" normalizeH="0" baseline="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đảm</a:t>
            </a:r>
            <a:endParaRPr kumimoji="0" lang="en-US" sz="8000" b="1" i="0" u="none" strike="noStrike" kern="1200" cap="none" spc="0" normalizeH="0" baseline="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BD6F9C1-7504-4F23-B2FA-FAE4B508547C}"/>
              </a:ext>
            </a:extLst>
          </p:cNvPr>
          <p:cNvSpPr txBox="1"/>
          <p:nvPr/>
        </p:nvSpPr>
        <p:spPr>
          <a:xfrm>
            <a:off x="2662865" y="707751"/>
            <a:ext cx="681402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Chủ</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đề</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Khám</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phá</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bản</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thân</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80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8EC15B-2351-4D7E-8AEC-DE4C0639432E}"/>
              </a:ext>
            </a:extLst>
          </p:cNvPr>
          <p:cNvSpPr txBox="1"/>
          <p:nvPr/>
        </p:nvSpPr>
        <p:spPr>
          <a:xfrm>
            <a:off x="3486150" y="1809750"/>
            <a:ext cx="5362575"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err="1">
                <a:ln>
                  <a:noFill/>
                </a:ln>
                <a:solidFill>
                  <a:srgbClr val="7030A0"/>
                </a:solidFill>
                <a:effectLst/>
                <a:uLnTx/>
                <a:uFillTx/>
                <a:latin typeface="Calibri" panose="020F0502020204030204"/>
                <a:ea typeface="+mn-ea"/>
                <a:cs typeface="+mn-cs"/>
              </a:rPr>
              <a:t>Mục</a:t>
            </a:r>
            <a:r>
              <a:rPr kumimoji="0" lang="en-US" sz="50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5000" b="0" i="0" u="none" strike="noStrike" kern="1200" cap="none" spc="0" normalizeH="0" baseline="0" noProof="0" dirty="0" err="1">
                <a:ln>
                  <a:noFill/>
                </a:ln>
                <a:solidFill>
                  <a:srgbClr val="7030A0"/>
                </a:solidFill>
                <a:effectLst/>
                <a:uLnTx/>
                <a:uFillTx/>
                <a:latin typeface="Calibri" panose="020F0502020204030204"/>
                <a:ea typeface="+mn-ea"/>
                <a:cs typeface="+mn-cs"/>
              </a:rPr>
              <a:t>tiêu</a:t>
            </a:r>
            <a:r>
              <a:rPr kumimoji="0" lang="en-US" sz="50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5000" b="0" i="0" u="none" strike="noStrike" kern="1200" cap="none" spc="0" normalizeH="0" baseline="0" noProof="0" dirty="0" err="1">
                <a:ln>
                  <a:noFill/>
                </a:ln>
                <a:solidFill>
                  <a:srgbClr val="7030A0"/>
                </a:solidFill>
                <a:effectLst/>
                <a:uLnTx/>
                <a:uFillTx/>
                <a:latin typeface="Calibri" panose="020F0502020204030204"/>
                <a:ea typeface="+mn-ea"/>
                <a:cs typeface="+mn-cs"/>
              </a:rPr>
              <a:t>bài</a:t>
            </a:r>
            <a:r>
              <a:rPr kumimoji="0" lang="en-US" sz="50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5000" b="0" i="0" u="none" strike="noStrike" kern="1200" cap="none" spc="0" normalizeH="0" baseline="0" noProof="0" dirty="0" err="1">
                <a:ln>
                  <a:noFill/>
                </a:ln>
                <a:solidFill>
                  <a:srgbClr val="7030A0"/>
                </a:solidFill>
                <a:effectLst/>
                <a:uLnTx/>
                <a:uFillTx/>
                <a:latin typeface="Calibri" panose="020F0502020204030204"/>
                <a:ea typeface="+mn-ea"/>
                <a:cs typeface="+mn-cs"/>
              </a:rPr>
              <a:t>học</a:t>
            </a:r>
            <a:endParaRPr kumimoji="0" lang="en-US" sz="50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39A2585-1C89-4F4F-B097-51C171329DC5}"/>
              </a:ext>
            </a:extLst>
          </p:cNvPr>
          <p:cNvSpPr txBox="1"/>
          <p:nvPr/>
        </p:nvSpPr>
        <p:spPr>
          <a:xfrm>
            <a:off x="1716833" y="2869006"/>
            <a:ext cx="8322906" cy="1231106"/>
          </a:xfrm>
          <a:prstGeom prst="rect">
            <a:avLst/>
          </a:prstGeom>
          <a:noFill/>
        </p:spPr>
        <p:txBody>
          <a:bodyPr wrap="square" rtlCol="0">
            <a:spAutoFit/>
          </a:bodyPr>
          <a:lstStyle/>
          <a:p>
            <a:pPr marL="457200" indent="-457200" algn="just">
              <a:buFont typeface="Arial" panose="020B0604020202020204" pitchFamily="34" charset="0"/>
              <a:buChar char="•"/>
            </a:pPr>
            <a:r>
              <a:rPr lang="vi-VN" sz="3700" dirty="0">
                <a:solidFill>
                  <a:srgbClr val="FF0000"/>
                </a:solidFill>
                <a:cs typeface="Arial" panose="020B0604020202020204" pitchFamily="34" charset="0"/>
              </a:rPr>
              <a:t>Làm việc nhà đ</a:t>
            </a:r>
            <a:r>
              <a:rPr lang="en-US" sz="3700" dirty="0">
                <a:solidFill>
                  <a:srgbClr val="FF0000"/>
                </a:solidFill>
                <a:cs typeface="Arial" panose="020B0604020202020204" pitchFamily="34" charset="0"/>
              </a:rPr>
              <a:t>ể</a:t>
            </a:r>
            <a:r>
              <a:rPr lang="vi-VN" sz="3700" dirty="0">
                <a:solidFill>
                  <a:srgbClr val="FF0000"/>
                </a:solidFill>
                <a:cs typeface="Arial" panose="020B0604020202020204" pitchFamily="34" charset="0"/>
              </a:rPr>
              <a:t> rèn luyện sự khéo tay, cẩn thận.</a:t>
            </a:r>
            <a:endParaRPr lang="en-US" sz="37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429479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856383" y="2279375"/>
            <a:ext cx="550026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smtClean="0">
                <a:solidFill>
                  <a:schemeClr val="bg1"/>
                </a:solidFill>
                <a:latin typeface="Arial" pitchFamily="34" charset="0"/>
                <a:cs typeface="Arial" pitchFamily="34" charset="0"/>
              </a:rPr>
              <a:t>Khởi</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động</a:t>
            </a:r>
            <a:endParaRPr lang="en-US" sz="7200" b="1" dirty="0">
              <a:solidFill>
                <a:schemeClr val="bg1"/>
              </a:solidFill>
              <a:latin typeface="Arial" pitchFamily="34" charset="0"/>
              <a:cs typeface="Arial" pitchFamily="34" charset="0"/>
            </a:endParaRPr>
          </a:p>
        </p:txBody>
      </p:sp>
      <p:sp>
        <p:nvSpPr>
          <p:cNvPr id="3" name="Oval 2"/>
          <p:cNvSpPr/>
          <p:nvPr/>
        </p:nvSpPr>
        <p:spPr>
          <a:xfrm>
            <a:off x="2752138" y="2604052"/>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75678"/>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8" name="applause.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 name="Video bài 4">
            <a:hlinkClick r:id="" action="ppaction://media"/>
            <a:extLst>
              <a:ext uri="{FF2B5EF4-FFF2-40B4-BE49-F238E27FC236}">
                <a16:creationId xmlns:a16="http://schemas.microsoft.com/office/drawing/2014/main" id="{E0EFE36F-707A-4C08-8F06-D2520328FC9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05825" y="552265"/>
            <a:ext cx="9753600" cy="5486400"/>
          </a:xfrm>
          <a:prstGeom prst="rect">
            <a:avLst/>
          </a:prstGeom>
        </p:spPr>
      </p:pic>
    </p:spTree>
    <p:extLst>
      <p:ext uri="{BB962C8B-B14F-4D97-AF65-F5344CB8AC3E}">
        <p14:creationId xmlns:p14="http://schemas.microsoft.com/office/powerpoint/2010/main" val="381720128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856383" y="2279375"/>
            <a:ext cx="550026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smtClean="0">
                <a:solidFill>
                  <a:schemeClr val="bg1"/>
                </a:solidFill>
                <a:latin typeface="Arial" pitchFamily="34" charset="0"/>
                <a:cs typeface="Arial" pitchFamily="34" charset="0"/>
              </a:rPr>
              <a:t>Khám</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phá</a:t>
            </a:r>
            <a:endParaRPr lang="en-US" sz="7200" b="1" dirty="0">
              <a:solidFill>
                <a:schemeClr val="bg1"/>
              </a:solidFill>
              <a:latin typeface="Arial" pitchFamily="34" charset="0"/>
              <a:cs typeface="Arial" pitchFamily="34" charset="0"/>
            </a:endParaRPr>
          </a:p>
        </p:txBody>
      </p:sp>
      <p:sp>
        <p:nvSpPr>
          <p:cNvPr id="3" name="Oval 2"/>
          <p:cNvSpPr/>
          <p:nvPr/>
        </p:nvSpPr>
        <p:spPr>
          <a:xfrm>
            <a:off x="2752138" y="2604052"/>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989827"/>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8" name="applause.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EBCC25A-C4AE-4786-9613-62CD574E7607}"/>
              </a:ext>
            </a:extLst>
          </p:cNvPr>
          <p:cNvSpPr/>
          <p:nvPr/>
        </p:nvSpPr>
        <p:spPr>
          <a:xfrm>
            <a:off x="1943100" y="195943"/>
            <a:ext cx="8385888" cy="13156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prstClr val="white"/>
                </a:solidFill>
              </a:rPr>
              <a:t>K</a:t>
            </a:r>
            <a:r>
              <a:rPr lang="vi-VN" sz="3200" dirty="0">
                <a:solidFill>
                  <a:prstClr val="white"/>
                </a:solidFill>
              </a:rPr>
              <a:t>ể câu </a:t>
            </a:r>
            <a:r>
              <a:rPr lang="vi-VN" sz="3200">
                <a:solidFill>
                  <a:prstClr val="white"/>
                </a:solidFill>
              </a:rPr>
              <a:t>chuyện </a:t>
            </a:r>
            <a:r>
              <a:rPr lang="en-US" sz="3200" smtClean="0">
                <a:solidFill>
                  <a:prstClr val="white"/>
                </a:solidFill>
              </a:rPr>
              <a:t>“</a:t>
            </a:r>
            <a:r>
              <a:rPr lang="vi-VN" sz="3200" smtClean="0">
                <a:solidFill>
                  <a:prstClr val="white"/>
                </a:solidFill>
              </a:rPr>
              <a:t>Cậu </a:t>
            </a:r>
            <a:r>
              <a:rPr lang="vi-VN" sz="3200" dirty="0">
                <a:solidFill>
                  <a:prstClr val="white"/>
                </a:solidFill>
              </a:rPr>
              <a:t>bé </a:t>
            </a:r>
            <a:r>
              <a:rPr lang="vi-VN" sz="3200">
                <a:solidFill>
                  <a:prstClr val="white"/>
                </a:solidFill>
              </a:rPr>
              <a:t>hậu </a:t>
            </a:r>
            <a:r>
              <a:rPr lang="vi-VN" sz="3200" smtClean="0">
                <a:solidFill>
                  <a:prstClr val="white"/>
                </a:solidFill>
              </a:rPr>
              <a:t>đậu</a:t>
            </a:r>
            <a:r>
              <a:rPr lang="en-US" sz="3200" smtClean="0">
                <a:solidFill>
                  <a:prstClr val="white"/>
                </a:solidFill>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99DD9685-4F97-43BB-9506-FB697F1E3047}"/>
              </a:ext>
            </a:extLst>
          </p:cNvPr>
          <p:cNvSpPr/>
          <p:nvPr/>
        </p:nvSpPr>
        <p:spPr>
          <a:xfrm>
            <a:off x="733425" y="1760376"/>
            <a:ext cx="10363199" cy="335195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vi-VN" sz="3200" dirty="0">
                <a:latin typeface="Calibri" panose="020F0502020204030204" pitchFamily="34" charset="0"/>
                <a:cs typeface="Calibri" panose="020F0502020204030204" pitchFamily="34" charset="0"/>
              </a:rPr>
              <a:t> “Ngày xửa ngày xưa, ở hành tinh Xủng Xoảng có một cậu bé tên là Úi Chà! Cậu bé </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ấy rất nhanh, ăn cũng nhanh, chạy cũng nhanh, làm gì cũng nhanh như một cơn gió chỉ có điều vì nhanh nhảu, không chịu nhìn trước nhìn sau nên cậu rất hay làm đổ vỡ, làm rơi đồ. Chiếc bát rơi vỡ vì vừa ăn Úi</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Chà vừa xem điện thoại</a:t>
            </a:r>
            <a:r>
              <a:rPr lang="en-US" sz="3200" dirty="0">
                <a:latin typeface="Calibri" panose="020F0502020204030204" pitchFamily="34" charset="0"/>
                <a:cs typeface="Calibri" panose="020F0502020204030204" pitchFamily="34"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Cloud 1">
            <a:extLst>
              <a:ext uri="{FF2B5EF4-FFF2-40B4-BE49-F238E27FC236}">
                <a16:creationId xmlns:a16="http://schemas.microsoft.com/office/drawing/2014/main" id="{DB3ACC19-D628-4F09-AC4A-6E5B4D34B82C}"/>
              </a:ext>
            </a:extLst>
          </p:cNvPr>
          <p:cNvSpPr/>
          <p:nvPr/>
        </p:nvSpPr>
        <p:spPr>
          <a:xfrm>
            <a:off x="3152775" y="5219700"/>
            <a:ext cx="5486400" cy="1442357"/>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err="1"/>
              <a:t>Tiếng</a:t>
            </a:r>
            <a:r>
              <a:rPr lang="en-US" sz="3200" dirty="0"/>
              <a:t> </a:t>
            </a:r>
            <a:r>
              <a:rPr lang="en-US" sz="3200" dirty="0" err="1"/>
              <a:t>bát</a:t>
            </a:r>
            <a:r>
              <a:rPr lang="en-US" sz="3200" dirty="0"/>
              <a:t> </a:t>
            </a:r>
            <a:r>
              <a:rPr lang="en-US" sz="3200" dirty="0" err="1"/>
              <a:t>rơi</a:t>
            </a:r>
            <a:r>
              <a:rPr lang="en-US" sz="3200" dirty="0"/>
              <a:t> </a:t>
            </a:r>
            <a:r>
              <a:rPr lang="en-US" sz="3200" dirty="0" err="1"/>
              <a:t>tạo</a:t>
            </a:r>
            <a:r>
              <a:rPr lang="en-US" sz="3200" dirty="0"/>
              <a:t> ra </a:t>
            </a:r>
            <a:r>
              <a:rPr lang="en-US" sz="3200" dirty="0" err="1"/>
              <a:t>âm</a:t>
            </a:r>
            <a:r>
              <a:rPr lang="en-US" sz="3200" dirty="0"/>
              <a:t> </a:t>
            </a:r>
            <a:r>
              <a:rPr lang="en-US" sz="3200" dirty="0" err="1"/>
              <a:t>thanh</a:t>
            </a:r>
            <a:r>
              <a:rPr lang="en-US" sz="3200" dirty="0"/>
              <a:t> </a:t>
            </a:r>
            <a:r>
              <a:rPr lang="en-US" sz="3200" dirty="0" err="1"/>
              <a:t>gì</a:t>
            </a:r>
            <a:r>
              <a:rPr lang="en-US" sz="3200" dirty="0"/>
              <a:t>?</a:t>
            </a:r>
          </a:p>
        </p:txBody>
      </p:sp>
      <p:sp>
        <p:nvSpPr>
          <p:cNvPr id="5" name="Cloud 4">
            <a:extLst>
              <a:ext uri="{FF2B5EF4-FFF2-40B4-BE49-F238E27FC236}">
                <a16:creationId xmlns:a16="http://schemas.microsoft.com/office/drawing/2014/main" id="{1DED1F1F-9DD0-4907-823D-B9E4F55AA97D}"/>
              </a:ext>
            </a:extLst>
          </p:cNvPr>
          <p:cNvSpPr/>
          <p:nvPr/>
        </p:nvSpPr>
        <p:spPr>
          <a:xfrm>
            <a:off x="3152775" y="5257800"/>
            <a:ext cx="5486400" cy="1442357"/>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err="1"/>
              <a:t>Tiếng</a:t>
            </a:r>
            <a:r>
              <a:rPr lang="en-US" sz="3200" dirty="0"/>
              <a:t> </a:t>
            </a:r>
            <a:r>
              <a:rPr lang="en-US" sz="3200" dirty="0" err="1"/>
              <a:t>bát</a:t>
            </a:r>
            <a:r>
              <a:rPr lang="en-US" sz="3200" dirty="0"/>
              <a:t> </a:t>
            </a:r>
            <a:r>
              <a:rPr lang="en-US" sz="3200" dirty="0" err="1"/>
              <a:t>rơi</a:t>
            </a:r>
            <a:r>
              <a:rPr lang="en-US" sz="3200" dirty="0"/>
              <a:t> </a:t>
            </a:r>
            <a:r>
              <a:rPr lang="en-US" sz="3200" dirty="0" err="1"/>
              <a:t>loảng</a:t>
            </a:r>
            <a:r>
              <a:rPr lang="en-US" sz="3200" dirty="0"/>
              <a:t> </a:t>
            </a:r>
            <a:r>
              <a:rPr lang="en-US" sz="3200" dirty="0" err="1"/>
              <a:t>xoảng</a:t>
            </a:r>
            <a:endParaRPr lang="en-US" sz="3200" dirty="0"/>
          </a:p>
        </p:txBody>
      </p:sp>
    </p:spTree>
    <p:extLst>
      <p:ext uri="{BB962C8B-B14F-4D97-AF65-F5344CB8AC3E}">
        <p14:creationId xmlns:p14="http://schemas.microsoft.com/office/powerpoint/2010/main" val="390112534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2"/>
                                        </p:tgtEl>
                                        <p:attrNameLst>
                                          <p:attrName>ppt_x</p:attrName>
                                        </p:attrNameLst>
                                      </p:cBhvr>
                                      <p:tavLst>
                                        <p:tav tm="0">
                                          <p:val>
                                            <p:strVal val="ppt_x"/>
                                          </p:val>
                                        </p:tav>
                                        <p:tav tm="100000">
                                          <p:val>
                                            <p:strVal val="ppt_x"/>
                                          </p:val>
                                        </p:tav>
                                      </p:tavLst>
                                    </p:anim>
                                    <p:anim calcmode="lin" valueType="num">
                                      <p:cBhvr additive="base">
                                        <p:cTn id="22" dur="500"/>
                                        <p:tgtEl>
                                          <p:spTgt spid="2"/>
                                        </p:tgtEl>
                                        <p:attrNameLst>
                                          <p:attrName>ppt_y</p:attrName>
                                        </p:attrNameLst>
                                      </p:cBhvr>
                                      <p:tavLst>
                                        <p:tav tm="0">
                                          <p:val>
                                            <p:strVal val="ppt_y"/>
                                          </p:val>
                                        </p:tav>
                                        <p:tav tm="100000">
                                          <p:val>
                                            <p:strVal val="1+ppt_h/2"/>
                                          </p:val>
                                        </p:tav>
                                      </p:tavLst>
                                    </p:anim>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2" grpId="0" animBg="1"/>
      <p:bldP spid="2" grpId="1"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D9685-4F97-43BB-9506-FB697F1E3047}"/>
              </a:ext>
            </a:extLst>
          </p:cNvPr>
          <p:cNvSpPr/>
          <p:nvPr/>
        </p:nvSpPr>
        <p:spPr>
          <a:xfrm>
            <a:off x="1162050" y="885825"/>
            <a:ext cx="8396286" cy="10287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lvl="0" algn="just"/>
            <a:r>
              <a:rPr lang="vi-VN" sz="3600" dirty="0">
                <a:solidFill>
                  <a:prstClr val="black"/>
                </a:solidFill>
                <a:latin typeface="Calibri" panose="020F0502020204030204" pitchFamily="34" charset="0"/>
                <a:cs typeface="Calibri" panose="020F0502020204030204" pitchFamily="34" charset="0"/>
              </a:rPr>
              <a:t> Vì mải với tay lấy rô bốt trái cây nên Úi Chà </a:t>
            </a:r>
            <a:r>
              <a:rPr lang="en-US" sz="3600" dirty="0">
                <a:solidFill>
                  <a:prstClr val="black"/>
                </a:solidFill>
                <a:latin typeface="Calibri" panose="020F0502020204030204" pitchFamily="34" charset="0"/>
                <a:cs typeface="Calibri" panose="020F0502020204030204" pitchFamily="34" charset="0"/>
              </a:rPr>
              <a:t> </a:t>
            </a:r>
            <a:r>
              <a:rPr lang="vi-VN" sz="3600" dirty="0">
                <a:solidFill>
                  <a:prstClr val="black"/>
                </a:solidFill>
                <a:latin typeface="Calibri" panose="020F0502020204030204" pitchFamily="34" charset="0"/>
                <a:cs typeface="Calibri" panose="020F0502020204030204" pitchFamily="34" charset="0"/>
              </a:rPr>
              <a:t>làm đổ cả cốc nước rồi!</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Cloud 1">
            <a:extLst>
              <a:ext uri="{FF2B5EF4-FFF2-40B4-BE49-F238E27FC236}">
                <a16:creationId xmlns:a16="http://schemas.microsoft.com/office/drawing/2014/main" id="{DB3ACC19-D628-4F09-AC4A-6E5B4D34B82C}"/>
              </a:ext>
            </a:extLst>
          </p:cNvPr>
          <p:cNvSpPr/>
          <p:nvPr/>
        </p:nvSpPr>
        <p:spPr>
          <a:xfrm>
            <a:off x="2181226" y="2085975"/>
            <a:ext cx="7377110" cy="260032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200">
                <a:solidFill>
                  <a:prstClr val="white"/>
                </a:solidFill>
                <a:latin typeface="Calibri" panose="020F0502020204030204"/>
              </a:rPr>
              <a:t>Nước đổ như thế nào, rơi xuống đâu, làm ướt đồ đạc nào trong nhà </a:t>
            </a:r>
          </a:p>
          <a:p>
            <a:pPr lvl="0" algn="ctr"/>
            <a:r>
              <a:rPr lang="vi-VN" sz="3200">
                <a:solidFill>
                  <a:prstClr val="white"/>
                </a:solidFill>
                <a:latin typeface="Calibri" panose="020F0502020204030204"/>
              </a:rPr>
              <a:t>không?</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loud 4">
            <a:extLst>
              <a:ext uri="{FF2B5EF4-FFF2-40B4-BE49-F238E27FC236}">
                <a16:creationId xmlns:a16="http://schemas.microsoft.com/office/drawing/2014/main" id="{39C48171-22F2-4F18-9BF2-99179002C414}"/>
              </a:ext>
            </a:extLst>
          </p:cNvPr>
          <p:cNvSpPr/>
          <p:nvPr/>
        </p:nvSpPr>
        <p:spPr>
          <a:xfrm>
            <a:off x="2181226" y="2085975"/>
            <a:ext cx="7377110" cy="260032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3200" dirty="0" err="1">
                <a:solidFill>
                  <a:prstClr val="white"/>
                </a:solidFill>
                <a:latin typeface="Calibri" panose="020F0502020204030204"/>
              </a:rPr>
              <a:t>Nước</a:t>
            </a:r>
            <a:r>
              <a:rPr lang="en-US" sz="3200" dirty="0">
                <a:solidFill>
                  <a:prstClr val="white"/>
                </a:solidFill>
                <a:latin typeface="Calibri" panose="020F0502020204030204"/>
              </a:rPr>
              <a:t> </a:t>
            </a:r>
            <a:r>
              <a:rPr lang="en-US" sz="3200" dirty="0" err="1">
                <a:solidFill>
                  <a:prstClr val="white"/>
                </a:solidFill>
                <a:latin typeface="Calibri" panose="020F0502020204030204"/>
              </a:rPr>
              <a:t>đổ</a:t>
            </a:r>
            <a:r>
              <a:rPr lang="en-US" sz="3200" dirty="0">
                <a:solidFill>
                  <a:prstClr val="white"/>
                </a:solidFill>
                <a:latin typeface="Calibri" panose="020F0502020204030204"/>
              </a:rPr>
              <a:t> </a:t>
            </a:r>
            <a:r>
              <a:rPr lang="en-US" sz="3200" dirty="0" err="1">
                <a:solidFill>
                  <a:prstClr val="white"/>
                </a:solidFill>
                <a:latin typeface="Calibri" panose="020F0502020204030204"/>
              </a:rPr>
              <a:t>đầy</a:t>
            </a:r>
            <a:r>
              <a:rPr lang="en-US" sz="3200" dirty="0">
                <a:solidFill>
                  <a:prstClr val="white"/>
                </a:solidFill>
                <a:latin typeface="Calibri" panose="020F0502020204030204"/>
              </a:rPr>
              <a:t> ra </a:t>
            </a:r>
            <a:r>
              <a:rPr lang="en-US" sz="3200" dirty="0" err="1">
                <a:solidFill>
                  <a:prstClr val="white"/>
                </a:solidFill>
                <a:latin typeface="Calibri" panose="020F0502020204030204"/>
              </a:rPr>
              <a:t>nhà</a:t>
            </a:r>
            <a:r>
              <a:rPr lang="en-US" sz="3200" dirty="0">
                <a:solidFill>
                  <a:prstClr val="white"/>
                </a:solidFill>
                <a:latin typeface="Calibri" panose="020F0502020204030204"/>
              </a:rPr>
              <a:t>, </a:t>
            </a:r>
            <a:r>
              <a:rPr lang="en-US" sz="3200" dirty="0" err="1">
                <a:solidFill>
                  <a:prstClr val="white"/>
                </a:solidFill>
                <a:latin typeface="Calibri" panose="020F0502020204030204"/>
              </a:rPr>
              <a:t>làm</a:t>
            </a:r>
            <a:r>
              <a:rPr lang="en-US" sz="3200" dirty="0">
                <a:solidFill>
                  <a:prstClr val="white"/>
                </a:solidFill>
                <a:latin typeface="Calibri" panose="020F0502020204030204"/>
              </a:rPr>
              <a:t> </a:t>
            </a:r>
            <a:r>
              <a:rPr lang="en-US" sz="3200" dirty="0" err="1">
                <a:solidFill>
                  <a:prstClr val="white"/>
                </a:solidFill>
                <a:latin typeface="Calibri" panose="020F0502020204030204"/>
              </a:rPr>
              <a:t>ướt</a:t>
            </a:r>
            <a:r>
              <a:rPr lang="en-US" sz="3200" dirty="0">
                <a:solidFill>
                  <a:prstClr val="white"/>
                </a:solidFill>
                <a:latin typeface="Calibri" panose="020F0502020204030204"/>
              </a:rPr>
              <a:t> </a:t>
            </a:r>
            <a:r>
              <a:rPr lang="en-US" sz="3200" dirty="0" err="1">
                <a:solidFill>
                  <a:prstClr val="white"/>
                </a:solidFill>
                <a:latin typeface="Calibri" panose="020F0502020204030204"/>
              </a:rPr>
              <a:t>hết</a:t>
            </a:r>
            <a:r>
              <a:rPr lang="en-US" sz="3200" dirty="0">
                <a:solidFill>
                  <a:prstClr val="white"/>
                </a:solidFill>
                <a:latin typeface="Calibri" panose="020F0502020204030204"/>
              </a:rPr>
              <a:t> </a:t>
            </a:r>
            <a:r>
              <a:rPr lang="en-US" sz="3200" dirty="0" err="1">
                <a:solidFill>
                  <a:prstClr val="white"/>
                </a:solidFill>
                <a:latin typeface="Calibri" panose="020F0502020204030204"/>
              </a:rPr>
              <a:t>bàn</a:t>
            </a:r>
            <a:r>
              <a:rPr lang="en-US" sz="3200" dirty="0">
                <a:solidFill>
                  <a:prstClr val="white"/>
                </a:solidFill>
                <a:latin typeface="Calibri" panose="020F0502020204030204"/>
              </a:rPr>
              <a:t> </a:t>
            </a:r>
            <a:r>
              <a:rPr lang="en-US" sz="3200" dirty="0" err="1">
                <a:solidFill>
                  <a:prstClr val="white"/>
                </a:solidFill>
                <a:latin typeface="Calibri" panose="020F0502020204030204"/>
              </a:rPr>
              <a:t>ghế</a:t>
            </a:r>
            <a:r>
              <a:rPr lang="en-US" sz="3200" dirty="0">
                <a:solidFill>
                  <a:prstClr val="white"/>
                </a:solidFill>
                <a:latin typeface="Calibri" panose="020F0502020204030204"/>
              </a:rPr>
              <a:t>, </a:t>
            </a:r>
            <a:r>
              <a:rPr lang="en-US" sz="3200" dirty="0" err="1">
                <a:solidFill>
                  <a:prstClr val="white"/>
                </a:solidFill>
                <a:latin typeface="Calibri" panose="020F0502020204030204"/>
              </a:rPr>
              <a:t>đồ</a:t>
            </a:r>
            <a:r>
              <a:rPr lang="en-US" sz="3200" dirty="0">
                <a:solidFill>
                  <a:prstClr val="white"/>
                </a:solidFill>
                <a:latin typeface="Calibri" panose="020F0502020204030204"/>
              </a:rPr>
              <a:t> </a:t>
            </a:r>
            <a:r>
              <a:rPr lang="en-US" sz="3200" dirty="0" err="1">
                <a:solidFill>
                  <a:prstClr val="white"/>
                </a:solidFill>
                <a:latin typeface="Calibri" panose="020F0502020204030204"/>
              </a:rPr>
              <a:t>đạc</a:t>
            </a:r>
            <a:r>
              <a:rPr lang="en-US" sz="3200" dirty="0">
                <a:solidFill>
                  <a:prstClr val="white"/>
                </a:solidFill>
                <a:latin typeface="Calibri" panose="020F0502020204030204"/>
              </a:rPr>
              <a:t> </a:t>
            </a:r>
            <a:r>
              <a:rPr lang="en-US" sz="3200" dirty="0" err="1">
                <a:solidFill>
                  <a:prstClr val="white"/>
                </a:solidFill>
                <a:latin typeface="Calibri" panose="020F0502020204030204"/>
              </a:rPr>
              <a:t>trong</a:t>
            </a:r>
            <a:r>
              <a:rPr lang="en-US" sz="3200" dirty="0">
                <a:solidFill>
                  <a:prstClr val="white"/>
                </a:solidFill>
                <a:latin typeface="Calibri" panose="020F0502020204030204"/>
              </a:rPr>
              <a:t> </a:t>
            </a:r>
            <a:r>
              <a:rPr lang="en-US" sz="3200" dirty="0" err="1">
                <a:solidFill>
                  <a:prstClr val="white"/>
                </a:solidFill>
                <a:latin typeface="Calibri" panose="020F0502020204030204"/>
              </a:rPr>
              <a:t>nhà</a:t>
            </a:r>
            <a:r>
              <a:rPr lang="en-US" sz="3200" dirty="0">
                <a:solidFill>
                  <a:prstClr val="white"/>
                </a:solidFill>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44832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2" grpId="1"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D9685-4F97-43BB-9506-FB697F1E3047}"/>
              </a:ext>
            </a:extLst>
          </p:cNvPr>
          <p:cNvSpPr/>
          <p:nvPr/>
        </p:nvSpPr>
        <p:spPr>
          <a:xfrm>
            <a:off x="979240" y="1248255"/>
            <a:ext cx="9877424" cy="153352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3600" i="1" dirty="0" err="1"/>
              <a:t>Chà</a:t>
            </a:r>
            <a:r>
              <a:rPr lang="en-US" sz="3600" i="1" dirty="0"/>
              <a:t> </a:t>
            </a:r>
            <a:r>
              <a:rPr lang="en-US" sz="3600" i="1" dirty="0" err="1"/>
              <a:t>chà</a:t>
            </a:r>
            <a:r>
              <a:rPr lang="en-US" sz="3600" i="1" dirty="0"/>
              <a:t>… </a:t>
            </a:r>
            <a:r>
              <a:rPr lang="en-US" sz="3600" i="1" dirty="0" err="1"/>
              <a:t>hãy</a:t>
            </a:r>
            <a:r>
              <a:rPr lang="en-US" sz="3600" i="1" dirty="0"/>
              <a:t> </a:t>
            </a:r>
            <a:r>
              <a:rPr lang="en-US" sz="3600" i="1" dirty="0" err="1"/>
              <a:t>xem</a:t>
            </a:r>
            <a:r>
              <a:rPr lang="en-US" sz="3600" i="1" dirty="0"/>
              <a:t> </a:t>
            </a:r>
            <a:r>
              <a:rPr lang="en-US" sz="3600" i="1" dirty="0" err="1"/>
              <a:t>kìa</a:t>
            </a:r>
            <a:r>
              <a:rPr lang="en-US" sz="3600" i="1" dirty="0"/>
              <a:t>. </a:t>
            </a:r>
            <a:r>
              <a:rPr lang="en-US" sz="3600" dirty="0" err="1"/>
              <a:t>Cậu</a:t>
            </a:r>
            <a:r>
              <a:rPr lang="en-US" sz="3600" dirty="0"/>
              <a:t> </a:t>
            </a:r>
            <a:r>
              <a:rPr lang="en-US" sz="3600" dirty="0" err="1"/>
              <a:t>bé</a:t>
            </a:r>
            <a:r>
              <a:rPr lang="en-US" sz="3600" dirty="0"/>
              <a:t> </a:t>
            </a:r>
            <a:r>
              <a:rPr lang="en-US" sz="3600" dirty="0" err="1"/>
              <a:t>đang</a:t>
            </a:r>
            <a:r>
              <a:rPr lang="en-US" sz="3600" dirty="0"/>
              <a:t> </a:t>
            </a:r>
            <a:r>
              <a:rPr lang="en-US" sz="3600" dirty="0" err="1"/>
              <a:t>cầm</a:t>
            </a:r>
            <a:r>
              <a:rPr lang="en-US" sz="3600" dirty="0"/>
              <a:t> </a:t>
            </a:r>
            <a:r>
              <a:rPr lang="en-US" sz="3600" dirty="0" err="1"/>
              <a:t>trên</a:t>
            </a:r>
            <a:r>
              <a:rPr lang="en-US" sz="3600" dirty="0"/>
              <a:t> </a:t>
            </a:r>
            <a:r>
              <a:rPr lang="en-US" sz="3600" dirty="0" err="1"/>
              <a:t>tay</a:t>
            </a:r>
            <a:r>
              <a:rPr lang="en-US" sz="3600" dirty="0"/>
              <a:t> </a:t>
            </a:r>
            <a:r>
              <a:rPr lang="en-US" sz="3600" dirty="0" err="1"/>
              <a:t>rổ</a:t>
            </a:r>
            <a:r>
              <a:rPr lang="en-US" sz="3600" dirty="0"/>
              <a:t> </a:t>
            </a:r>
            <a:r>
              <a:rPr lang="en-US" sz="3600" dirty="0" err="1"/>
              <a:t>rau</a:t>
            </a:r>
            <a:r>
              <a:rPr lang="en-US" sz="3600" dirty="0"/>
              <a:t> </a:t>
            </a:r>
            <a:r>
              <a:rPr lang="en-US" sz="3600" dirty="0" err="1"/>
              <a:t>mà</a:t>
            </a:r>
            <a:r>
              <a:rPr lang="en-US" sz="3600" dirty="0"/>
              <a:t> </a:t>
            </a:r>
            <a:r>
              <a:rPr lang="en-US" sz="3600" dirty="0" err="1"/>
              <a:t>mắt</a:t>
            </a:r>
            <a:r>
              <a:rPr lang="en-US" sz="3600" dirty="0"/>
              <a:t> </a:t>
            </a:r>
            <a:r>
              <a:rPr lang="en-US" sz="3600" dirty="0" err="1"/>
              <a:t>vẫn</a:t>
            </a:r>
            <a:r>
              <a:rPr lang="en-US" sz="3600" dirty="0"/>
              <a:t> </a:t>
            </a:r>
            <a:r>
              <a:rPr lang="en-US" sz="3600" dirty="0" err="1"/>
              <a:t>đang</a:t>
            </a:r>
            <a:r>
              <a:rPr lang="en-US" sz="3600" dirty="0"/>
              <a:t> </a:t>
            </a:r>
            <a:r>
              <a:rPr lang="en-US" sz="3600" dirty="0" err="1"/>
              <a:t>nhìn</a:t>
            </a:r>
            <a:r>
              <a:rPr lang="en-US" sz="3600" dirty="0"/>
              <a:t>  </a:t>
            </a:r>
            <a:r>
              <a:rPr lang="en-US" sz="3600" dirty="0" err="1"/>
              <a:t>theo</a:t>
            </a:r>
            <a:r>
              <a:rPr lang="en-US" sz="3600" dirty="0"/>
              <a:t> </a:t>
            </a:r>
            <a:r>
              <a:rPr lang="en-US" sz="3600" dirty="0" err="1"/>
              <a:t>bộ</a:t>
            </a:r>
            <a:r>
              <a:rPr lang="en-US" sz="3600" dirty="0"/>
              <a:t> </a:t>
            </a:r>
            <a:r>
              <a:rPr lang="en-US" sz="3600" dirty="0" err="1"/>
              <a:t>phim</a:t>
            </a:r>
            <a:r>
              <a:rPr lang="en-US" sz="3600" dirty="0"/>
              <a:t> </a:t>
            </a:r>
            <a:r>
              <a:rPr lang="en-US" sz="3600" dirty="0" err="1"/>
              <a:t>hoạt</a:t>
            </a:r>
            <a:r>
              <a:rPr lang="en-US" sz="3600" dirty="0"/>
              <a:t> </a:t>
            </a:r>
            <a:r>
              <a:rPr lang="en-US" sz="3600" dirty="0" err="1"/>
              <a:t>hình</a:t>
            </a:r>
            <a:r>
              <a:rPr lang="en-US" sz="3600" dirty="0"/>
              <a:t> ở </a:t>
            </a:r>
            <a:r>
              <a:rPr lang="en-US" sz="3600" dirty="0" err="1"/>
              <a:t>ti</a:t>
            </a:r>
            <a:r>
              <a:rPr lang="en-US" sz="3600" dirty="0"/>
              <a:t> vi. </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Cloud 1">
            <a:extLst>
              <a:ext uri="{FF2B5EF4-FFF2-40B4-BE49-F238E27FC236}">
                <a16:creationId xmlns:a16="http://schemas.microsoft.com/office/drawing/2014/main" id="{DB3ACC19-D628-4F09-AC4A-6E5B4D34B82C}"/>
              </a:ext>
            </a:extLst>
          </p:cNvPr>
          <p:cNvSpPr/>
          <p:nvPr/>
        </p:nvSpPr>
        <p:spPr>
          <a:xfrm>
            <a:off x="3809999" y="3240336"/>
            <a:ext cx="5243511" cy="166687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200" dirty="0">
                <a:solidFill>
                  <a:prstClr val="white"/>
                </a:solidFill>
                <a:latin typeface="Calibri" panose="020F0502020204030204"/>
              </a:rPr>
              <a:t>Điều gì xảy </a:t>
            </a:r>
            <a:r>
              <a:rPr lang="vi-VN" sz="3200">
                <a:solidFill>
                  <a:prstClr val="white"/>
                </a:solidFill>
                <a:latin typeface="Calibri" panose="020F0502020204030204"/>
              </a:rPr>
              <a:t>ra </a:t>
            </a:r>
            <a:r>
              <a:rPr lang="vi-VN" sz="3200" smtClean="0">
                <a:solidFill>
                  <a:prstClr val="white"/>
                </a:solidFill>
                <a:latin typeface="Calibri" panose="020F0502020204030204"/>
              </a:rPr>
              <a:t>tiếp</a:t>
            </a:r>
            <a:r>
              <a:rPr lang="en-US" sz="3200" smtClean="0">
                <a:solidFill>
                  <a:prstClr val="white"/>
                </a:solidFill>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loud 3">
            <a:extLst>
              <a:ext uri="{FF2B5EF4-FFF2-40B4-BE49-F238E27FC236}">
                <a16:creationId xmlns:a16="http://schemas.microsoft.com/office/drawing/2014/main" id="{147B5C0C-955C-49C8-9005-B9CF3D7CAF7A}"/>
              </a:ext>
            </a:extLst>
          </p:cNvPr>
          <p:cNvSpPr/>
          <p:nvPr/>
        </p:nvSpPr>
        <p:spPr>
          <a:xfrm>
            <a:off x="3809998" y="3064122"/>
            <a:ext cx="5243511" cy="2019301"/>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3200" dirty="0" err="1">
                <a:solidFill>
                  <a:prstClr val="white"/>
                </a:solidFill>
                <a:latin typeface="Calibri" panose="020F0502020204030204"/>
              </a:rPr>
              <a:t>Cậu</a:t>
            </a:r>
            <a:r>
              <a:rPr lang="en-US" sz="3200" dirty="0">
                <a:solidFill>
                  <a:prstClr val="white"/>
                </a:solidFill>
                <a:latin typeface="Calibri" panose="020F0502020204030204"/>
              </a:rPr>
              <a:t> </a:t>
            </a:r>
            <a:r>
              <a:rPr lang="en-US" sz="3200" dirty="0" err="1">
                <a:solidFill>
                  <a:prstClr val="white"/>
                </a:solidFill>
                <a:latin typeface="Calibri" panose="020F0502020204030204"/>
              </a:rPr>
              <a:t>bé</a:t>
            </a:r>
            <a:r>
              <a:rPr lang="en-US" sz="3200" dirty="0">
                <a:solidFill>
                  <a:prstClr val="white"/>
                </a:solidFill>
                <a:latin typeface="Calibri" panose="020F0502020204030204"/>
              </a:rPr>
              <a:t> </a:t>
            </a:r>
            <a:r>
              <a:rPr lang="en-US" sz="3200" dirty="0" err="1">
                <a:solidFill>
                  <a:prstClr val="white"/>
                </a:solidFill>
                <a:latin typeface="Calibri" panose="020F0502020204030204"/>
              </a:rPr>
              <a:t>làm</a:t>
            </a:r>
            <a:r>
              <a:rPr lang="en-US" sz="3200" dirty="0">
                <a:solidFill>
                  <a:prstClr val="white"/>
                </a:solidFill>
                <a:latin typeface="Calibri" panose="020F0502020204030204"/>
              </a:rPr>
              <a:t> </a:t>
            </a:r>
            <a:r>
              <a:rPr lang="en-US" sz="3200" dirty="0" err="1">
                <a:solidFill>
                  <a:prstClr val="white"/>
                </a:solidFill>
                <a:latin typeface="Calibri" panose="020F0502020204030204"/>
              </a:rPr>
              <a:t>đổ</a:t>
            </a:r>
            <a:r>
              <a:rPr lang="en-US" sz="3200" dirty="0">
                <a:solidFill>
                  <a:prstClr val="white"/>
                </a:solidFill>
                <a:latin typeface="Calibri" panose="020F0502020204030204"/>
              </a:rPr>
              <a:t> </a:t>
            </a:r>
            <a:r>
              <a:rPr lang="en-US" sz="3200" dirty="0" err="1">
                <a:solidFill>
                  <a:prstClr val="white"/>
                </a:solidFill>
                <a:latin typeface="Calibri" panose="020F0502020204030204"/>
              </a:rPr>
              <a:t>hết</a:t>
            </a:r>
            <a:r>
              <a:rPr lang="en-US" sz="3200" dirty="0">
                <a:solidFill>
                  <a:prstClr val="white"/>
                </a:solidFill>
                <a:latin typeface="Calibri" panose="020F0502020204030204"/>
              </a:rPr>
              <a:t> </a:t>
            </a:r>
            <a:r>
              <a:rPr lang="en-US" sz="3200" dirty="0" err="1">
                <a:solidFill>
                  <a:prstClr val="white"/>
                </a:solidFill>
                <a:latin typeface="Calibri" panose="020F0502020204030204"/>
              </a:rPr>
              <a:t>rổ</a:t>
            </a:r>
            <a:r>
              <a:rPr lang="en-US" sz="3200" dirty="0">
                <a:solidFill>
                  <a:prstClr val="white"/>
                </a:solidFill>
                <a:latin typeface="Calibri" panose="020F0502020204030204"/>
              </a:rPr>
              <a:t> </a:t>
            </a:r>
            <a:r>
              <a:rPr lang="en-US" sz="3200" dirty="0" err="1">
                <a:solidFill>
                  <a:prstClr val="white"/>
                </a:solidFill>
                <a:latin typeface="Calibri" panose="020F0502020204030204"/>
              </a:rPr>
              <a:t>rau</a:t>
            </a:r>
            <a:r>
              <a:rPr lang="en-US" sz="3200" dirty="0">
                <a:solidFill>
                  <a:prstClr val="white"/>
                </a:solidFill>
                <a:latin typeface="Calibri" panose="020F0502020204030204"/>
              </a:rPr>
              <a:t> </a:t>
            </a:r>
            <a:r>
              <a:rPr lang="en-US" sz="3200" dirty="0" err="1">
                <a:solidFill>
                  <a:prstClr val="white"/>
                </a:solidFill>
                <a:latin typeface="Calibri" panose="020F0502020204030204"/>
              </a:rPr>
              <a:t>xuống</a:t>
            </a:r>
            <a:r>
              <a:rPr lang="en-US" sz="3200" dirty="0">
                <a:solidFill>
                  <a:prstClr val="white"/>
                </a:solidFill>
                <a:latin typeface="Calibri" panose="020F0502020204030204"/>
              </a:rPr>
              <a:t> </a:t>
            </a:r>
            <a:r>
              <a:rPr lang="en-US" sz="3200" dirty="0" err="1">
                <a:solidFill>
                  <a:prstClr val="white"/>
                </a:solidFill>
                <a:latin typeface="Calibri" panose="020F0502020204030204"/>
              </a:rPr>
              <a:t>đất</a:t>
            </a:r>
            <a:r>
              <a:rPr lang="en-US" sz="3200" dirty="0">
                <a:solidFill>
                  <a:prstClr val="white"/>
                </a:solidFill>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22476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4"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423</Words>
  <Application>Microsoft Office PowerPoint</Application>
  <PresentationFormat>Widescreen</PresentationFormat>
  <Paragraphs>38</Paragraphs>
  <Slides>17</Slides>
  <Notes>6</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17</vt:i4>
      </vt:variant>
    </vt:vector>
  </HeadingPairs>
  <TitlesOfParts>
    <vt:vector size="25" baseType="lpstr">
      <vt:lpstr>SimSun</vt:lpstr>
      <vt:lpstr>Arial</vt:lpstr>
      <vt:lpstr>Calibri</vt:lpstr>
      <vt:lpstr>Calibri Light</vt:lpstr>
      <vt:lpstr>等线</vt:lpstr>
      <vt:lpstr>2_Office Theme</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HP</cp:lastModifiedBy>
  <cp:revision>14</cp:revision>
  <dcterms:created xsi:type="dcterms:W3CDTF">2021-06-08T09:22:31Z</dcterms:created>
  <dcterms:modified xsi:type="dcterms:W3CDTF">2021-09-28T14:50:19Z</dcterms:modified>
</cp:coreProperties>
</file>