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21"/>
  </p:notesMasterIdLst>
  <p:handoutMasterIdLst>
    <p:handoutMasterId r:id="rId22"/>
  </p:handoutMasterIdLst>
  <p:sldIdLst>
    <p:sldId id="418" r:id="rId4"/>
    <p:sldId id="284" r:id="rId5"/>
    <p:sldId id="290" r:id="rId6"/>
    <p:sldId id="285" r:id="rId7"/>
    <p:sldId id="286" r:id="rId8"/>
    <p:sldId id="287" r:id="rId9"/>
    <p:sldId id="288" r:id="rId10"/>
    <p:sldId id="289" r:id="rId11"/>
    <p:sldId id="317" r:id="rId12"/>
    <p:sldId id="342" r:id="rId13"/>
    <p:sldId id="258" r:id="rId14"/>
    <p:sldId id="257" r:id="rId15"/>
    <p:sldId id="341" r:id="rId16"/>
    <p:sldId id="292" r:id="rId17"/>
    <p:sldId id="319" r:id="rId18"/>
    <p:sldId id="321" r:id="rId19"/>
    <p:sldId id="3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85" d="100"/>
          <a:sy n="85" d="100"/>
        </p:scale>
        <p:origin x="774" y="10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9/3/2022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9/3/2022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9/3/2022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9/3/2022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9/3/2022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slide" Target="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6.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slide" Target="slide7.xml"/><Relationship Id="rId4" Type="http://schemas.openxmlformats.org/officeDocument/2006/relationships/notesSlide" Target="../notesSlides/notesSlide3.xml"/><Relationship Id="rId9" Type="http://schemas.openxmlformats.org/officeDocument/2006/relationships/image" Target="../media/image9.png"/><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0"/>
            <a:ext cx="8614999" cy="666786"/>
          </a:xfrm>
          <a:prstGeom prst="rect">
            <a:avLst/>
          </a:prstGeom>
          <a:noFill/>
        </p:spPr>
        <p:txBody>
          <a:bodyPr wrap="square" rtlCol="0">
            <a:spAutoFit/>
          </a:bodyPr>
          <a:lstStyle/>
          <a:p>
            <a:r>
              <a:rPr lang="en-US" sz="3733" b="1" dirty="0">
                <a:solidFill>
                  <a:srgbClr val="002060"/>
                </a:solidFill>
                <a:latin typeface="UVN Van Chuong Nang" panose="00000400000000000000" pitchFamily="2" charset="0"/>
              </a:rPr>
              <a:t>TRƯỜNG TIỂU HỌC PHÚC LỢI</a:t>
            </a:r>
            <a:endParaRPr lang="vi-VN" sz="3733" b="1" dirty="0">
              <a:solidFill>
                <a:srgbClr val="002060"/>
              </a:solidFill>
            </a:endParaRPr>
          </a:p>
        </p:txBody>
      </p:sp>
      <p:sp>
        <p:nvSpPr>
          <p:cNvPr id="7" name="TextBox 6">
            <a:extLst>
              <a:ext uri="{FF2B5EF4-FFF2-40B4-BE49-F238E27FC236}">
                <a16:creationId xmlns:a16="http://schemas.microsoft.com/office/drawing/2014/main" id="{19C6FF74-A3CD-43E9-B936-B3D00B198B50}"/>
              </a:ext>
            </a:extLst>
          </p:cNvPr>
          <p:cNvSpPr txBox="1"/>
          <p:nvPr/>
        </p:nvSpPr>
        <p:spPr>
          <a:xfrm>
            <a:off x="3764526" y="1016339"/>
            <a:ext cx="4662945" cy="923330"/>
          </a:xfrm>
          <a:prstGeom prst="rect">
            <a:avLst/>
          </a:prstGeom>
          <a:noFill/>
        </p:spPr>
        <p:txBody>
          <a:bodyPr wrap="square" rtlCol="0">
            <a:spAutoFit/>
          </a:bodyPr>
          <a:lstStyle/>
          <a:p>
            <a:pPr algn="ctr">
              <a:defRPr/>
            </a:pPr>
            <a:r>
              <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1</a:t>
            </a:r>
          </a:p>
        </p:txBody>
      </p:sp>
      <p:sp>
        <p:nvSpPr>
          <p:cNvPr id="8" name="TextBox 7"/>
          <p:cNvSpPr txBox="1"/>
          <p:nvPr/>
        </p:nvSpPr>
        <p:spPr>
          <a:xfrm>
            <a:off x="400050" y="1970448"/>
            <a:ext cx="11144249" cy="2585323"/>
          </a:xfrm>
          <a:prstGeom prst="rect">
            <a:avLst/>
          </a:prstGeom>
          <a:noFill/>
        </p:spPr>
        <p:txBody>
          <a:bodyPr wrap="square" rtlCol="0">
            <a:spAutoFit/>
          </a:bodyPr>
          <a:lstStyle/>
          <a:p>
            <a:pPr algn="ctr"/>
            <a:r>
              <a:rPr lang="en-US" sz="5400" b="1" dirty="0">
                <a:solidFill>
                  <a:srgbClr val="FF0000"/>
                </a:solidFill>
                <a:latin typeface=".VnMemorandum" panose="020B7200000000000000" pitchFamily="34" charset="0"/>
                <a:ea typeface="Zilla Slab" pitchFamily="2" charset="0"/>
              </a:rPr>
              <a:t>TOÁN</a:t>
            </a:r>
          </a:p>
          <a:p>
            <a:pPr algn="ctr"/>
            <a:r>
              <a:rPr lang="en-US" sz="5400" b="1" dirty="0" err="1">
                <a:solidFill>
                  <a:srgbClr val="FF0000"/>
                </a:solidFill>
                <a:latin typeface=".VnMemorandum" panose="020B7200000000000000" pitchFamily="34" charset="0"/>
                <a:ea typeface="Zilla Slab" pitchFamily="2" charset="0"/>
              </a:rPr>
              <a:t>Bài</a:t>
            </a:r>
            <a:r>
              <a:rPr lang="en-US" sz="5400" b="1" dirty="0">
                <a:solidFill>
                  <a:srgbClr val="FF0000"/>
                </a:solidFill>
                <a:latin typeface=".VnMemorandum" panose="020B7200000000000000" pitchFamily="34" charset="0"/>
                <a:ea typeface="Zilla Slab" pitchFamily="2" charset="0"/>
              </a:rPr>
              <a:t> 3:</a:t>
            </a:r>
          </a:p>
          <a:p>
            <a:pPr algn="ctr"/>
            <a:r>
              <a:rPr lang="en-US" sz="5400" b="1" dirty="0" err="1">
                <a:solidFill>
                  <a:srgbClr val="0070C0"/>
                </a:solidFill>
                <a:latin typeface="Zilla Slab" pitchFamily="2" charset="0"/>
                <a:ea typeface="Zilla Slab" pitchFamily="2" charset="0"/>
              </a:rPr>
              <a:t>Tìm</a:t>
            </a:r>
            <a:r>
              <a:rPr lang="en-US" sz="5400" b="1" dirty="0">
                <a:solidFill>
                  <a:srgbClr val="0070C0"/>
                </a:solidFill>
                <a:latin typeface="Zilla Slab" pitchFamily="2" charset="0"/>
                <a:ea typeface="Zilla Slab" pitchFamily="2" charset="0"/>
              </a:rPr>
              <a:t> </a:t>
            </a:r>
            <a:r>
              <a:rPr lang="en-US" sz="5400" b="1" dirty="0" err="1">
                <a:solidFill>
                  <a:srgbClr val="0070C0"/>
                </a:solidFill>
                <a:latin typeface="Zilla Slab" pitchFamily="2" charset="0"/>
                <a:ea typeface="Zilla Slab" pitchFamily="2" charset="0"/>
              </a:rPr>
              <a:t>số</a:t>
            </a:r>
            <a:r>
              <a:rPr lang="en-US" sz="5400" b="1" dirty="0">
                <a:solidFill>
                  <a:srgbClr val="0070C0"/>
                </a:solidFill>
                <a:latin typeface="Zilla Slab" pitchFamily="2" charset="0"/>
                <a:ea typeface="Zilla Slab" pitchFamily="2" charset="0"/>
              </a:rPr>
              <a:t> </a:t>
            </a:r>
            <a:r>
              <a:rPr lang="en-US" sz="5400" b="1" dirty="0" err="1">
                <a:solidFill>
                  <a:srgbClr val="0070C0"/>
                </a:solidFill>
                <a:latin typeface="Zilla Slab" pitchFamily="2" charset="0"/>
                <a:ea typeface="Zilla Slab" pitchFamily="2" charset="0"/>
              </a:rPr>
              <a:t>hạng</a:t>
            </a:r>
            <a:r>
              <a:rPr lang="en-US" sz="5400" b="1" dirty="0">
                <a:solidFill>
                  <a:srgbClr val="0070C0"/>
                </a:solidFill>
                <a:latin typeface="Zilla Slab" pitchFamily="2" charset="0"/>
                <a:ea typeface="Zilla Slab" pitchFamily="2" charset="0"/>
              </a:rPr>
              <a:t> </a:t>
            </a:r>
            <a:r>
              <a:rPr lang="en-US" sz="5400" b="1" dirty="0" err="1">
                <a:solidFill>
                  <a:srgbClr val="0070C0"/>
                </a:solidFill>
                <a:latin typeface="Zilla Slab" pitchFamily="2" charset="0"/>
                <a:ea typeface="Zilla Slab" pitchFamily="2" charset="0"/>
              </a:rPr>
              <a:t>trong</a:t>
            </a:r>
            <a:r>
              <a:rPr lang="en-US" sz="5400" b="1" dirty="0">
                <a:solidFill>
                  <a:srgbClr val="0070C0"/>
                </a:solidFill>
                <a:latin typeface="Zilla Slab" pitchFamily="2" charset="0"/>
                <a:ea typeface="Zilla Slab" pitchFamily="2" charset="0"/>
              </a:rPr>
              <a:t> </a:t>
            </a:r>
            <a:r>
              <a:rPr lang="en-US" sz="5400" b="1" dirty="0" err="1">
                <a:solidFill>
                  <a:srgbClr val="0070C0"/>
                </a:solidFill>
                <a:latin typeface="Zilla Slab" pitchFamily="2" charset="0"/>
                <a:ea typeface="Zilla Slab" pitchFamily="2" charset="0"/>
              </a:rPr>
              <a:t>một</a:t>
            </a:r>
            <a:r>
              <a:rPr lang="en-US" sz="5400" b="1" dirty="0">
                <a:solidFill>
                  <a:srgbClr val="0070C0"/>
                </a:solidFill>
                <a:latin typeface="Zilla Slab" pitchFamily="2" charset="0"/>
                <a:ea typeface="Zilla Slab" pitchFamily="2" charset="0"/>
              </a:rPr>
              <a:t> </a:t>
            </a:r>
            <a:r>
              <a:rPr lang="en-US" sz="5400" b="1" dirty="0" err="1">
                <a:solidFill>
                  <a:srgbClr val="0070C0"/>
                </a:solidFill>
                <a:latin typeface="Zilla Slab" pitchFamily="2" charset="0"/>
                <a:ea typeface="Zilla Slab" pitchFamily="2" charset="0"/>
              </a:rPr>
              <a:t>tổng</a:t>
            </a:r>
            <a:endParaRPr lang="vi-VN" sz="5400" b="1" dirty="0">
              <a:solidFill>
                <a:srgbClr val="0070C0"/>
              </a:solidFill>
              <a:ea typeface="Zilla Slab" pitchFamily="2" charset="0"/>
            </a:endParaRPr>
          </a:p>
        </p:txBody>
      </p:sp>
    </p:spTree>
    <p:extLst>
      <p:ext uri="{BB962C8B-B14F-4D97-AF65-F5344CB8AC3E}">
        <p14:creationId xmlns:p14="http://schemas.microsoft.com/office/powerpoint/2010/main" val="1287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29DF50-1A99-4B82-91AF-EB59C1ECC78B}"/>
              </a:ext>
            </a:extLst>
          </p:cNvPr>
          <p:cNvSpPr/>
          <p:nvPr/>
        </p:nvSpPr>
        <p:spPr>
          <a:xfrm>
            <a:off x="3193715" y="180932"/>
            <a:ext cx="5307863"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YÊU CẦU CẦN ĐẠT</a:t>
            </a:r>
          </a:p>
        </p:txBody>
      </p:sp>
      <p:sp>
        <p:nvSpPr>
          <p:cNvPr id="5" name="Rectangle: Rounded Corners 4">
            <a:extLst>
              <a:ext uri="{FF2B5EF4-FFF2-40B4-BE49-F238E27FC236}">
                <a16:creationId xmlns:a16="http://schemas.microsoft.com/office/drawing/2014/main" id="{D5B5FF21-23E4-4EAC-8F1B-D38330F871BF}"/>
              </a:ext>
            </a:extLst>
          </p:cNvPr>
          <p:cNvSpPr/>
          <p:nvPr/>
        </p:nvSpPr>
        <p:spPr>
          <a:xfrm>
            <a:off x="2494844" y="1444978"/>
            <a:ext cx="8929511" cy="1388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gn="just">
              <a:lnSpc>
                <a:spcPct val="115000"/>
              </a:lnSpc>
              <a:spcAft>
                <a:spcPts val="0"/>
              </a:spcAft>
            </a:pPr>
            <a:r>
              <a:rPr lang="nl-NL"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Biết cách tìm được số hạng chưa biết trong một tổng</a:t>
            </a:r>
            <a:r>
              <a:rPr lang="vi-VN"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r>
              <a:rPr lang="nl-NL"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số bị trừ, số trừ (dựa vào mối quan</a:t>
            </a:r>
            <a:r>
              <a:rPr lang="en-SG" sz="2400"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hệ giữa thành phần và kết quả của phép tính).</a:t>
            </a:r>
            <a:endParaRPr lang="en-SG" sz="2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2D8A779-1BDB-4900-B58E-F5268DFF0829}"/>
              </a:ext>
            </a:extLst>
          </p:cNvPr>
          <p:cNvSpPr/>
          <p:nvPr/>
        </p:nvSpPr>
        <p:spPr>
          <a:xfrm>
            <a:off x="891822" y="2980268"/>
            <a:ext cx="8929511" cy="1388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gn="just">
              <a:lnSpc>
                <a:spcPct val="115000"/>
              </a:lnSpc>
              <a:spcAft>
                <a:spcPts val="0"/>
              </a:spcAft>
            </a:pPr>
            <a:endParaRPr lang="nl-NL"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15000"/>
              </a:lnSpc>
              <a:spcAft>
                <a:spcPts val="0"/>
              </a:spcAft>
            </a:pPr>
            <a:endParaRPr lang="nl-NL" sz="2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15000"/>
              </a:lnSpc>
              <a:spcAft>
                <a:spcPts val="0"/>
              </a:spcAft>
            </a:pPr>
            <a:r>
              <a:rPr lang="nl-NL"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vi-VN"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t>HS học thuộc được quy tắc tìm số hạng chưa biết. </a:t>
            </a:r>
            <a:r>
              <a:rPr lang="en-US" sz="24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Vận</a:t>
            </a:r>
            <a:r>
              <a:rPr lang="vi-VN"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dụng được cách thực hiện phép tính cộng, trừ vào giải các bài toán thực tế. </a:t>
            </a:r>
            <a:endParaRPr lang="en-SG" sz="2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indent="-270510" algn="just">
              <a:lnSpc>
                <a:spcPct val="115000"/>
              </a:lnSpc>
              <a:spcAft>
                <a:spcPts val="0"/>
              </a:spcAft>
            </a:pPr>
            <a:r>
              <a:rPr lang="vi-VN"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en-SG" sz="2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indent="-270510" algn="just">
              <a:lnSpc>
                <a:spcPct val="115000"/>
              </a:lnSpc>
            </a:pP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C1B1984-ED84-42A4-A342-575F2CA8446F}"/>
              </a:ext>
            </a:extLst>
          </p:cNvPr>
          <p:cNvSpPr/>
          <p:nvPr/>
        </p:nvSpPr>
        <p:spPr>
          <a:xfrm>
            <a:off x="417689" y="4718755"/>
            <a:ext cx="7202312" cy="1388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gn="just">
              <a:lnSpc>
                <a:spcPct val="115000"/>
              </a:lnSpc>
              <a:spcAft>
                <a:spcPts val="0"/>
              </a:spcAft>
            </a:pPr>
            <a:endParaRPr lang="nl-NL"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15000"/>
              </a:lnSpc>
              <a:spcAft>
                <a:spcPts val="0"/>
              </a:spcAft>
            </a:pPr>
            <a:r>
              <a:rPr lang="vi-VN" sz="2400"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2400" dirty="0">
                <a:solidFill>
                  <a:schemeClr val="tx2"/>
                </a:solidFill>
                <a:latin typeface="Arial" panose="020B0604020202020204" pitchFamily="34" charset="0"/>
                <a:ea typeface="Times New Roman" panose="02020603050405020304" pitchFamily="18" charset="0"/>
                <a:cs typeface="Arial" panose="020B0604020202020204" pitchFamily="34" charset="0"/>
              </a:rPr>
              <a:t>Thông qua các hoạt động giải các bài tập, bài toán thực tế liên quan đến tìm phép cộng, phép trừ.</a:t>
            </a:r>
            <a:r>
              <a:rPr lang="vi-VN"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en-SG" sz="2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indent="-270510" algn="just">
              <a:lnSpc>
                <a:spcPct val="115000"/>
              </a:lnSpc>
            </a:pP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44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tổng</a:t>
            </a:r>
            <a:endParaRPr kumimoji="0" lang="vi-VN" sz="36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endParaRPr lang="en-US" sz="36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Tổng</a:t>
            </a:r>
            <a:endParaRPr lang="en-US" sz="2400" b="1"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14 – 10 = 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1.</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mẫu</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+ 10 = 26</a:t>
              </a:r>
            </a:p>
            <a:p>
              <a:pPr algn="ctr"/>
              <a:r>
                <a:rPr lang="en-US" sz="3200" dirty="0">
                  <a:latin typeface="Times New Roman" panose="02020603050405020304" pitchFamily="18" charset="0"/>
                  <a:cs typeface="Times New Roman" panose="02020603050405020304" pitchFamily="18" charset="0"/>
                </a:rPr>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latin typeface="Times New Roman" panose="02020603050405020304" pitchFamily="18" charset="0"/>
                  <a:cs typeface="Times New Roman" panose="02020603050405020304" pitchFamily="18" charset="0"/>
                </a:rPr>
                <a:t>      + 20 = 35</a:t>
              </a:r>
            </a:p>
            <a:p>
              <a:pPr marL="514350" indent="-514350">
                <a:buAutoNum type="alphaLcParenR"/>
              </a:pPr>
              <a:r>
                <a:rPr lang="en-US" sz="3200" dirty="0">
                  <a:latin typeface="Times New Roman" panose="02020603050405020304" pitchFamily="18" charset="0"/>
                  <a:cs typeface="Times New Roman" panose="02020603050405020304" pitchFamily="18" charset="0"/>
                </a:rPr>
                <a:t>      + 15 = 25</a:t>
              </a:r>
            </a:p>
            <a:p>
              <a:pPr marL="514350" indent="-514350">
                <a:buAutoNum type="alphaLcParenR"/>
              </a:pPr>
              <a:r>
                <a:rPr lang="en-US" sz="3200" dirty="0">
                  <a:latin typeface="Times New Roman" panose="02020603050405020304" pitchFamily="18" charset="0"/>
                  <a:cs typeface="Times New Roman" panose="02020603050405020304" pitchFamily="18" charset="0"/>
                </a:rPr>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mn-lt"/>
                <a:cs typeface="Calibri" panose="020F0502020204030204" pitchFamily="34" charset="0"/>
              </a:rPr>
              <a:t>Số</a:t>
            </a:r>
            <a:endParaRPr lang="th-TH" sz="4800" dirty="0">
              <a:ln>
                <a:solidFill>
                  <a:srgbClr val="5E2700"/>
                </a:solidFill>
              </a:ln>
              <a:latin typeface="+mn-lt"/>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71888062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Tổng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954107"/>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khác</a:t>
            </a:r>
            <a:r>
              <a:rPr lang="en-US" sz="2800" b="1" dirty="0">
                <a:solidFill>
                  <a:srgbClr val="0070C0"/>
                </a:solidFill>
                <a:cs typeface="Arial" panose="020B0604020202020204" pitchFamily="34" charset="0"/>
              </a:rPr>
              <a:t>h </a:t>
            </a:r>
            <a:r>
              <a:rPr lang="en-US" sz="2800" b="1" dirty="0" err="1">
                <a:solidFill>
                  <a:srgbClr val="0070C0"/>
                </a:solidFill>
                <a:cs typeface="Arial" panose="020B0604020202020204" pitchFamily="34" charset="0"/>
              </a:rPr>
              <a:t>đi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tham</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quan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trong</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đó</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nhất</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40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Hỏi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hai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bao </a:t>
            </a:r>
            <a:r>
              <a:rPr lang="en-US" sz="2800" b="1" dirty="0" err="1">
                <a:solidFill>
                  <a:srgbClr val="0070C0"/>
                </a:solidFill>
                <a:cs typeface="Arial" panose="020B0604020202020204" pitchFamily="34" charset="0"/>
              </a:rPr>
              <a:t>nhiêu</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cs typeface="Arial" panose="020B0604020202020204" pitchFamily="34" charset="0"/>
              </a:rPr>
              <a:t>Tóm</a:t>
            </a:r>
            <a:r>
              <a:rPr lang="en-US" b="1" u="sng" dirty="0">
                <a:solidFill>
                  <a:srgbClr val="002060"/>
                </a:solidFill>
                <a:cs typeface="Arial" panose="020B0604020202020204" pitchFamily="34" charset="0"/>
              </a:rPr>
              <a:t> </a:t>
            </a:r>
            <a:r>
              <a:rPr lang="en-US" b="1" u="sng" dirty="0" err="1">
                <a:solidFill>
                  <a:srgbClr val="002060"/>
                </a:solidFill>
                <a:cs typeface="Arial" panose="020B0604020202020204" pitchFamily="34" charset="0"/>
              </a:rPr>
              <a:t>tắt</a:t>
            </a:r>
            <a:endParaRPr lang="en-US" b="1" u="sng" dirty="0">
              <a:solidFill>
                <a:srgbClr val="002060"/>
              </a:solidFill>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Tổng</a:t>
            </a:r>
            <a:r>
              <a:rPr lang="en-US" dirty="0">
                <a:solidFill>
                  <a:srgbClr val="002060"/>
                </a:solidFill>
                <a:cs typeface="Arial" panose="020B0604020202020204" pitchFamily="34" charset="0"/>
              </a:rPr>
              <a:t>: 65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nhất</a:t>
            </a:r>
            <a:r>
              <a:rPr lang="en-US" dirty="0">
                <a:solidFill>
                  <a:srgbClr val="002060"/>
                </a:solidFill>
                <a:cs typeface="Arial" panose="020B0604020202020204" pitchFamily="34" charset="0"/>
              </a:rPr>
              <a:t>: 40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2:.?..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Bài</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giải</a:t>
            </a:r>
            <a:endParaRPr lang="en-US" sz="3200" b="1" u="sng" dirty="0">
              <a:solidFill>
                <a:srgbClr val="002060"/>
              </a:solidFill>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Bến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thứ</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hai</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có</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là</a:t>
            </a:r>
            <a:r>
              <a:rPr lang="en-US" sz="3200" dirty="0">
                <a:solidFill>
                  <a:srgbClr val="FF0000"/>
                </a:solidFill>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cs typeface="Arial" panose="020B0604020202020204" pitchFamily="34" charset="0"/>
              </a:rPr>
              <a:t>65 – 40 = 25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Đáp</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25 </a:t>
            </a:r>
            <a:r>
              <a:rPr lang="en-US" sz="3200" dirty="0" err="1">
                <a:solidFill>
                  <a:srgbClr val="FF0000"/>
                </a:solidFill>
                <a:cs typeface="Arial" panose="020B0604020202020204" pitchFamily="34" charset="0"/>
              </a:rPr>
              <a:t>thuyền</a:t>
            </a:r>
            <a:endParaRPr lang="en-US" sz="3200" dirty="0">
              <a:solidFill>
                <a:srgbClr val="FF0000"/>
              </a:solidFill>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279595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1882399" y="2532323"/>
            <a:ext cx="871458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rPr>
              <a:t>Tìm</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số</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hạng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trong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một</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tổng</a:t>
            </a:r>
            <a:endParaRPr kumimoji="0" lang="en-US" sz="4800" b="1" i="0" u="none" strike="noStrike" kern="1200" cap="none" spc="0" normalizeH="0" baseline="0" noProof="0" dirty="0">
              <a:ln w="12700">
                <a:solidFill>
                  <a:prstClr val="white"/>
                </a:solidFill>
              </a:ln>
              <a:solidFill>
                <a:srgbClr val="E71B70"/>
              </a:solidFill>
              <a:effectLst/>
              <a:uLnTx/>
              <a:uFillTx/>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513</Words>
  <Application>Microsoft Office PowerPoint</Application>
  <PresentationFormat>Widescreen</PresentationFormat>
  <Paragraphs>120</Paragraphs>
  <Slides>17</Slides>
  <Notes>11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.VnMemorandum</vt:lpstr>
      <vt:lpstr>Arial</vt:lpstr>
      <vt:lpstr>Calibri</vt:lpstr>
      <vt:lpstr>Calibri Light</vt:lpstr>
      <vt:lpstr>Coiny</vt:lpstr>
      <vt:lpstr>Tahoma</vt:lpstr>
      <vt:lpstr>Times New Roman</vt:lpstr>
      <vt:lpstr>UVN Van Chuong Nang</vt:lpstr>
      <vt:lpstr>Zilla Slab</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Lê Thị Khánh Ly (420000327)</cp:lastModifiedBy>
  <cp:revision>25</cp:revision>
  <dcterms:created xsi:type="dcterms:W3CDTF">2022-05-05T14:41:31Z</dcterms:created>
  <dcterms:modified xsi:type="dcterms:W3CDTF">2022-09-02T17:25:32Z</dcterms:modified>
</cp:coreProperties>
</file>