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90" r:id="rId2"/>
    <p:sldId id="285" r:id="rId3"/>
    <p:sldId id="276" r:id="rId4"/>
    <p:sldId id="277" r:id="rId5"/>
    <p:sldId id="278" r:id="rId6"/>
    <p:sldId id="286" r:id="rId7"/>
    <p:sldId id="256" r:id="rId8"/>
    <p:sldId id="258" r:id="rId9"/>
    <p:sldId id="259" r:id="rId10"/>
    <p:sldId id="260" r:id="rId11"/>
    <p:sldId id="261" r:id="rId12"/>
    <p:sldId id="262" r:id="rId13"/>
    <p:sldId id="266" r:id="rId14"/>
    <p:sldId id="267" r:id="rId15"/>
    <p:sldId id="268" r:id="rId16"/>
    <p:sldId id="263" r:id="rId17"/>
    <p:sldId id="271" r:id="rId18"/>
    <p:sldId id="272" r:id="rId19"/>
    <p:sldId id="273" r:id="rId20"/>
    <p:sldId id="264" r:id="rId21"/>
    <p:sldId id="287" r:id="rId22"/>
    <p:sldId id="288" r:id="rId23"/>
    <p:sldId id="289" r:id="rId24"/>
  </p:sldIdLst>
  <p:sldSz cx="9144000" cy="6858000" type="overhead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C309"/>
    <a:srgbClr val="F650EA"/>
    <a:srgbClr val="DBFD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662FA-225F-4F5B-B53F-79AC1E1C3548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A2FE4-4DBC-4A41-9324-C65C47174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0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备注占位符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>
              <a:latin typeface="Arial" panose="020B0604020202020204" pitchFamily="34" charset="0"/>
            </a:endParaRPr>
          </a:p>
        </p:txBody>
      </p:sp>
      <p:sp>
        <p:nvSpPr>
          <p:cNvPr id="4100" name="灯片编号占位符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E5D7BD4-45D6-4134-8C9D-11BDAFF93451}" type="slidenum">
              <a:rPr lang="zh-CN" altLang="en-US" smtClean="0">
                <a:latin typeface="Calibri" panose="020F0502020204030204" pitchFamily="34" charset="0"/>
              </a:rPr>
              <a:pPr/>
              <a:t>1</a:t>
            </a:fld>
            <a:endParaRPr lang="zh-CN" altLang="en-US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722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62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2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31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36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6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05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497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13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78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78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17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125FA-D25F-47A5-A09B-C6185D5E631D}" type="datetimeFigureOut">
              <a:rPr lang="en-US" smtClean="0"/>
              <a:t>5/14/2022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1C3C1-B6F7-4C78-818F-2A1B5BED3B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519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91"/>
          <a:stretch>
            <a:fillRect/>
          </a:stretch>
        </p:blipFill>
        <p:spPr bwMode="auto">
          <a:xfrm>
            <a:off x="-34925" y="0"/>
            <a:ext cx="9255125" cy="694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5725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7"/>
          <p:cNvSpPr txBox="1">
            <a:spLocks noChangeArrowheads="1"/>
          </p:cNvSpPr>
          <p:nvPr/>
        </p:nvSpPr>
        <p:spPr bwMode="auto">
          <a:xfrm>
            <a:off x="-152400" y="685800"/>
            <a:ext cx="10058400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US" alt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endParaRPr lang="en-US" alt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alt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vi-VN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319703"/>
      </p:ext>
    </p:extLst>
  </p:cSld>
  <p:clrMapOvr>
    <a:masterClrMapping/>
  </p:clrMapOvr>
  <p:transition spd="slow" advClick="0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>
            <a:endCxn id="6" idx="0"/>
          </p:cNvCxnSpPr>
          <p:nvPr/>
        </p:nvCxnSpPr>
        <p:spPr>
          <a:xfrm flipH="1">
            <a:off x="2151354" y="2883871"/>
            <a:ext cx="417627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873874" y="2883871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11402" y="2883871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8" name="Oval 7"/>
          <p:cNvSpPr/>
          <p:nvPr/>
        </p:nvSpPr>
        <p:spPr>
          <a:xfrm>
            <a:off x="2290095" y="2831282"/>
            <a:ext cx="34290" cy="1051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573153" y="2831282"/>
            <a:ext cx="34290" cy="1051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877113" y="2831282"/>
            <a:ext cx="34290" cy="1051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04098" y="2883871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14" name="Text Box 23"/>
          <p:cNvSpPr txBox="1">
            <a:spLocks noChangeArrowheads="1"/>
          </p:cNvSpPr>
          <p:nvPr/>
        </p:nvSpPr>
        <p:spPr bwMode="auto">
          <a:xfrm>
            <a:off x="373235" y="3939113"/>
            <a:ext cx="6117717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cs typeface="Arial" panose="020B0604020202020204" pitchFamily="34" charset="0"/>
              </a:rPr>
              <a:t>- 3 điểm A, O, B thẳng hàng.</a:t>
            </a:r>
          </a:p>
        </p:txBody>
      </p:sp>
      <p:sp>
        <p:nvSpPr>
          <p:cNvPr id="15" name="Text Box 23"/>
          <p:cNvSpPr txBox="1">
            <a:spLocks noChangeArrowheads="1"/>
          </p:cNvSpPr>
          <p:nvPr/>
        </p:nvSpPr>
        <p:spPr bwMode="auto">
          <a:xfrm>
            <a:off x="384587" y="5137448"/>
            <a:ext cx="6822835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cs typeface="Arial" panose="020B0604020202020204" pitchFamily="34" charset="0"/>
              </a:rPr>
              <a:t>O là </a:t>
            </a:r>
            <a:r>
              <a:rPr lang="en-US" altLang="vi-VN" sz="4000" b="1" dirty="0">
                <a:solidFill>
                  <a:srgbClr val="FF0000"/>
                </a:solidFill>
                <a:cs typeface="Arial" panose="020B0604020202020204" pitchFamily="34" charset="0"/>
              </a:rPr>
              <a:t>điểm ở giữa </a:t>
            </a:r>
            <a:r>
              <a:rPr lang="en-US" altLang="vi-VN" sz="4000" b="1" dirty="0">
                <a:cs typeface="Arial" panose="020B0604020202020204" pitchFamily="34" charset="0"/>
              </a:rPr>
              <a:t>hai điểm A và B.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373235" y="1480836"/>
            <a:ext cx="6117717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rgbClr val="FF0000"/>
                </a:solidFill>
                <a:cs typeface="Arial" panose="020B0604020202020204" pitchFamily="34" charset="0"/>
              </a:rPr>
              <a:t>1. Điểm ở giữa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4878" y="119827"/>
            <a:ext cx="8841898" cy="1323439"/>
          </a:xfrm>
          <a:prstGeom prst="rect">
            <a:avLst/>
          </a:prstGeom>
          <a:solidFill>
            <a:srgbClr val="92D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 Ở GIỮA, TRUNG ĐIỂM CỦA ĐOẠN THẲNG</a:t>
            </a:r>
          </a:p>
        </p:txBody>
      </p:sp>
    </p:spTree>
    <p:extLst>
      <p:ext uri="{BB962C8B-B14F-4D97-AF65-F5344CB8AC3E}">
        <p14:creationId xmlns:p14="http://schemas.microsoft.com/office/powerpoint/2010/main" val="324358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3"/>
          <p:cNvSpPr txBox="1">
            <a:spLocks noChangeArrowheads="1"/>
          </p:cNvSpPr>
          <p:nvPr/>
        </p:nvSpPr>
        <p:spPr bwMode="auto">
          <a:xfrm>
            <a:off x="373235" y="781606"/>
            <a:ext cx="8179094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solidFill>
                  <a:srgbClr val="FF0000"/>
                </a:solidFill>
                <a:cs typeface="Arial" panose="020B0604020202020204" pitchFamily="34" charset="0"/>
              </a:rPr>
              <a:t>2. Trung điểm của đoạn thẳng.</a:t>
            </a:r>
          </a:p>
        </p:txBody>
      </p:sp>
      <p:cxnSp>
        <p:nvCxnSpPr>
          <p:cNvPr id="4" name="Straight Connector 3"/>
          <p:cNvCxnSpPr>
            <a:stCxn id="9" idx="6"/>
            <a:endCxn id="7" idx="2"/>
          </p:cNvCxnSpPr>
          <p:nvPr/>
        </p:nvCxnSpPr>
        <p:spPr>
          <a:xfrm flipH="1">
            <a:off x="2377027" y="2636317"/>
            <a:ext cx="362130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960806" y="2636317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98334" y="2636317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7" name="Oval 6"/>
          <p:cNvSpPr/>
          <p:nvPr/>
        </p:nvSpPr>
        <p:spPr>
          <a:xfrm>
            <a:off x="2377028" y="2583728"/>
            <a:ext cx="34290" cy="1051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56668" y="2583728"/>
            <a:ext cx="34290" cy="1051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964045" y="2583728"/>
            <a:ext cx="34290" cy="10517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22451" y="2649055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2730069" y="4073135"/>
            <a:ext cx="6117717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cs typeface="Arial" panose="020B0604020202020204" pitchFamily="34" charset="0"/>
              </a:rPr>
              <a:t>AM = AB</a:t>
            </a: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611034" y="3405101"/>
            <a:ext cx="6822835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cs typeface="Arial" panose="020B0604020202020204" pitchFamily="34" charset="0"/>
              </a:rPr>
              <a:t>M là điểm ở giữa hai điểm A và B.</a:t>
            </a:r>
          </a:p>
        </p:txBody>
      </p:sp>
      <p:sp>
        <p:nvSpPr>
          <p:cNvPr id="15" name="Arc 14"/>
          <p:cNvSpPr/>
          <p:nvPr/>
        </p:nvSpPr>
        <p:spPr>
          <a:xfrm rot="18365141">
            <a:off x="1889550" y="2253930"/>
            <a:ext cx="2756542" cy="2752452"/>
          </a:xfrm>
          <a:prstGeom prst="arc">
            <a:avLst>
              <a:gd name="adj1" fmla="val 17209610"/>
              <a:gd name="adj2" fmla="val 192337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18122576">
            <a:off x="3700277" y="2238688"/>
            <a:ext cx="2614418" cy="2450641"/>
          </a:xfrm>
          <a:prstGeom prst="arc">
            <a:avLst>
              <a:gd name="adj1" fmla="val 17209610"/>
              <a:gd name="adj2" fmla="val 993122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879267" y="1528695"/>
            <a:ext cx="11544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3cm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65831" y="1528695"/>
            <a:ext cx="11544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3cm</a:t>
            </a: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611033" y="4761696"/>
            <a:ext cx="7676522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 dirty="0">
                <a:cs typeface="Arial" panose="020B0604020202020204" pitchFamily="34" charset="0"/>
                <a:sym typeface="Wingdings" panose="05000000000000000000" pitchFamily="2" charset="2"/>
              </a:rPr>
              <a:t></a:t>
            </a:r>
            <a:r>
              <a:rPr lang="en-US" altLang="vi-VN" sz="4000" b="1" dirty="0">
                <a:cs typeface="Arial" panose="020B0604020202020204" pitchFamily="34" charset="0"/>
              </a:rPr>
              <a:t>M là </a:t>
            </a:r>
            <a:r>
              <a:rPr lang="en-US" altLang="vi-VN" sz="4000" b="1" dirty="0">
                <a:solidFill>
                  <a:srgbClr val="FF0000"/>
                </a:solidFill>
                <a:cs typeface="Arial" panose="020B0604020202020204" pitchFamily="34" charset="0"/>
              </a:rPr>
              <a:t>trung điểm </a:t>
            </a:r>
            <a:r>
              <a:rPr lang="en-US" altLang="vi-VN" sz="4000" b="1" dirty="0">
                <a:cs typeface="Arial" panose="020B0604020202020204" pitchFamily="34" charset="0"/>
              </a:rPr>
              <a:t>của đoạn thẳng AB.</a:t>
            </a:r>
          </a:p>
        </p:txBody>
      </p:sp>
    </p:spTree>
    <p:extLst>
      <p:ext uri="{BB962C8B-B14F-4D97-AF65-F5344CB8AC3E}">
        <p14:creationId xmlns:p14="http://schemas.microsoft.com/office/powerpoint/2010/main" val="200533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/>
      <p:bldP spid="12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89308" y="126679"/>
            <a:ext cx="7249357" cy="861774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CỦA MỘT HÌNH</a:t>
            </a:r>
          </a:p>
        </p:txBody>
      </p:sp>
      <p:sp>
        <p:nvSpPr>
          <p:cNvPr id="7" name="Flowchart: Manual Operation 6"/>
          <p:cNvSpPr/>
          <p:nvPr/>
        </p:nvSpPr>
        <p:spPr>
          <a:xfrm rot="10800000">
            <a:off x="397567" y="2160105"/>
            <a:ext cx="2345634" cy="2517913"/>
          </a:xfrm>
          <a:prstGeom prst="flowChartManualOperation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857005" y="2160103"/>
            <a:ext cx="142899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286001" y="2160105"/>
            <a:ext cx="457200" cy="251791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97567" y="4674704"/>
            <a:ext cx="2345635" cy="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397566" y="2163420"/>
            <a:ext cx="459438" cy="25145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Cloud Callout 16"/>
          <p:cNvSpPr/>
          <p:nvPr/>
        </p:nvSpPr>
        <p:spPr>
          <a:xfrm>
            <a:off x="4240369" y="988453"/>
            <a:ext cx="4491507" cy="2810816"/>
          </a:xfrm>
          <a:prstGeom prst="cloudCallout">
            <a:avLst>
              <a:gd name="adj1" fmla="val -74627"/>
              <a:gd name="adj2" fmla="val 39582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là độ dài đường bao quanh một hình</a:t>
            </a:r>
          </a:p>
        </p:txBody>
      </p:sp>
    </p:spTree>
    <p:extLst>
      <p:ext uri="{BB962C8B-B14F-4D97-AF65-F5344CB8AC3E}">
        <p14:creationId xmlns:p14="http://schemas.microsoft.com/office/powerpoint/2010/main" val="181677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89308" y="126679"/>
            <a:ext cx="7249357" cy="861774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CỦA MỘT HÌNH</a:t>
            </a:r>
          </a:p>
        </p:txBody>
      </p:sp>
      <p:sp>
        <p:nvSpPr>
          <p:cNvPr id="7" name="Flowchart: Manual Operation 6"/>
          <p:cNvSpPr/>
          <p:nvPr/>
        </p:nvSpPr>
        <p:spPr>
          <a:xfrm rot="10800000">
            <a:off x="793592" y="3267688"/>
            <a:ext cx="2345634" cy="2517913"/>
          </a:xfrm>
          <a:prstGeom prst="flowChartManualOperation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253030" y="3267686"/>
            <a:ext cx="142899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2682026" y="3267688"/>
            <a:ext cx="457200" cy="251791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793591" y="5782287"/>
            <a:ext cx="2345635" cy="66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93591" y="3271003"/>
            <a:ext cx="459438" cy="251459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601972" y="2744044"/>
            <a:ext cx="958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3cm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10626" y="3818758"/>
            <a:ext cx="958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5cm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89309" y="5758986"/>
            <a:ext cx="958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6cm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7448" y="3828322"/>
            <a:ext cx="9589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4cm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57448" y="1370138"/>
            <a:ext cx="65943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Ví dụ: Tính chu vi hình tứ giác ABCD.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1324" y="2899967"/>
            <a:ext cx="29865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                   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41323" y="5487458"/>
            <a:ext cx="4078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                            C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91471" y="2899967"/>
            <a:ext cx="16617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Bài giải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68785" y="3569482"/>
            <a:ext cx="4669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Chu vi hình tứ giác ABCD là: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19684" y="4646700"/>
            <a:ext cx="44189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 + 5 + 6 + 4 = 18 (cm)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415402" y="5496525"/>
            <a:ext cx="34422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latin typeface="Arial" panose="020B0604020202020204" pitchFamily="34" charset="0"/>
                <a:cs typeface="Arial" panose="020B0604020202020204" pitchFamily="34" charset="0"/>
              </a:rPr>
              <a:t>Đáp số: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18 cm </a:t>
            </a:r>
          </a:p>
        </p:txBody>
      </p:sp>
    </p:spTree>
    <p:extLst>
      <p:ext uri="{BB962C8B-B14F-4D97-AF65-F5344CB8AC3E}">
        <p14:creationId xmlns:p14="http://schemas.microsoft.com/office/powerpoint/2010/main" val="258277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69328" y="1829211"/>
            <a:ext cx="2849451" cy="19318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569328" y="3761040"/>
            <a:ext cx="2849451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935897" y="3761042"/>
            <a:ext cx="22621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 dài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425761" y="1829211"/>
            <a:ext cx="1939" cy="1963649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467636" y="2411517"/>
            <a:ext cx="26212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 rộng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8708" y="4731628"/>
            <a:ext cx="252825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hình 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 nhật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383313" y="4990697"/>
            <a:ext cx="68275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= (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 dài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 rộng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) x 2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0" y="4496052"/>
            <a:ext cx="9144000" cy="1635616"/>
          </a:xfrm>
          <a:prstGeom prst="roundRect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-58855" y="799270"/>
            <a:ext cx="8462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Công thức tính chu vi hình chữ nhật</a:t>
            </a:r>
          </a:p>
        </p:txBody>
      </p:sp>
      <p:sp>
        <p:nvSpPr>
          <p:cNvPr id="2" name="Rectangle 1"/>
          <p:cNvSpPr/>
          <p:nvPr/>
        </p:nvSpPr>
        <p:spPr>
          <a:xfrm>
            <a:off x="569329" y="1829210"/>
            <a:ext cx="225802" cy="30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2287" y="3456651"/>
            <a:ext cx="225802" cy="30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192977" y="1844402"/>
            <a:ext cx="225802" cy="30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180750" y="3471844"/>
            <a:ext cx="225802" cy="30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Left Brace 3"/>
          <p:cNvSpPr/>
          <p:nvPr/>
        </p:nvSpPr>
        <p:spPr>
          <a:xfrm rot="16200000">
            <a:off x="5549482" y="3307678"/>
            <a:ext cx="281114" cy="4720540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546402" y="5591321"/>
            <a:ext cx="35910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 đơn vị đo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42827" y="130147"/>
            <a:ext cx="61927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HÌNH CHỮ NHẬT</a:t>
            </a:r>
          </a:p>
        </p:txBody>
      </p:sp>
    </p:spTree>
    <p:extLst>
      <p:ext uri="{BB962C8B-B14F-4D97-AF65-F5344CB8AC3E}">
        <p14:creationId xmlns:p14="http://schemas.microsoft.com/office/powerpoint/2010/main" val="361615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5" grpId="0"/>
      <p:bldP spid="16" grpId="0"/>
      <p:bldP spid="17" grpId="0"/>
      <p:bldP spid="19" grpId="0" animBg="1"/>
      <p:bldP spid="20" grpId="0"/>
      <p:bldP spid="2" grpId="0" animBg="1"/>
      <p:bldP spid="2" grpId="1" animBg="1"/>
      <p:bldP spid="13" grpId="0" animBg="1"/>
      <p:bldP spid="13" grpId="1" animBg="1"/>
      <p:bldP spid="14" grpId="0" animBg="1"/>
      <p:bldP spid="14" grpId="1" animBg="1"/>
      <p:bldP spid="18" grpId="0" animBg="1"/>
      <p:bldP spid="18" grpId="1" animBg="1"/>
      <p:bldP spid="4" grpId="0" animBg="1"/>
      <p:bldP spid="4" grpId="1" animBg="1"/>
      <p:bldP spid="22" grpId="0"/>
      <p:bldP spid="2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1192" y="1589029"/>
            <a:ext cx="2575796" cy="266071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794142" y="1606958"/>
            <a:ext cx="0" cy="26487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041557" y="2616842"/>
            <a:ext cx="1338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7839" y="5037688"/>
            <a:ext cx="51074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hình vuông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35501" y="5037688"/>
            <a:ext cx="31822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Cạnh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x 4 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69328" y="4890054"/>
            <a:ext cx="7928629" cy="1166191"/>
          </a:xfrm>
          <a:prstGeom prst="roundRect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21192" y="799270"/>
            <a:ext cx="80297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i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Công thức tính chu vi hình vuông: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46606" y="1600978"/>
            <a:ext cx="225802" cy="30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28677" y="3957300"/>
            <a:ext cx="225802" cy="30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584870" y="3944333"/>
            <a:ext cx="225802" cy="30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549012" y="1588011"/>
            <a:ext cx="225802" cy="3043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981097" y="141686"/>
            <a:ext cx="534152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HÌNH VUÔNG</a:t>
            </a:r>
          </a:p>
        </p:txBody>
      </p:sp>
    </p:spTree>
    <p:extLst>
      <p:ext uri="{BB962C8B-B14F-4D97-AF65-F5344CB8AC3E}">
        <p14:creationId xmlns:p14="http://schemas.microsoft.com/office/powerpoint/2010/main" val="322896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/>
      <p:bldP spid="16" grpId="0"/>
      <p:bldP spid="17" grpId="0"/>
      <p:bldP spid="19" grpId="0" animBg="1"/>
      <p:bldP spid="20" grpId="0"/>
      <p:bldP spid="13" grpId="0" animBg="1"/>
      <p:bldP spid="13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239" y="180662"/>
            <a:ext cx="2234907" cy="707886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26028" y="180662"/>
            <a:ext cx="5730415" cy="70788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Trang 174 SGK Toán 3.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239" y="1069305"/>
            <a:ext cx="1582484" cy="707886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Bài 1:</a:t>
            </a:r>
          </a:p>
        </p:txBody>
      </p:sp>
      <p:sp>
        <p:nvSpPr>
          <p:cNvPr id="22" name="Rectangle 3"/>
          <p:cNvSpPr>
            <a:spLocks noGrp="1" noChangeArrowheads="1"/>
          </p:cNvSpPr>
          <p:nvPr>
            <p:ph idx="1"/>
          </p:nvPr>
        </p:nvSpPr>
        <p:spPr>
          <a:xfrm>
            <a:off x="94299" y="1925237"/>
            <a:ext cx="4759320" cy="4932763"/>
          </a:xfrm>
        </p:spPr>
        <p:txBody>
          <a:bodyPr>
            <a:noAutofit/>
          </a:bodyPr>
          <a:lstStyle/>
          <a:p>
            <a:pPr marL="514350" indent="-514350" eaLnBrk="1" hangingPunct="1">
              <a:lnSpc>
                <a:spcPct val="11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Có mấy góc vuông? Nêu tên đỉnh và cạnh của mỗi góc vuông đó.</a:t>
            </a:r>
          </a:p>
          <a:p>
            <a:pPr marL="514350" indent="-514350" eaLnBrk="1" hangingPunct="1">
              <a:lnSpc>
                <a:spcPct val="11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Trung điểm của đoạn thẳng AB là điểm nào? Trung điểm của đoạn thẳng ED là điểm nào?</a:t>
            </a:r>
          </a:p>
          <a:p>
            <a:pPr marL="514350" indent="-514350" eaLnBrk="1" hangingPunct="1">
              <a:lnSpc>
                <a:spcPct val="11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Xác định trung điểm đoạn thẳng AE và đoạn thẳng MN .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4732903" y="1918978"/>
            <a:ext cx="5884027" cy="2504103"/>
            <a:chOff x="4732903" y="1918978"/>
            <a:chExt cx="5884027" cy="2504103"/>
          </a:xfrm>
        </p:grpSpPr>
        <p:sp>
          <p:nvSpPr>
            <p:cNvPr id="53" name="TextBox 52"/>
            <p:cNvSpPr txBox="1"/>
            <p:nvPr/>
          </p:nvSpPr>
          <p:spPr>
            <a:xfrm>
              <a:off x="4732903" y="1925237"/>
              <a:ext cx="588402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5080000" y="2430782"/>
              <a:ext cx="0" cy="14554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H="1">
              <a:off x="6299200" y="2430782"/>
              <a:ext cx="8467" cy="14554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V="1">
              <a:off x="5080000" y="2430782"/>
              <a:ext cx="2438400" cy="931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5080000" y="3874302"/>
              <a:ext cx="2438400" cy="931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18400" y="2430782"/>
              <a:ext cx="745067" cy="7188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>
              <a:off x="7526866" y="3158491"/>
              <a:ext cx="736601" cy="725127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4853619" y="1918978"/>
              <a:ext cx="298652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        </a:t>
              </a:r>
              <a:r>
                <a:rPr lang="en-US" sz="3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        B</a:t>
              </a:r>
              <a:endPara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4817888" y="3838306"/>
              <a:ext cx="310052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         </a:t>
              </a:r>
              <a:r>
                <a:rPr lang="en-US" sz="3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         </a:t>
              </a:r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221687" y="2909177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8101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239" y="180662"/>
            <a:ext cx="2234907" cy="707886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093" y="180662"/>
            <a:ext cx="5730415" cy="70788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Trang 174 SGK Toán 3.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239" y="1069305"/>
            <a:ext cx="1582484" cy="707886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Bài 1:</a:t>
            </a:r>
          </a:p>
        </p:txBody>
      </p:sp>
      <p:sp>
        <p:nvSpPr>
          <p:cNvPr id="22" name="Rectangle 3"/>
          <p:cNvSpPr>
            <a:spLocks noGrp="1" noChangeArrowheads="1"/>
          </p:cNvSpPr>
          <p:nvPr>
            <p:ph idx="1"/>
          </p:nvPr>
        </p:nvSpPr>
        <p:spPr>
          <a:xfrm>
            <a:off x="1753468" y="1059782"/>
            <a:ext cx="7390531" cy="1693679"/>
          </a:xfrm>
        </p:spPr>
        <p:txBody>
          <a:bodyPr>
            <a:noAutofit/>
          </a:bodyPr>
          <a:lstStyle/>
          <a:p>
            <a:pPr marL="514350" indent="-514350" eaLnBrk="1" hangingPunct="1">
              <a:lnSpc>
                <a:spcPct val="11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Có mấy góc vuông? Nêu tên đỉnh và cạnh của mỗi góc vuông đó.</a:t>
            </a:r>
          </a:p>
        </p:txBody>
      </p:sp>
      <p:sp>
        <p:nvSpPr>
          <p:cNvPr id="5" name="Rectangle 4"/>
          <p:cNvSpPr/>
          <p:nvPr/>
        </p:nvSpPr>
        <p:spPr>
          <a:xfrm>
            <a:off x="42" y="2394702"/>
            <a:ext cx="4572000" cy="4801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Có tất cả 7 góc vuông.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-89604" y="2863287"/>
            <a:ext cx="4924040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 Góc A: đỉnh A, cạnh AM, AE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-133707" y="3428792"/>
            <a:ext cx="5330305" cy="86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 Góc M: đỉnh M, cạnh MA, MN 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: đỉnh M, cạnh MN, MB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-114068" y="5066722"/>
            <a:ext cx="5086649" cy="8679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 Góc N: đỉnh N, cạnh NE, NM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: đỉnh N, cạnh NM, ND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-151810" y="4436385"/>
            <a:ext cx="5062604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 Góc E: đỉnh E, cạnh EA, EN.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-125462" y="5992473"/>
            <a:ext cx="5145961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+ Góc  C: đỉnh C, cạnh CB CD 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5020499" y="2857440"/>
            <a:ext cx="5884027" cy="2504103"/>
            <a:chOff x="4732903" y="1918978"/>
            <a:chExt cx="5884027" cy="2504103"/>
          </a:xfrm>
        </p:grpSpPr>
        <p:sp>
          <p:nvSpPr>
            <p:cNvPr id="48" name="TextBox 47"/>
            <p:cNvSpPr txBox="1"/>
            <p:nvPr/>
          </p:nvSpPr>
          <p:spPr>
            <a:xfrm>
              <a:off x="4732903" y="1925237"/>
              <a:ext cx="588402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</p:txBody>
        </p:sp>
        <p:cxnSp>
          <p:nvCxnSpPr>
            <p:cNvPr id="75" name="Straight Connector 74"/>
            <p:cNvCxnSpPr/>
            <p:nvPr/>
          </p:nvCxnSpPr>
          <p:spPr>
            <a:xfrm>
              <a:off x="5080000" y="2430782"/>
              <a:ext cx="0" cy="14554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6299200" y="2430782"/>
              <a:ext cx="8467" cy="14554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V="1">
              <a:off x="5080000" y="2430782"/>
              <a:ext cx="2438400" cy="931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V="1">
              <a:off x="5080000" y="3874302"/>
              <a:ext cx="2438400" cy="931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7518400" y="2430782"/>
              <a:ext cx="745067" cy="7188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>
              <a:off x="7526866" y="3158491"/>
              <a:ext cx="736601" cy="725127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4853619" y="1918978"/>
              <a:ext cx="298652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        </a:t>
              </a:r>
              <a:r>
                <a:rPr lang="en-US" sz="3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        B</a:t>
              </a:r>
              <a:endPara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17888" y="3838306"/>
              <a:ext cx="310052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         </a:t>
              </a:r>
              <a:r>
                <a:rPr lang="en-US" sz="3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         </a:t>
              </a:r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8221687" y="2909177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 flipV="1">
            <a:off x="5387992" y="3386006"/>
            <a:ext cx="452472" cy="702008"/>
            <a:chOff x="2729439" y="4947407"/>
            <a:chExt cx="1114628" cy="1620818"/>
          </a:xfrm>
        </p:grpSpPr>
        <p:sp>
          <p:nvSpPr>
            <p:cNvPr id="85" name="Right Triangle 84"/>
            <p:cNvSpPr/>
            <p:nvPr/>
          </p:nvSpPr>
          <p:spPr>
            <a:xfrm>
              <a:off x="2729439" y="4947407"/>
              <a:ext cx="1114628" cy="1620818"/>
            </a:xfrm>
            <a:prstGeom prst="rtTriangl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ight Triangle 85"/>
            <p:cNvSpPr/>
            <p:nvPr/>
          </p:nvSpPr>
          <p:spPr>
            <a:xfrm>
              <a:off x="2897746" y="5499279"/>
              <a:ext cx="592429" cy="901521"/>
            </a:xfrm>
            <a:prstGeom prst="rt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 flipH="1" flipV="1">
            <a:off x="6163471" y="3398565"/>
            <a:ext cx="415137" cy="702008"/>
            <a:chOff x="2729439" y="4947407"/>
            <a:chExt cx="1114628" cy="1620818"/>
          </a:xfrm>
        </p:grpSpPr>
        <p:sp>
          <p:nvSpPr>
            <p:cNvPr id="91" name="Right Triangle 90"/>
            <p:cNvSpPr/>
            <p:nvPr/>
          </p:nvSpPr>
          <p:spPr>
            <a:xfrm>
              <a:off x="2729439" y="4947407"/>
              <a:ext cx="1114628" cy="1620818"/>
            </a:xfrm>
            <a:prstGeom prst="rtTriangl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Right Triangle 91"/>
            <p:cNvSpPr/>
            <p:nvPr/>
          </p:nvSpPr>
          <p:spPr>
            <a:xfrm>
              <a:off x="2897746" y="5499279"/>
              <a:ext cx="592429" cy="901521"/>
            </a:xfrm>
            <a:prstGeom prst="rt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Rectangle 13"/>
          <p:cNvSpPr/>
          <p:nvPr/>
        </p:nvSpPr>
        <p:spPr>
          <a:xfrm>
            <a:off x="5386310" y="3400239"/>
            <a:ext cx="18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6406013" y="3377951"/>
            <a:ext cx="18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6594480" y="3386658"/>
            <a:ext cx="18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/>
          <p:cNvGrpSpPr/>
          <p:nvPr/>
        </p:nvGrpSpPr>
        <p:grpSpPr>
          <a:xfrm rot="10800000" flipH="1" flipV="1">
            <a:off x="5386443" y="4117383"/>
            <a:ext cx="415137" cy="702008"/>
            <a:chOff x="2729439" y="4947407"/>
            <a:chExt cx="1114628" cy="1620818"/>
          </a:xfrm>
        </p:grpSpPr>
        <p:sp>
          <p:nvSpPr>
            <p:cNvPr id="96" name="Right Triangle 95"/>
            <p:cNvSpPr/>
            <p:nvPr/>
          </p:nvSpPr>
          <p:spPr>
            <a:xfrm>
              <a:off x="2729439" y="4947407"/>
              <a:ext cx="1114628" cy="1620818"/>
            </a:xfrm>
            <a:prstGeom prst="rtTriangl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Right Triangle 96"/>
            <p:cNvSpPr/>
            <p:nvPr/>
          </p:nvSpPr>
          <p:spPr>
            <a:xfrm>
              <a:off x="2897746" y="5499279"/>
              <a:ext cx="592429" cy="901521"/>
            </a:xfrm>
            <a:prstGeom prst="rt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8" name="Rectangle 97"/>
          <p:cNvSpPr/>
          <p:nvPr/>
        </p:nvSpPr>
        <p:spPr>
          <a:xfrm flipH="1" flipV="1">
            <a:off x="5375319" y="4626309"/>
            <a:ext cx="18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9" name="Group 98"/>
          <p:cNvGrpSpPr/>
          <p:nvPr/>
        </p:nvGrpSpPr>
        <p:grpSpPr>
          <a:xfrm rot="10800000" flipH="1" flipV="1">
            <a:off x="6605642" y="4108918"/>
            <a:ext cx="415137" cy="702008"/>
            <a:chOff x="2729439" y="4947407"/>
            <a:chExt cx="1114628" cy="1620818"/>
          </a:xfrm>
        </p:grpSpPr>
        <p:sp>
          <p:nvSpPr>
            <p:cNvPr id="100" name="Right Triangle 99"/>
            <p:cNvSpPr/>
            <p:nvPr/>
          </p:nvSpPr>
          <p:spPr>
            <a:xfrm>
              <a:off x="2729439" y="4947407"/>
              <a:ext cx="1114628" cy="1620818"/>
            </a:xfrm>
            <a:prstGeom prst="rtTriangl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Right Triangle 100"/>
            <p:cNvSpPr/>
            <p:nvPr/>
          </p:nvSpPr>
          <p:spPr>
            <a:xfrm>
              <a:off x="2897746" y="5499279"/>
              <a:ext cx="592429" cy="901521"/>
            </a:xfrm>
            <a:prstGeom prst="rt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2" name="Rectangle 101"/>
          <p:cNvSpPr/>
          <p:nvPr/>
        </p:nvSpPr>
        <p:spPr>
          <a:xfrm flipH="1" flipV="1">
            <a:off x="6602985" y="4617844"/>
            <a:ext cx="18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 flipH="1" flipV="1">
            <a:off x="6398608" y="4617844"/>
            <a:ext cx="18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/>
          <p:cNvGrpSpPr/>
          <p:nvPr/>
        </p:nvGrpSpPr>
        <p:grpSpPr>
          <a:xfrm rot="2689251" flipH="1" flipV="1">
            <a:off x="7944326" y="3847295"/>
            <a:ext cx="415137" cy="702008"/>
            <a:chOff x="2729439" y="4947407"/>
            <a:chExt cx="1114628" cy="1620818"/>
          </a:xfrm>
        </p:grpSpPr>
        <p:sp>
          <p:nvSpPr>
            <p:cNvPr id="106" name="Right Triangle 105"/>
            <p:cNvSpPr/>
            <p:nvPr/>
          </p:nvSpPr>
          <p:spPr>
            <a:xfrm>
              <a:off x="2729439" y="4947407"/>
              <a:ext cx="1114628" cy="1620818"/>
            </a:xfrm>
            <a:prstGeom prst="rtTriangl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Right Triangle 106"/>
            <p:cNvSpPr/>
            <p:nvPr/>
          </p:nvSpPr>
          <p:spPr>
            <a:xfrm>
              <a:off x="2897746" y="5499279"/>
              <a:ext cx="592429" cy="901521"/>
            </a:xfrm>
            <a:prstGeom prst="rt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 rot="2687816">
            <a:off x="8331525" y="4002507"/>
            <a:ext cx="180000" cy="1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9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8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8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  <p:bldP spid="5" grpId="0"/>
      <p:bldP spid="70" grpId="0"/>
      <p:bldP spid="71" grpId="0"/>
      <p:bldP spid="72" grpId="0"/>
      <p:bldP spid="73" grpId="0"/>
      <p:bldP spid="74" grpId="0"/>
      <p:bldP spid="14" grpId="0" animBg="1"/>
      <p:bldP spid="93" grpId="0" animBg="1"/>
      <p:bldP spid="94" grpId="0" animBg="1"/>
      <p:bldP spid="98" grpId="0" animBg="1"/>
      <p:bldP spid="102" grpId="0" animBg="1"/>
      <p:bldP spid="104" grpId="0" animBg="1"/>
      <p:bldP spid="10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239" y="180662"/>
            <a:ext cx="2234907" cy="707886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57093" y="180662"/>
            <a:ext cx="5730415" cy="70788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Trang 174 SGK Toán 3.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239" y="1069305"/>
            <a:ext cx="1582484" cy="707886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Bài 1:</a:t>
            </a:r>
          </a:p>
        </p:txBody>
      </p:sp>
      <p:sp>
        <p:nvSpPr>
          <p:cNvPr id="22" name="Rectangle 3"/>
          <p:cNvSpPr>
            <a:spLocks noGrp="1" noChangeArrowheads="1"/>
          </p:cNvSpPr>
          <p:nvPr>
            <p:ph idx="1"/>
          </p:nvPr>
        </p:nvSpPr>
        <p:spPr>
          <a:xfrm>
            <a:off x="1835185" y="1036595"/>
            <a:ext cx="7660802" cy="1693679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b. Trung điểm của đoạn thẳng AB là điểm nào? Trung điểm của đoạn thẳng ED là điểm nào?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423632" y="2449516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13257" y="2428270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ô</a:t>
            </a:r>
          </a:p>
        </p:txBody>
      </p:sp>
      <p:sp>
        <p:nvSpPr>
          <p:cNvPr id="5" name="Rectangle 4"/>
          <p:cNvSpPr/>
          <p:nvPr/>
        </p:nvSpPr>
        <p:spPr>
          <a:xfrm>
            <a:off x="114768" y="2722007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Trung điểm đoạn thẳng AB là điểm M.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960" y="4046354"/>
            <a:ext cx="480394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Trung điểm đoạn thẳng ED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là điểm N.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835576" y="2719422"/>
            <a:ext cx="5884027" cy="2504103"/>
            <a:chOff x="4732903" y="1918978"/>
            <a:chExt cx="5884027" cy="2504103"/>
          </a:xfrm>
        </p:grpSpPr>
        <p:sp>
          <p:nvSpPr>
            <p:cNvPr id="31" name="TextBox 30"/>
            <p:cNvSpPr txBox="1"/>
            <p:nvPr/>
          </p:nvSpPr>
          <p:spPr>
            <a:xfrm>
              <a:off x="4732903" y="1925237"/>
              <a:ext cx="588402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5080000" y="2430782"/>
              <a:ext cx="0" cy="14554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6299200" y="2430782"/>
              <a:ext cx="8467" cy="14554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080000" y="2430782"/>
              <a:ext cx="2438400" cy="931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V="1">
              <a:off x="5080000" y="3874302"/>
              <a:ext cx="2438400" cy="931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7518400" y="2430782"/>
              <a:ext cx="745067" cy="7188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7526866" y="3158491"/>
              <a:ext cx="736601" cy="725127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853619" y="1918978"/>
              <a:ext cx="298652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        </a:t>
              </a:r>
              <a:r>
                <a:rPr lang="en-US" sz="3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        B</a:t>
              </a:r>
              <a:endPara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817888" y="3838306"/>
              <a:ext cx="310052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         </a:t>
              </a:r>
              <a:r>
                <a:rPr lang="en-US" sz="3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         </a:t>
              </a:r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221687" y="2909177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  <p:sp>
        <p:nvSpPr>
          <p:cNvPr id="41" name="Arc 40"/>
          <p:cNvSpPr/>
          <p:nvPr/>
        </p:nvSpPr>
        <p:spPr>
          <a:xfrm rot="18316292">
            <a:off x="4769319" y="3010957"/>
            <a:ext cx="2088000" cy="2088000"/>
          </a:xfrm>
          <a:prstGeom prst="arc">
            <a:avLst>
              <a:gd name="adj1" fmla="val 17209610"/>
              <a:gd name="adj2" fmla="val 0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c 41"/>
          <p:cNvSpPr/>
          <p:nvPr/>
        </p:nvSpPr>
        <p:spPr>
          <a:xfrm rot="18316292">
            <a:off x="5999107" y="3002353"/>
            <a:ext cx="2088000" cy="2088000"/>
          </a:xfrm>
          <a:prstGeom prst="arc">
            <a:avLst>
              <a:gd name="adj1" fmla="val 17209610"/>
              <a:gd name="adj2" fmla="val 0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Arc 42"/>
          <p:cNvSpPr/>
          <p:nvPr/>
        </p:nvSpPr>
        <p:spPr>
          <a:xfrm rot="7500895">
            <a:off x="4735453" y="2816223"/>
            <a:ext cx="2088000" cy="2088000"/>
          </a:xfrm>
          <a:prstGeom prst="arc">
            <a:avLst>
              <a:gd name="adj1" fmla="val 17209610"/>
              <a:gd name="adj2" fmla="val 0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c 43"/>
          <p:cNvSpPr/>
          <p:nvPr/>
        </p:nvSpPr>
        <p:spPr>
          <a:xfrm rot="7500895">
            <a:off x="5965241" y="2807619"/>
            <a:ext cx="2088000" cy="2088000"/>
          </a:xfrm>
          <a:prstGeom prst="arc">
            <a:avLst>
              <a:gd name="adj1" fmla="val 17209610"/>
              <a:gd name="adj2" fmla="val 0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5395726" y="4863169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ô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85351" y="4841923"/>
            <a:ext cx="7537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ô</a:t>
            </a:r>
          </a:p>
        </p:txBody>
      </p:sp>
    </p:spTree>
    <p:extLst>
      <p:ext uri="{BB962C8B-B14F-4D97-AF65-F5344CB8AC3E}">
        <p14:creationId xmlns:p14="http://schemas.microsoft.com/office/powerpoint/2010/main" val="204772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build="p"/>
      <p:bldP spid="26" grpId="0"/>
      <p:bldP spid="29" grpId="0"/>
      <p:bldP spid="5" grpId="0"/>
      <p:bldP spid="7" grpId="0"/>
      <p:bldP spid="41" grpId="0" animBg="1"/>
      <p:bldP spid="42" grpId="0" animBg="1"/>
      <p:bldP spid="43" grpId="0" animBg="1"/>
      <p:bldP spid="44" grpId="0" animBg="1"/>
      <p:bldP spid="45" grpId="0"/>
      <p:bldP spid="4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239" y="180662"/>
            <a:ext cx="2234907" cy="707886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75253" y="171198"/>
            <a:ext cx="5730415" cy="70788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Trang 174 SGK Toán 3.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239" y="1069305"/>
            <a:ext cx="1582484" cy="707886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Bài 1:</a:t>
            </a:r>
          </a:p>
        </p:txBody>
      </p:sp>
      <p:sp>
        <p:nvSpPr>
          <p:cNvPr id="22" name="Rectangle 3"/>
          <p:cNvSpPr>
            <a:spLocks noGrp="1" noChangeArrowheads="1"/>
          </p:cNvSpPr>
          <p:nvPr>
            <p:ph idx="1"/>
          </p:nvPr>
        </p:nvSpPr>
        <p:spPr>
          <a:xfrm>
            <a:off x="1814881" y="995928"/>
            <a:ext cx="7461055" cy="1191450"/>
          </a:xfrm>
        </p:spPr>
        <p:txBody>
          <a:bodyPr>
            <a:noAutofit/>
          </a:bodyPr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c. Xác định trung điểm đoạn thẳng AE và đoạn thẳng MN .</a:t>
            </a:r>
          </a:p>
        </p:txBody>
      </p:sp>
      <p:sp>
        <p:nvSpPr>
          <p:cNvPr id="5" name="Rectangle 4"/>
          <p:cNvSpPr/>
          <p:nvPr/>
        </p:nvSpPr>
        <p:spPr>
          <a:xfrm>
            <a:off x="166586" y="2189960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* Hướng dẫn cách xác định: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Ta thấy đoạn thẳng AE và MN có độ dài là 6 ô vuông. Ta chia 6 ô ra thành 3 ô bằng nhau, trung điểm sẽ nằm tại điểm đó. 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4738586" y="2306339"/>
            <a:ext cx="5884027" cy="2504103"/>
            <a:chOff x="4732903" y="1918978"/>
            <a:chExt cx="5884027" cy="2504103"/>
          </a:xfrm>
        </p:grpSpPr>
        <p:sp>
          <p:nvSpPr>
            <p:cNvPr id="34" name="TextBox 33"/>
            <p:cNvSpPr txBox="1"/>
            <p:nvPr/>
          </p:nvSpPr>
          <p:spPr>
            <a:xfrm>
              <a:off x="4732903" y="1925237"/>
              <a:ext cx="5884027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  <a:p>
              <a:r>
                <a:rPr lang="en-US" sz="4800" dirty="0" smtClean="0">
                  <a:latin typeface="HP001 4 hàng" panose="020B0603050302020204" pitchFamily="34" charset="0"/>
                </a:rPr>
                <a:t>ǮǮǮǮ</a:t>
              </a:r>
              <a:endParaRPr lang="en-US" sz="4800" dirty="0">
                <a:latin typeface="HP001 4 hàng" panose="020B0603050302020204" pitchFamily="34" charset="0"/>
              </a:endParaRPr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5080000" y="2430782"/>
              <a:ext cx="0" cy="14554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6299200" y="2430782"/>
              <a:ext cx="8467" cy="14554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5080000" y="2430782"/>
              <a:ext cx="2438400" cy="931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5080000" y="3874302"/>
              <a:ext cx="2438400" cy="9316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7518400" y="2430782"/>
              <a:ext cx="745067" cy="718818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7526866" y="3158491"/>
              <a:ext cx="736601" cy="725127"/>
            </a:xfrm>
            <a:prstGeom prst="line">
              <a:avLst/>
            </a:prstGeom>
            <a:ln w="28575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/>
            <p:cNvSpPr txBox="1"/>
            <p:nvPr/>
          </p:nvSpPr>
          <p:spPr>
            <a:xfrm>
              <a:off x="4853619" y="1918978"/>
              <a:ext cx="298652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        </a:t>
              </a:r>
              <a:r>
                <a:rPr lang="en-US" sz="3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        B</a:t>
              </a:r>
              <a:endPara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817888" y="3838306"/>
              <a:ext cx="310052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         </a:t>
              </a:r>
              <a:r>
                <a:rPr lang="en-US" sz="3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         </a:t>
              </a:r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8221687" y="2909177"/>
              <a:ext cx="4812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  <p:sp>
        <p:nvSpPr>
          <p:cNvPr id="44" name="Arc 43"/>
          <p:cNvSpPr/>
          <p:nvPr/>
        </p:nvSpPr>
        <p:spPr>
          <a:xfrm rot="12839201">
            <a:off x="4951409" y="2600709"/>
            <a:ext cx="1188000" cy="1188000"/>
          </a:xfrm>
          <a:prstGeom prst="arc">
            <a:avLst>
              <a:gd name="adj1" fmla="val 17363570"/>
              <a:gd name="adj2" fmla="val 242923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c 44"/>
          <p:cNvSpPr/>
          <p:nvPr/>
        </p:nvSpPr>
        <p:spPr>
          <a:xfrm rot="12839201">
            <a:off x="4937762" y="3314415"/>
            <a:ext cx="1188000" cy="1188000"/>
          </a:xfrm>
          <a:prstGeom prst="arc">
            <a:avLst>
              <a:gd name="adj1" fmla="val 17363570"/>
              <a:gd name="adj2" fmla="val 242923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flipH="1" flipV="1">
            <a:off x="5054233" y="3504420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557286" y="323272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48" name="Arc 47"/>
          <p:cNvSpPr/>
          <p:nvPr/>
        </p:nvSpPr>
        <p:spPr>
          <a:xfrm rot="12839201">
            <a:off x="6176152" y="2578541"/>
            <a:ext cx="1188000" cy="1188000"/>
          </a:xfrm>
          <a:prstGeom prst="arc">
            <a:avLst>
              <a:gd name="adj1" fmla="val 17363570"/>
              <a:gd name="adj2" fmla="val 242923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 rot="12839201">
            <a:off x="6162505" y="3292247"/>
            <a:ext cx="1188000" cy="1188000"/>
          </a:xfrm>
          <a:prstGeom prst="arc">
            <a:avLst>
              <a:gd name="adj1" fmla="val 17363570"/>
              <a:gd name="adj2" fmla="val 242923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 flipH="1" flipV="1">
            <a:off x="6287287" y="3515503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F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380545" y="3243806"/>
            <a:ext cx="2984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28609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build="p"/>
      <p:bldP spid="5" grpId="0"/>
      <p:bldP spid="44" grpId="0" animBg="1"/>
      <p:bldP spid="45" grpId="0" animBg="1"/>
      <p:bldP spid="46" grpId="0" animBg="1"/>
      <p:bldP spid="47" grpId="0"/>
      <p:bldP spid="48" grpId="0" animBg="1"/>
      <p:bldP spid="49" grpId="0" animBg="1"/>
      <p:bldP spid="50" grpId="0" animBg="1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 txBox="1">
            <a:spLocks/>
          </p:cNvSpPr>
          <p:nvPr/>
        </p:nvSpPr>
        <p:spPr>
          <a:xfrm>
            <a:off x="4884830" y="4513562"/>
            <a:ext cx="3187521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4884832" y="3043223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4884831" y="3778392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6"/>
          <p:cNvSpPr txBox="1">
            <a:spLocks/>
          </p:cNvSpPr>
          <p:nvPr/>
        </p:nvSpPr>
        <p:spPr>
          <a:xfrm>
            <a:off x="4884832" y="2400710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9A82507-52F8-4D6E-9084-96568E8FAAB3}"/>
              </a:ext>
            </a:extLst>
          </p:cNvPr>
          <p:cNvSpPr txBox="1"/>
          <p:nvPr/>
        </p:nvSpPr>
        <p:spPr>
          <a:xfrm>
            <a:off x="3040886" y="1934903"/>
            <a:ext cx="477887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44906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9" grpId="0"/>
      <p:bldP spid="10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239" y="180662"/>
            <a:ext cx="2234907" cy="707886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TẬP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9146" y="180662"/>
            <a:ext cx="5730415" cy="70788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Trang 174 SGK Toán 3.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2517" y="1069305"/>
            <a:ext cx="1582484" cy="707886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Bài 2:</a:t>
            </a:r>
          </a:p>
        </p:txBody>
      </p:sp>
      <p:sp>
        <p:nvSpPr>
          <p:cNvPr id="8" name="Rectangle 7"/>
          <p:cNvSpPr/>
          <p:nvPr/>
        </p:nvSpPr>
        <p:spPr>
          <a:xfrm>
            <a:off x="1596230" y="1069305"/>
            <a:ext cx="7665337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Tính chu vi hình tam giác có độ dài các cạnh là 35cm, 26cm, 40cm.</a:t>
            </a:r>
          </a:p>
        </p:txBody>
      </p:sp>
      <p:sp>
        <p:nvSpPr>
          <p:cNvPr id="9" name="Isosceles Triangle 8"/>
          <p:cNvSpPr/>
          <p:nvPr/>
        </p:nvSpPr>
        <p:spPr>
          <a:xfrm>
            <a:off x="528132" y="2173180"/>
            <a:ext cx="2633575" cy="1605641"/>
          </a:xfrm>
          <a:prstGeom prst="triangle">
            <a:avLst>
              <a:gd name="adj" fmla="val 73054"/>
            </a:avLst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28132" y="2475613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35cm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68051" y="2380574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26cm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88316" y="3801757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40cm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58938" y="3800140"/>
            <a:ext cx="20088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giải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95683" y="5763575"/>
            <a:ext cx="39212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Đáp số</a:t>
            </a:r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101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cm.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64694" y="4508026"/>
            <a:ext cx="55467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</a:t>
            </a:r>
            <a:r>
              <a:rPr lang="en-US" sz="4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 </a:t>
            </a:r>
            <a:r>
              <a:rPr lang="en-US" sz="400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tam giác </a:t>
            </a:r>
            <a:r>
              <a:rPr lang="en-US" sz="4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87696" y="5173372"/>
            <a:ext cx="17946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(cm)</a:t>
            </a:r>
            <a:endParaRPr lang="en-US" sz="40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27886" y="5214501"/>
            <a:ext cx="45079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35 + 26 +40 = 101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724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239" y="180662"/>
            <a:ext cx="2234907" cy="707886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89146" y="180662"/>
            <a:ext cx="5730415" cy="70788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Trang 174 SGK Toán 3.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2517" y="1069305"/>
            <a:ext cx="1582484" cy="707886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3:</a:t>
            </a:r>
            <a:endParaRPr lang="en-US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6230" y="1069305"/>
            <a:ext cx="7665337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125m,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68m.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71692" y="2714419"/>
            <a:ext cx="684786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Bài giải</a:t>
            </a:r>
          </a:p>
          <a:p>
            <a:pPr>
              <a:lnSpc>
                <a:spcPct val="150000"/>
              </a:lnSpc>
            </a:pP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             Chu vi mảnh đất là:</a:t>
            </a:r>
          </a:p>
          <a:p>
            <a:pPr>
              <a:lnSpc>
                <a:spcPct val="150000"/>
              </a:lnSpc>
            </a:pP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                 ( 125 + 68 ) x 2 = 386 (m)</a:t>
            </a:r>
          </a:p>
          <a:p>
            <a:pPr>
              <a:lnSpc>
                <a:spcPct val="150000"/>
              </a:lnSpc>
            </a:pPr>
            <a:r>
              <a:rPr lang="en-US" altLang="vi-VN" sz="3200" b="1">
                <a:latin typeface="Times New Roman" pitchFamily="18" charset="0"/>
                <a:cs typeface="Times New Roman" pitchFamily="18" charset="0"/>
              </a:rPr>
              <a:t>                             Đáp số: 386m</a:t>
            </a:r>
          </a:p>
        </p:txBody>
      </p:sp>
    </p:spTree>
    <p:extLst>
      <p:ext uri="{BB962C8B-B14F-4D97-AF65-F5344CB8AC3E}">
        <p14:creationId xmlns:p14="http://schemas.microsoft.com/office/powerpoint/2010/main" val="665248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239" y="180662"/>
            <a:ext cx="2234907" cy="707886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89146" y="180662"/>
            <a:ext cx="5730415" cy="70788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Trang 174 SGK Toán 3.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2517" y="1069305"/>
            <a:ext cx="1582484" cy="707886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endParaRPr lang="en-US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96230" y="1069305"/>
            <a:ext cx="766533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vi.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60m,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40m.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vi-VN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872836" y="3840480"/>
            <a:ext cx="2160000" cy="144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13465" y="3437897"/>
            <a:ext cx="125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60cm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32836" y="4329647"/>
            <a:ext cx="125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40cm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76403" y="3832167"/>
            <a:ext cx="1800000" cy="180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18181862">
            <a:off x="4879677" y="3460650"/>
            <a:ext cx="2992287" cy="3274070"/>
          </a:xfrm>
          <a:prstGeom prst="arc">
            <a:avLst>
              <a:gd name="adj1" fmla="val 17363570"/>
              <a:gd name="adj2" fmla="val 21533807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19876" y="3131408"/>
            <a:ext cx="125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?cm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77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/>
      <p:bldP spid="9" grpId="0"/>
      <p:bldP spid="10" grpId="0" animBg="1"/>
      <p:bldP spid="11" grpId="0" animBg="1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239" y="180662"/>
            <a:ext cx="2234907" cy="707886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BÀI TẬP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89146" y="180662"/>
            <a:ext cx="5730415" cy="70788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Trang 174 SGK Toán 3.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2517" y="1069305"/>
            <a:ext cx="1582484" cy="707886"/>
          </a:xfrm>
          <a:prstGeom prst="rect">
            <a:avLst/>
          </a:prstGeom>
          <a:solidFill>
            <a:srgbClr val="FFFF00"/>
          </a:solidFill>
          <a:ln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0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4:</a:t>
            </a:r>
            <a:endParaRPr lang="en-US" sz="4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8092" y="3285471"/>
            <a:ext cx="670124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vi-VN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Chu vi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( 60 + 40 ) x 2= 200 (m</a:t>
            </a:r>
            <a:r>
              <a:rPr lang="en-US" altLang="vi-VN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vi-VN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altLang="vi-VN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vi-VN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200m</a:t>
            </a:r>
            <a:endParaRPr lang="en-US" altLang="vi-VN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200  : 4  = 50 (m)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vi-VN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50m</a:t>
            </a:r>
          </a:p>
        </p:txBody>
      </p:sp>
      <p:sp>
        <p:nvSpPr>
          <p:cNvPr id="7" name="Rectangle 6"/>
          <p:cNvSpPr/>
          <p:nvPr/>
        </p:nvSpPr>
        <p:spPr>
          <a:xfrm>
            <a:off x="1928553" y="1812178"/>
            <a:ext cx="2160000" cy="144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69182" y="1409595"/>
            <a:ext cx="125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60cm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88553" y="2301345"/>
            <a:ext cx="125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40cm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32120" y="1803865"/>
            <a:ext cx="1800000" cy="180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075593" y="1103106"/>
            <a:ext cx="125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?cm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8181862">
            <a:off x="5946196" y="1387204"/>
            <a:ext cx="2992287" cy="3274070"/>
          </a:xfrm>
          <a:prstGeom prst="arc">
            <a:avLst>
              <a:gd name="adj1" fmla="val 17363570"/>
              <a:gd name="adj2" fmla="val 21533807"/>
            </a:avLst>
          </a:prstGeom>
          <a:ln w="3810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3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0158" y="678584"/>
            <a:ext cx="6457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hỏi: </a:t>
            </a:r>
            <a:r>
              <a:rPr lang="en-US" sz="4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 :</a:t>
            </a:r>
          </a:p>
          <a:p>
            <a:r>
              <a:rPr lang="en-US" sz="4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2hm3dam = ………..dam</a:t>
            </a: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4821529" y="2315054"/>
            <a:ext cx="3187521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  23</a:t>
            </a: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4821527" y="2944749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  230</a:t>
            </a: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4821528" y="4265344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  32</a:t>
            </a:r>
          </a:p>
        </p:txBody>
      </p:sp>
      <p:sp>
        <p:nvSpPr>
          <p:cNvPr id="10" name="Title 6"/>
          <p:cNvSpPr txBox="1">
            <a:spLocks/>
          </p:cNvSpPr>
          <p:nvPr/>
        </p:nvSpPr>
        <p:spPr>
          <a:xfrm>
            <a:off x="4821528" y="3589719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  203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0093" y="286565"/>
            <a:ext cx="1799433" cy="1377311"/>
            <a:chOff x="-6320" y="2282788"/>
            <a:chExt cx="2399244" cy="1377310"/>
          </a:xfrm>
        </p:grpSpPr>
        <p:sp>
          <p:nvSpPr>
            <p:cNvPr id="11" name="Cloud Callout 10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2050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50093" y="304763"/>
            <a:ext cx="1799433" cy="1377311"/>
            <a:chOff x="-6320" y="2282788"/>
            <a:chExt cx="2399244" cy="1377310"/>
          </a:xfrm>
        </p:grpSpPr>
        <p:sp>
          <p:nvSpPr>
            <p:cNvPr id="14" name="Cloud Callout 13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15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45458" y="279741"/>
            <a:ext cx="1799433" cy="1377311"/>
            <a:chOff x="-6320" y="2282788"/>
            <a:chExt cx="2399244" cy="1377310"/>
          </a:xfrm>
        </p:grpSpPr>
        <p:sp>
          <p:nvSpPr>
            <p:cNvPr id="17" name="Cloud Callout 16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18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54833" y="295664"/>
            <a:ext cx="1799433" cy="1377311"/>
            <a:chOff x="3239556" y="3464998"/>
            <a:chExt cx="2399244" cy="1377310"/>
          </a:xfrm>
        </p:grpSpPr>
        <p:sp>
          <p:nvSpPr>
            <p:cNvPr id="20" name="Cloud Callout 19"/>
            <p:cNvSpPr/>
            <p:nvPr/>
          </p:nvSpPr>
          <p:spPr>
            <a:xfrm>
              <a:off x="3239556" y="346499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Chính xác</a:t>
              </a:r>
            </a:p>
          </p:txBody>
        </p:sp>
        <p:pic>
          <p:nvPicPr>
            <p:cNvPr id="2052" name="Picture 4" descr="17 Hình ảnh Icon đẹp nhất | Hài hước, Emoji và Dễ thươ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900673" y="4058569"/>
              <a:ext cx="592144" cy="5730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56460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0158" y="678584"/>
            <a:ext cx="6457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FFC000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hỏi: </a:t>
            </a:r>
            <a:r>
              <a:rPr lang="en-US" sz="4000" b="1" dirty="0">
                <a:solidFill>
                  <a:srgbClr val="FFC000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 :</a:t>
            </a:r>
          </a:p>
          <a:p>
            <a:r>
              <a:rPr lang="en-US" sz="4000" b="1" dirty="0">
                <a:solidFill>
                  <a:srgbClr val="FFC000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1m 20cm = ………..cm</a:t>
            </a: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4884831" y="3685736"/>
            <a:ext cx="3187521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  120</a:t>
            </a: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4884832" y="3043223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  12</a:t>
            </a: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4884833" y="4363818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  21</a:t>
            </a:r>
          </a:p>
        </p:txBody>
      </p:sp>
      <p:sp>
        <p:nvSpPr>
          <p:cNvPr id="10" name="Title 6"/>
          <p:cNvSpPr txBox="1">
            <a:spLocks/>
          </p:cNvSpPr>
          <p:nvPr/>
        </p:nvSpPr>
        <p:spPr>
          <a:xfrm>
            <a:off x="4884832" y="2400710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  1200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0093" y="325635"/>
            <a:ext cx="1799433" cy="1377311"/>
            <a:chOff x="-6320" y="2282788"/>
            <a:chExt cx="2399244" cy="1377310"/>
          </a:xfrm>
        </p:grpSpPr>
        <p:sp>
          <p:nvSpPr>
            <p:cNvPr id="11" name="Cloud Callout 10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2050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50093" y="304763"/>
            <a:ext cx="1799433" cy="1377311"/>
            <a:chOff x="-6320" y="2282788"/>
            <a:chExt cx="2399244" cy="1377310"/>
          </a:xfrm>
        </p:grpSpPr>
        <p:sp>
          <p:nvSpPr>
            <p:cNvPr id="14" name="Cloud Callout 13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15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50093" y="304762"/>
            <a:ext cx="1799433" cy="1377311"/>
            <a:chOff x="-6320" y="2282788"/>
            <a:chExt cx="2399244" cy="1377310"/>
          </a:xfrm>
        </p:grpSpPr>
        <p:sp>
          <p:nvSpPr>
            <p:cNvPr id="17" name="Cloud Callout 16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18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29367" y="346507"/>
            <a:ext cx="1799433" cy="1377311"/>
            <a:chOff x="3239556" y="3464998"/>
            <a:chExt cx="2399244" cy="1377310"/>
          </a:xfrm>
        </p:grpSpPr>
        <p:sp>
          <p:nvSpPr>
            <p:cNvPr id="20" name="Cloud Callout 19"/>
            <p:cNvSpPr/>
            <p:nvPr/>
          </p:nvSpPr>
          <p:spPr>
            <a:xfrm>
              <a:off x="3239556" y="346499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Chính xác</a:t>
              </a:r>
            </a:p>
          </p:txBody>
        </p:sp>
        <p:pic>
          <p:nvPicPr>
            <p:cNvPr id="2052" name="Picture 4" descr="17 Hình ảnh Icon đẹp nhất | Hài hước, Emoji và Dễ thươ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900673" y="4058569"/>
              <a:ext cx="592144" cy="5730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288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70158" y="678584"/>
            <a:ext cx="6457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>
                <a:solidFill>
                  <a:srgbClr val="FFC000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 hỏi: </a:t>
            </a:r>
            <a:r>
              <a:rPr lang="en-US" sz="4000" b="1" dirty="0">
                <a:solidFill>
                  <a:srgbClr val="FFC000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:</a:t>
            </a:r>
          </a:p>
          <a:p>
            <a:r>
              <a:rPr lang="en-US" sz="4000" b="1" dirty="0">
                <a:solidFill>
                  <a:srgbClr val="FFC000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120 m + 30 m = ………..</a:t>
            </a:r>
          </a:p>
        </p:txBody>
      </p:sp>
      <p:sp>
        <p:nvSpPr>
          <p:cNvPr id="7" name="Title 6"/>
          <p:cNvSpPr txBox="1">
            <a:spLocks/>
          </p:cNvSpPr>
          <p:nvPr/>
        </p:nvSpPr>
        <p:spPr>
          <a:xfrm>
            <a:off x="4884830" y="4513562"/>
            <a:ext cx="3187521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  150m</a:t>
            </a: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4884832" y="3043223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  110 m</a:t>
            </a: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4884831" y="3778392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  110</a:t>
            </a:r>
          </a:p>
        </p:txBody>
      </p:sp>
      <p:sp>
        <p:nvSpPr>
          <p:cNvPr id="10" name="Title 6"/>
          <p:cNvSpPr txBox="1">
            <a:spLocks/>
          </p:cNvSpPr>
          <p:nvPr/>
        </p:nvSpPr>
        <p:spPr>
          <a:xfrm>
            <a:off x="4884832" y="2400710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  150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0093" y="325635"/>
            <a:ext cx="1799433" cy="1377311"/>
            <a:chOff x="-6320" y="2282788"/>
            <a:chExt cx="2399244" cy="1377310"/>
          </a:xfrm>
        </p:grpSpPr>
        <p:sp>
          <p:nvSpPr>
            <p:cNvPr id="11" name="Cloud Callout 10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2050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50093" y="304763"/>
            <a:ext cx="1799433" cy="1377311"/>
            <a:chOff x="-6320" y="2282788"/>
            <a:chExt cx="2399244" cy="1377310"/>
          </a:xfrm>
        </p:grpSpPr>
        <p:sp>
          <p:nvSpPr>
            <p:cNvPr id="14" name="Cloud Callout 13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15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Group 15"/>
          <p:cNvGrpSpPr/>
          <p:nvPr/>
        </p:nvGrpSpPr>
        <p:grpSpPr>
          <a:xfrm>
            <a:off x="50093" y="304762"/>
            <a:ext cx="1799433" cy="1377311"/>
            <a:chOff x="-6320" y="2282788"/>
            <a:chExt cx="2399244" cy="1377310"/>
          </a:xfrm>
        </p:grpSpPr>
        <p:sp>
          <p:nvSpPr>
            <p:cNvPr id="17" name="Cloud Callout 16"/>
            <p:cNvSpPr/>
            <p:nvPr/>
          </p:nvSpPr>
          <p:spPr>
            <a:xfrm>
              <a:off x="-6320" y="228278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Sai rồi </a:t>
              </a:r>
            </a:p>
          </p:txBody>
        </p:sp>
        <p:pic>
          <p:nvPicPr>
            <p:cNvPr id="18" name="Picture 2" descr="13 Hình ảnh icon đẹp nhất trong 2020 | Hình vui, Hài hước và Emoji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2320" y="2679603"/>
              <a:ext cx="583680" cy="583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29367" y="346507"/>
            <a:ext cx="1799433" cy="1377311"/>
            <a:chOff x="3239556" y="3464998"/>
            <a:chExt cx="2399244" cy="1377310"/>
          </a:xfrm>
        </p:grpSpPr>
        <p:sp>
          <p:nvSpPr>
            <p:cNvPr id="20" name="Cloud Callout 19"/>
            <p:cNvSpPr/>
            <p:nvPr/>
          </p:nvSpPr>
          <p:spPr>
            <a:xfrm>
              <a:off x="3239556" y="3464998"/>
              <a:ext cx="2399244" cy="1377310"/>
            </a:xfrm>
            <a:prstGeom prst="cloudCallout">
              <a:avLst>
                <a:gd name="adj1" fmla="val 4235"/>
                <a:gd name="adj2" fmla="val 79977"/>
              </a:avLst>
            </a:prstGeom>
            <a:solidFill>
              <a:srgbClr val="E6F61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Chính xác</a:t>
              </a:r>
            </a:p>
          </p:txBody>
        </p:sp>
        <p:pic>
          <p:nvPicPr>
            <p:cNvPr id="2052" name="Picture 4" descr="17 Hình ảnh Icon đẹp nhất | Hài hước, Emoji và Dễ thươ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900673" y="4058569"/>
              <a:ext cx="592144" cy="5730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3455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 txBox="1">
            <a:spLocks/>
          </p:cNvSpPr>
          <p:nvPr/>
        </p:nvSpPr>
        <p:spPr>
          <a:xfrm>
            <a:off x="4884830" y="4513562"/>
            <a:ext cx="3187521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4884832" y="3043223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4884831" y="3778392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6"/>
          <p:cNvSpPr txBox="1">
            <a:spLocks/>
          </p:cNvSpPr>
          <p:nvPr/>
        </p:nvSpPr>
        <p:spPr>
          <a:xfrm>
            <a:off x="4884832" y="2400710"/>
            <a:ext cx="4182064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4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9A82507-52F8-4D6E-9084-96568E8FAAB3}"/>
              </a:ext>
            </a:extLst>
          </p:cNvPr>
          <p:cNvSpPr txBox="1"/>
          <p:nvPr/>
        </p:nvSpPr>
        <p:spPr>
          <a:xfrm>
            <a:off x="2333255" y="1934903"/>
            <a:ext cx="6194133" cy="1334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b="1" dirty="0">
                <a:solidFill>
                  <a:srgbClr val="FF0000"/>
                </a:solidFill>
                <a:latin typeface="HP001 4 hàng" panose="020B0603050302020204" pitchFamily="34" charset="0"/>
                <a:cs typeface="Arial" panose="020B0604020202020204" pitchFamily="34" charset="0"/>
              </a:rPr>
              <a:t>Ôn tập về hình học</a:t>
            </a:r>
          </a:p>
        </p:txBody>
      </p:sp>
    </p:spTree>
    <p:extLst>
      <p:ext uri="{BB962C8B-B14F-4D97-AF65-F5344CB8AC3E}">
        <p14:creationId xmlns:p14="http://schemas.microsoft.com/office/powerpoint/2010/main" val="2589931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mph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"/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9" grpId="0"/>
      <p:bldP spid="10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53794" y="2401838"/>
            <a:ext cx="3402127" cy="2112137"/>
            <a:chOff x="-211292" y="2178552"/>
            <a:chExt cx="5057787" cy="2543736"/>
          </a:xfrm>
        </p:grpSpPr>
        <p:pic>
          <p:nvPicPr>
            <p:cNvPr id="5" name="Picture 2" descr="A caixa de texto no material Verde Livre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9962" b="89272" l="0" r="97308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92" t="27451" r="3053" b="20738"/>
            <a:stretch/>
          </p:blipFill>
          <p:spPr bwMode="auto">
            <a:xfrm>
              <a:off x="17578" y="2178552"/>
              <a:ext cx="4600047" cy="25437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-211292" y="2480924"/>
              <a:ext cx="5057787" cy="18904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 dung </a:t>
              </a:r>
            </a:p>
            <a:p>
              <a:pPr algn="ctr"/>
              <a:r>
                <a:rPr lang="en-US" sz="4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ôn tập</a:t>
              </a:r>
              <a:endPara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Cloud 6"/>
          <p:cNvSpPr/>
          <p:nvPr/>
        </p:nvSpPr>
        <p:spPr>
          <a:xfrm>
            <a:off x="4924752" y="41450"/>
            <a:ext cx="4219248" cy="1996225"/>
          </a:xfrm>
          <a:prstGeom prst="cloud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 vuông, góc không vuông</a:t>
            </a:r>
          </a:p>
        </p:txBody>
      </p:sp>
      <p:sp>
        <p:nvSpPr>
          <p:cNvPr id="8" name="Cloud 7"/>
          <p:cNvSpPr/>
          <p:nvPr/>
        </p:nvSpPr>
        <p:spPr>
          <a:xfrm>
            <a:off x="4934044" y="4857966"/>
            <a:ext cx="4030662" cy="1996225"/>
          </a:xfrm>
          <a:prstGeom prst="cloud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 vi của một hình</a:t>
            </a:r>
          </a:p>
        </p:txBody>
      </p:sp>
      <p:sp>
        <p:nvSpPr>
          <p:cNvPr id="10" name="Cloud 9"/>
          <p:cNvSpPr/>
          <p:nvPr/>
        </p:nvSpPr>
        <p:spPr>
          <a:xfrm>
            <a:off x="3960813" y="2439623"/>
            <a:ext cx="5183187" cy="1996225"/>
          </a:xfrm>
          <a:prstGeom prst="cloud">
            <a:avLst/>
          </a:prstGeom>
          <a:solidFill>
            <a:srgbClr val="24C309"/>
          </a:solidFill>
          <a:ln w="28575"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Điểm ở giữa. Trung điểm của đoạn thẳng</a:t>
            </a:r>
          </a:p>
        </p:txBody>
      </p:sp>
      <p:cxnSp>
        <p:nvCxnSpPr>
          <p:cNvPr id="12" name="Straight Arrow Connector 11"/>
          <p:cNvCxnSpPr>
            <a:stCxn id="5" idx="3"/>
            <a:endCxn id="7" idx="2"/>
          </p:cNvCxnSpPr>
          <p:nvPr/>
        </p:nvCxnSpPr>
        <p:spPr>
          <a:xfrm flipV="1">
            <a:off x="3194384" y="1039563"/>
            <a:ext cx="1743455" cy="241834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3"/>
            <a:endCxn id="8" idx="2"/>
          </p:cNvCxnSpPr>
          <p:nvPr/>
        </p:nvCxnSpPr>
        <p:spPr>
          <a:xfrm>
            <a:off x="3194384" y="3457907"/>
            <a:ext cx="1752163" cy="239817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5" idx="3"/>
            <a:endCxn id="10" idx="2"/>
          </p:cNvCxnSpPr>
          <p:nvPr/>
        </p:nvCxnSpPr>
        <p:spPr>
          <a:xfrm flipV="1">
            <a:off x="3194384" y="3437736"/>
            <a:ext cx="782506" cy="2017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768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95459" y="2"/>
            <a:ext cx="7910849" cy="114621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 VUÔNG, GÓC KHÔNG VUÔNG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188076" y="3201299"/>
            <a:ext cx="1513710" cy="2064015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188076" y="5241703"/>
            <a:ext cx="2068670" cy="23611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9534" y="5035640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56745" y="5035640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4306" y="2588655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17" name="Pie 16"/>
          <p:cNvSpPr/>
          <p:nvPr/>
        </p:nvSpPr>
        <p:spPr>
          <a:xfrm rot="17623967">
            <a:off x="832827" y="4928644"/>
            <a:ext cx="809975" cy="626116"/>
          </a:xfrm>
          <a:prstGeom prst="pie">
            <a:avLst>
              <a:gd name="adj1" fmla="val 889655"/>
              <a:gd name="adj2" fmla="val 3879236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loud Callout 19"/>
          <p:cNvSpPr/>
          <p:nvPr/>
        </p:nvSpPr>
        <p:spPr>
          <a:xfrm>
            <a:off x="3256745" y="1468193"/>
            <a:ext cx="5475131" cy="2331076"/>
          </a:xfrm>
          <a:prstGeom prst="cloudCallout">
            <a:avLst>
              <a:gd name="adj1" fmla="val -57367"/>
              <a:gd name="adj2" fmla="val 5493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 được tạo bởi hai cạnh và xuất phát từ một điểm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40370" y="4804809"/>
            <a:ext cx="48400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Ví dụ: Góc đỉnh O, cạnh OA, OB</a:t>
            </a:r>
          </a:p>
        </p:txBody>
      </p:sp>
    </p:spTree>
    <p:extLst>
      <p:ext uri="{BB962C8B-B14F-4D97-AF65-F5344CB8AC3E}">
        <p14:creationId xmlns:p14="http://schemas.microsoft.com/office/powerpoint/2010/main" val="428073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695459" y="2"/>
            <a:ext cx="7910849" cy="114621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GÓC VUÔNG, GÓC KHÔNG VUÔNG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608526" y="1983346"/>
            <a:ext cx="0" cy="209711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89984" y="3850784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95516" y="3837454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6559" y="1416902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3725060" y="2124788"/>
            <a:ext cx="1122073" cy="194233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306517" y="3837454"/>
            <a:ext cx="4378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12050" y="3824124"/>
            <a:ext cx="4162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53792" y="1423681"/>
            <a:ext cx="4162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</a:p>
        </p:txBody>
      </p:sp>
      <p:cxnSp>
        <p:nvCxnSpPr>
          <p:cNvPr id="24" name="Straight Connector 23"/>
          <p:cNvCxnSpPr/>
          <p:nvPr/>
        </p:nvCxnSpPr>
        <p:spPr>
          <a:xfrm>
            <a:off x="6249474" y="2124788"/>
            <a:ext cx="1117901" cy="184405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48832" y="3739166"/>
            <a:ext cx="4378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54364" y="3725836"/>
            <a:ext cx="4162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051357" y="1423455"/>
            <a:ext cx="396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630755" y="2450772"/>
            <a:ext cx="835971" cy="1620818"/>
            <a:chOff x="2729439" y="4947407"/>
            <a:chExt cx="1114628" cy="1620818"/>
          </a:xfrm>
        </p:grpSpPr>
        <p:sp>
          <p:nvSpPr>
            <p:cNvPr id="31" name="Right Triangle 30"/>
            <p:cNvSpPr/>
            <p:nvPr/>
          </p:nvSpPr>
          <p:spPr>
            <a:xfrm>
              <a:off x="2729439" y="4947407"/>
              <a:ext cx="1114628" cy="1620818"/>
            </a:xfrm>
            <a:prstGeom prst="rtTriangl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ight Triangle 31"/>
            <p:cNvSpPr/>
            <p:nvPr/>
          </p:nvSpPr>
          <p:spPr>
            <a:xfrm>
              <a:off x="2897746" y="5499279"/>
              <a:ext cx="592429" cy="901521"/>
            </a:xfrm>
            <a:prstGeom prst="rt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7" name="Straight Connector 6"/>
          <p:cNvCxnSpPr/>
          <p:nvPr/>
        </p:nvCxnSpPr>
        <p:spPr>
          <a:xfrm flipH="1">
            <a:off x="608527" y="4080456"/>
            <a:ext cx="1284668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3725885" y="2438119"/>
            <a:ext cx="835971" cy="1620818"/>
            <a:chOff x="2729439" y="4947407"/>
            <a:chExt cx="1114628" cy="1620818"/>
          </a:xfrm>
        </p:grpSpPr>
        <p:sp>
          <p:nvSpPr>
            <p:cNvPr id="40" name="Right Triangle 39"/>
            <p:cNvSpPr/>
            <p:nvPr/>
          </p:nvSpPr>
          <p:spPr>
            <a:xfrm>
              <a:off x="2729439" y="4947407"/>
              <a:ext cx="1114628" cy="1620818"/>
            </a:xfrm>
            <a:prstGeom prst="rtTriangl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ight Triangle 40"/>
            <p:cNvSpPr/>
            <p:nvPr/>
          </p:nvSpPr>
          <p:spPr>
            <a:xfrm>
              <a:off x="2897746" y="5499279"/>
              <a:ext cx="592429" cy="901521"/>
            </a:xfrm>
            <a:prstGeom prst="rt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7371926" y="2348020"/>
            <a:ext cx="835971" cy="1620818"/>
            <a:chOff x="2729439" y="4947407"/>
            <a:chExt cx="1114628" cy="1620818"/>
          </a:xfrm>
        </p:grpSpPr>
        <p:sp>
          <p:nvSpPr>
            <p:cNvPr id="43" name="Right Triangle 42"/>
            <p:cNvSpPr/>
            <p:nvPr/>
          </p:nvSpPr>
          <p:spPr>
            <a:xfrm>
              <a:off x="2729439" y="4947407"/>
              <a:ext cx="1114628" cy="1620818"/>
            </a:xfrm>
            <a:prstGeom prst="rtTriangl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ight Triangle 43"/>
            <p:cNvSpPr/>
            <p:nvPr/>
          </p:nvSpPr>
          <p:spPr>
            <a:xfrm>
              <a:off x="2897746" y="5499279"/>
              <a:ext cx="592429" cy="901521"/>
            </a:xfrm>
            <a:prstGeom prst="rtTriangl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5" name="Straight Connector 24"/>
          <p:cNvCxnSpPr/>
          <p:nvPr/>
        </p:nvCxnSpPr>
        <p:spPr>
          <a:xfrm flipH="1">
            <a:off x="7367375" y="3968838"/>
            <a:ext cx="128466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725059" y="4067126"/>
            <a:ext cx="1284667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093" y="4873499"/>
            <a:ext cx="26201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Góc vuông đỉnh O, </a:t>
            </a:r>
          </a:p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cạnh OA, OB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205555" y="4867459"/>
            <a:ext cx="28729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Góc không vuông đỉnh P, cạnh PM, PN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24965" y="4821377"/>
            <a:ext cx="28729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Góc không vuông đỉnh E, cạnh ED, EC</a:t>
            </a:r>
          </a:p>
        </p:txBody>
      </p:sp>
    </p:spTree>
    <p:extLst>
      <p:ext uri="{BB962C8B-B14F-4D97-AF65-F5344CB8AC3E}">
        <p14:creationId xmlns:p14="http://schemas.microsoft.com/office/powerpoint/2010/main" val="58068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976</Words>
  <Application>Microsoft Office PowerPoint</Application>
  <PresentationFormat>Overhead</PresentationFormat>
  <Paragraphs>208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宋体</vt:lpstr>
      <vt:lpstr>Arial</vt:lpstr>
      <vt:lpstr>Calibri</vt:lpstr>
      <vt:lpstr>Calibri Light</vt:lpstr>
      <vt:lpstr>HP001 4 hàng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Microsoft account</cp:lastModifiedBy>
  <cp:revision>49</cp:revision>
  <dcterms:created xsi:type="dcterms:W3CDTF">2020-03-29T13:57:24Z</dcterms:created>
  <dcterms:modified xsi:type="dcterms:W3CDTF">2022-05-14T03:05:53Z</dcterms:modified>
</cp:coreProperties>
</file>