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9" r:id="rId2"/>
    <p:sldId id="286" r:id="rId3"/>
    <p:sldId id="290" r:id="rId4"/>
    <p:sldId id="256" r:id="rId5"/>
    <p:sldId id="274" r:id="rId6"/>
    <p:sldId id="284" r:id="rId7"/>
    <p:sldId id="285" r:id="rId8"/>
    <p:sldId id="288" r:id="rId9"/>
    <p:sldId id="263" r:id="rId10"/>
    <p:sldId id="287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Kiểu Có chủ đề 1 - Nhấn mạnh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Kiểu Sá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80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2C74656-7AEE-4364-8690-B42D1E86DC77}" type="datetimeFigureOut">
              <a:rPr lang="en-US"/>
              <a:pPr>
                <a:defRPr/>
              </a:pPr>
              <a:t>5/5/2022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AF77154-A3F4-4C9D-9A70-603E14077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5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5D7BD4-45D6-4134-8C9D-11BDAFF93451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2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3832DAE-AEF5-4812-AED6-BC9C865EC18E}" type="slidenum">
              <a:rPr lang="en-US" sz="1200">
                <a:solidFill>
                  <a:srgbClr val="000000"/>
                </a:solidFill>
              </a:rPr>
              <a:pPr algn="r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8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E1B32446-E5B1-4689-BE60-F6454A97414F}" type="datetimeFigureOut">
              <a:rPr lang="vi-VN"/>
              <a:pPr>
                <a:defRPr/>
              </a:pPr>
              <a:t>05/05/2022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EE8DF38-017B-4ACA-9B87-4315D937711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B3DC0D36-520D-46A1-9D89-DD5419B205CD}" type="datetimeFigureOut">
              <a:rPr lang="vi-VN"/>
              <a:pPr>
                <a:defRPr/>
              </a:pPr>
              <a:t>05/05/2022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47EC3B08-7651-48FD-8F4B-7146A1FE568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B9313D5-D4C6-45F7-90A8-1B4902AA3FB9}" type="datetimeFigureOut">
              <a:rPr lang="vi-VN"/>
              <a:pPr>
                <a:defRPr/>
              </a:pPr>
              <a:t>05/05/2022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0F4A6BB-4DDE-4AB7-A66F-B1EC5C0B350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4714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4714"/>
            <a:ext cx="2895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4714"/>
            <a:ext cx="2133600" cy="3571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95C776-4BC9-46EE-AA06-C97E2D7365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90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15DC156-DE28-4886-82B0-6803E3ACA19F}" type="datetimeFigureOut">
              <a:rPr lang="vi-VN"/>
              <a:pPr>
                <a:defRPr/>
              </a:pPr>
              <a:t>05/05/2022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2AA0A98-086A-405D-9B6F-C1D06AFE468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E6C60CF5-3BEC-410B-A273-78DEC55019E7}" type="datetimeFigureOut">
              <a:rPr lang="vi-VN"/>
              <a:pPr>
                <a:defRPr/>
              </a:pPr>
              <a:t>05/05/2022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8BE14675-3577-4977-8DEB-A7672849029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E6A8BA2-0143-41F0-B0F1-52269E863E82}" type="datetimeFigureOut">
              <a:rPr lang="vi-VN"/>
              <a:pPr>
                <a:defRPr/>
              </a:pPr>
              <a:t>05/05/2022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279C995-CEEA-44AE-B3E9-E50F63BD6AC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6434255-D47A-419F-9466-1912DD48716E}" type="datetimeFigureOut">
              <a:rPr lang="vi-VN"/>
              <a:pPr>
                <a:defRPr/>
              </a:pPr>
              <a:t>05/05/2022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91334AE-C4BC-4D46-B156-3688ED81D6C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704D5B4-B555-4BE9-B0F8-A8B8FD7EDF2E}" type="datetimeFigureOut">
              <a:rPr lang="vi-VN"/>
              <a:pPr>
                <a:defRPr/>
              </a:pPr>
              <a:t>05/05/2022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1449AB5-899B-4184-8246-423E065C100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9202646-9BF8-4E20-B512-FA9150012B85}" type="datetimeFigureOut">
              <a:rPr lang="vi-VN"/>
              <a:pPr>
                <a:defRPr/>
              </a:pPr>
              <a:t>05/05/2022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E59A9124-9F3E-4708-A574-0391FA483C6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68336AB-5788-4D03-AC44-F06BC65D9EF2}" type="datetimeFigureOut">
              <a:rPr lang="vi-VN"/>
              <a:pPr>
                <a:defRPr/>
              </a:pPr>
              <a:t>05/05/2022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3EF67D2-BFD1-4D23-8A73-653B73F40A6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0159618-347A-4EE3-B6E9-00B387165AD7}" type="datetimeFigureOut">
              <a:rPr lang="vi-VN"/>
              <a:pPr>
                <a:defRPr/>
              </a:pPr>
              <a:t>05/05/2022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9958171-549A-454A-8D15-B22698B8FCA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9A28EF89-67E9-4033-8CD8-BFD020F5AA81}" type="datetimeFigureOut">
              <a:rPr lang="vi-VN"/>
              <a:pPr>
                <a:defRPr/>
              </a:pPr>
              <a:t>05/05/2022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330A6D41-FC4F-47B7-B741-C3ED7AC11EC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1116807" y="0"/>
            <a:ext cx="6941344" cy="520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028700" y="514350"/>
            <a:ext cx="7543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1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1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vi-VN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168</a:t>
            </a:r>
            <a:endParaRPr lang="en-US" altLang="vi-VN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660098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5320" y="-7968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6195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Đặt tính rồi tính: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a)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47096 + 8937	   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           b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6472 : 8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Tìm x: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	  a) X + 1536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=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6924		                           b) X : 9  =  2560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16580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Thùng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dầu, số lít dầu ở thùng lớn gấp 5 lần số lít dầu ở thùng nhỏ. Vậy số lít dầu ở thùng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5: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Hình trên có bao nhiêu hình tam giác, bao nhiêu hình tứ giác: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hình tam giác,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hình tứ giác          C.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hình tam giác, 4 hình tứ giác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B. 5 hình tam giác, 4 hình tứ giác    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hình tam giác,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hình tứ giác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1757362" y="3333751"/>
            <a:ext cx="447675" cy="7334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1757362" y="4067175"/>
            <a:ext cx="23907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 flipH="1" flipV="1">
            <a:off x="3100387" y="3333751"/>
            <a:ext cx="1047750" cy="7334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>
            <a:off x="2205037" y="3333750"/>
            <a:ext cx="0" cy="733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 flipH="1">
            <a:off x="2824163" y="3333750"/>
            <a:ext cx="276224" cy="733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>
            <a:off x="2205037" y="3333750"/>
            <a:ext cx="619125" cy="7334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/>
        </p:nvCxnSpPr>
        <p:spPr>
          <a:xfrm>
            <a:off x="2205037" y="3333750"/>
            <a:ext cx="89535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28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2" descr="a11"/>
          <p:cNvPicPr>
            <a:picLocks noChangeAspect="1" noChangeArrowheads="1"/>
          </p:cNvPicPr>
          <p:nvPr/>
        </p:nvPicPr>
        <p:blipFill>
          <a:blip r:embed="rId3"/>
          <a:srcRect l="3142" t="3287"/>
          <a:stretch>
            <a:fillRect/>
          </a:stretch>
        </p:blipFill>
        <p:spPr bwMode="auto">
          <a:xfrm>
            <a:off x="-113506" y="155773"/>
            <a:ext cx="9143999" cy="52006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8" name="Picture 12" descr="j023624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195263"/>
            <a:ext cx="990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3" descr="j023624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87313"/>
            <a:ext cx="99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4" descr="j023624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87313"/>
            <a:ext cx="914400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1295400" y="1168004"/>
            <a:ext cx="5221289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9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2022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            TOÁN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3" name="WordArt 8"/>
          <p:cNvSpPr>
            <a:spLocks noChangeArrowheads="1" noChangeShapeType="1" noTextEdit="1"/>
          </p:cNvSpPr>
          <p:nvPr/>
        </p:nvSpPr>
        <p:spPr bwMode="auto">
          <a:xfrm>
            <a:off x="533400" y="2672744"/>
            <a:ext cx="8059738" cy="7405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78"/>
              </a:avLst>
            </a:prstTxWarp>
          </a:bodyPr>
          <a:lstStyle/>
          <a:p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chung</a:t>
            </a:r>
            <a:r>
              <a:rPr lang="en-US" sz="40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( 168 )</a:t>
            </a:r>
          </a:p>
        </p:txBody>
      </p:sp>
      <p:pic>
        <p:nvPicPr>
          <p:cNvPr id="14344" name="Picture 18" descr="daisy_button_blue_h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657350"/>
            <a:ext cx="91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0" descr="daisy_button_blue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9838" y="3786188"/>
            <a:ext cx="64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6" name="Group 4"/>
          <p:cNvGrpSpPr>
            <a:grpSpLocks/>
          </p:cNvGrpSpPr>
          <p:nvPr/>
        </p:nvGrpSpPr>
        <p:grpSpPr bwMode="auto">
          <a:xfrm>
            <a:off x="160338" y="4478338"/>
            <a:ext cx="2919412" cy="685800"/>
            <a:chOff x="4656" y="3216"/>
            <a:chExt cx="1104" cy="651"/>
          </a:xfrm>
        </p:grpSpPr>
        <p:grpSp>
          <p:nvGrpSpPr>
            <p:cNvPr id="14355" name="Group 5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14357" name="Picture 6" descr="!hp8ls2l"/>
              <p:cNvPicPr>
                <a:picLocks noChangeAspect="1" noChangeArrowheads="1" noCrop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358" name="Picture 7" descr="!dk8_1la"/>
              <p:cNvPicPr>
                <a:picLocks noChangeAspect="1" noChangeArrowheads="1" noCrop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4356" name="Picture 8" descr="ROSE1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7" name="Picture 21" descr="daisy_button_blue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9700" y="3829050"/>
            <a:ext cx="64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9" descr="daisy_button_blue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9900" y="3543300"/>
            <a:ext cx="647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9" name="Group 9"/>
          <p:cNvGrpSpPr>
            <a:grpSpLocks/>
          </p:cNvGrpSpPr>
          <p:nvPr/>
        </p:nvGrpSpPr>
        <p:grpSpPr bwMode="auto">
          <a:xfrm>
            <a:off x="5257800" y="4400550"/>
            <a:ext cx="3733800" cy="739775"/>
            <a:chOff x="96" y="3553"/>
            <a:chExt cx="1104" cy="671"/>
          </a:xfrm>
        </p:grpSpPr>
        <p:pic>
          <p:nvPicPr>
            <p:cNvPr id="14352" name="Picture 10" descr="!hp8ls2l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11" descr="!dk8_1la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2" descr="ROSE1"/>
            <p:cNvPicPr>
              <a:picLocks noChangeAspect="1" noChangeArrowheads="1" noCrop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AutoShape 14"/>
          <p:cNvSpPr>
            <a:spLocks noChangeArrowheads="1"/>
          </p:cNvSpPr>
          <p:nvPr/>
        </p:nvSpPr>
        <p:spPr bwMode="auto">
          <a:xfrm>
            <a:off x="5867400" y="500542"/>
            <a:ext cx="604837" cy="51435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rgbClr val="660033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-30670"/>
            <a:ext cx="9296400" cy="51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"/>
          <p:cNvSpPr txBox="1"/>
          <p:nvPr/>
        </p:nvSpPr>
        <p:spPr>
          <a:xfrm>
            <a:off x="3028950" y="201613"/>
            <a:ext cx="3384550" cy="612934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3000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3000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04914"/>
            <a:ext cx="42703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27"/>
          <p:cNvSpPr/>
          <p:nvPr/>
        </p:nvSpPr>
        <p:spPr>
          <a:xfrm>
            <a:off x="2170114" y="1028701"/>
            <a:ext cx="5297487" cy="11652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sz="2000" dirty="0"/>
              <a:t>HS </a:t>
            </a:r>
            <a:r>
              <a:rPr lang="fr-FR" sz="2000" dirty="0" err="1"/>
              <a:t>biết</a:t>
            </a:r>
            <a:r>
              <a:rPr lang="fr-FR" sz="2000" dirty="0"/>
              <a:t>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trị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endParaRPr lang="en-SG" sz="2000" dirty="0"/>
          </a:p>
          <a:p>
            <a:pPr>
              <a:defRPr/>
            </a:pPr>
            <a:r>
              <a:rPr lang="fr-FR" sz="2000" dirty="0"/>
              <a:t>- </a:t>
            </a:r>
            <a:r>
              <a:rPr lang="fr-FR" sz="2000" dirty="0" err="1"/>
              <a:t>Học</a:t>
            </a:r>
            <a:r>
              <a:rPr lang="fr-FR" sz="2000" dirty="0"/>
              <a:t> </a:t>
            </a:r>
            <a:r>
              <a:rPr lang="fr-FR" sz="2000" dirty="0" err="1"/>
              <a:t>sinh</a:t>
            </a:r>
            <a:r>
              <a:rPr lang="fr-FR" sz="2000" dirty="0"/>
              <a:t> </a:t>
            </a:r>
            <a:r>
              <a:rPr lang="fr-FR" sz="2000" dirty="0" err="1"/>
              <a:t>biết</a:t>
            </a:r>
            <a:r>
              <a:rPr lang="fr-FR" sz="2000" dirty="0"/>
              <a:t> </a:t>
            </a:r>
            <a:r>
              <a:rPr lang="fr-FR" sz="2000" dirty="0" err="1" smtClean="0"/>
              <a:t>giải</a:t>
            </a:r>
            <a:r>
              <a:rPr lang="fr-FR" sz="2000" dirty="0" smtClean="0"/>
              <a:t> </a:t>
            </a:r>
            <a:r>
              <a:rPr lang="fr-FR" sz="2000" dirty="0" err="1" smtClean="0"/>
              <a:t>toán</a:t>
            </a:r>
            <a:r>
              <a:rPr lang="fr-FR" sz="2000" dirty="0" smtClean="0"/>
              <a:t> </a:t>
            </a:r>
            <a:r>
              <a:rPr lang="fr-FR" sz="2000" dirty="0" err="1" smtClean="0"/>
              <a:t>lời</a:t>
            </a:r>
            <a:r>
              <a:rPr lang="fr-FR" sz="2000" dirty="0" smtClean="0"/>
              <a:t> </a:t>
            </a:r>
            <a:r>
              <a:rPr lang="fr-FR" sz="2000" dirty="0" err="1" smtClean="0"/>
              <a:t>văn</a:t>
            </a:r>
            <a:r>
              <a:rPr lang="fr-FR" sz="2000" dirty="0" smtClean="0"/>
              <a:t>.</a:t>
            </a:r>
            <a:endParaRPr lang="en-SG" sz="2000" dirty="0"/>
          </a:p>
        </p:txBody>
      </p:sp>
      <p:sp>
        <p:nvSpPr>
          <p:cNvPr id="8" name="Rectangle: Rounded Corners 29"/>
          <p:cNvSpPr/>
          <p:nvPr/>
        </p:nvSpPr>
        <p:spPr>
          <a:xfrm>
            <a:off x="2514600" y="2455864"/>
            <a:ext cx="4800600" cy="14128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sz="2000" dirty="0" err="1"/>
              <a:t>Học</a:t>
            </a:r>
            <a:r>
              <a:rPr lang="fr-FR" sz="2000" dirty="0"/>
              <a:t> </a:t>
            </a:r>
            <a:r>
              <a:rPr lang="fr-FR" sz="2000" dirty="0" err="1"/>
              <a:t>sinh</a:t>
            </a:r>
            <a:r>
              <a:rPr lang="fr-FR" sz="2000" dirty="0"/>
              <a:t> </a:t>
            </a:r>
            <a:r>
              <a:rPr lang="fr-FR" sz="2000" dirty="0" err="1"/>
              <a:t>có</a:t>
            </a:r>
            <a:r>
              <a:rPr lang="fr-FR" sz="2000" dirty="0"/>
              <a:t> </a:t>
            </a:r>
            <a:r>
              <a:rPr lang="fr-FR" sz="2000" dirty="0" err="1"/>
              <a:t>cơ</a:t>
            </a:r>
            <a:r>
              <a:rPr lang="fr-FR" sz="2000" dirty="0"/>
              <a:t> </a:t>
            </a:r>
            <a:r>
              <a:rPr lang="fr-FR" sz="2000" dirty="0" err="1"/>
              <a:t>hội</a:t>
            </a:r>
            <a:r>
              <a:rPr lang="fr-FR" sz="2000" dirty="0"/>
              <a:t> </a:t>
            </a:r>
            <a:r>
              <a:rPr lang="fr-FR" sz="2000" dirty="0" err="1"/>
              <a:t>hình</a:t>
            </a:r>
            <a:r>
              <a:rPr lang="fr-FR" sz="2000" dirty="0"/>
              <a:t> </a:t>
            </a:r>
            <a:r>
              <a:rPr lang="fr-FR" sz="2000" dirty="0" err="1"/>
              <a:t>thành</a:t>
            </a:r>
            <a:r>
              <a:rPr lang="fr-FR" sz="2000" dirty="0"/>
              <a:t>, </a:t>
            </a:r>
            <a:r>
              <a:rPr lang="fr-FR" sz="2000" dirty="0" err="1"/>
              <a:t>phát</a:t>
            </a:r>
            <a:r>
              <a:rPr lang="fr-FR" sz="2000" dirty="0"/>
              <a:t> </a:t>
            </a:r>
            <a:r>
              <a:rPr lang="fr-FR" sz="2000" dirty="0" err="1"/>
              <a:t>triển</a:t>
            </a:r>
            <a:r>
              <a:rPr lang="fr-FR" sz="2000" dirty="0"/>
              <a:t> </a:t>
            </a:r>
            <a:r>
              <a:rPr lang="fr-FR" sz="2000" dirty="0" err="1"/>
              <a:t>năng</a:t>
            </a:r>
            <a:r>
              <a:rPr lang="fr-FR" sz="2000" dirty="0"/>
              <a:t> </a:t>
            </a:r>
            <a:r>
              <a:rPr lang="fr-FR" sz="2000" dirty="0" err="1"/>
              <a:t>lực</a:t>
            </a:r>
            <a:r>
              <a:rPr lang="fr-FR" sz="2000" dirty="0"/>
              <a:t> </a:t>
            </a:r>
            <a:r>
              <a:rPr lang="fr-FR" sz="2000" dirty="0" err="1"/>
              <a:t>giao</a:t>
            </a:r>
            <a:r>
              <a:rPr lang="fr-FR" sz="2000" dirty="0"/>
              <a:t> </a:t>
            </a:r>
            <a:r>
              <a:rPr lang="fr-FR" sz="2000" dirty="0" err="1"/>
              <a:t>tiếp</a:t>
            </a:r>
            <a:r>
              <a:rPr lang="fr-FR" sz="2000" dirty="0"/>
              <a:t>, </a:t>
            </a:r>
            <a:r>
              <a:rPr lang="fr-FR" sz="2000" dirty="0" err="1"/>
              <a:t>năng</a:t>
            </a:r>
            <a:r>
              <a:rPr lang="fr-FR" sz="2000" dirty="0"/>
              <a:t> </a:t>
            </a:r>
            <a:r>
              <a:rPr lang="fr-FR" sz="2000" dirty="0" err="1"/>
              <a:t>lực</a:t>
            </a:r>
            <a:r>
              <a:rPr lang="fr-FR" sz="2000" dirty="0"/>
              <a:t> </a:t>
            </a:r>
            <a:r>
              <a:rPr lang="fr-FR" sz="2000" dirty="0" err="1"/>
              <a:t>tư</a:t>
            </a:r>
            <a:r>
              <a:rPr lang="fr-FR" sz="2000" dirty="0"/>
              <a:t> </a:t>
            </a:r>
            <a:r>
              <a:rPr lang="fr-FR" sz="2000" dirty="0" err="1"/>
              <a:t>duy</a:t>
            </a:r>
            <a:r>
              <a:rPr lang="fr-FR" sz="2000" dirty="0"/>
              <a:t> </a:t>
            </a:r>
            <a:r>
              <a:rPr lang="fr-FR" sz="2000" dirty="0" err="1"/>
              <a:t>sáng</a:t>
            </a:r>
            <a:r>
              <a:rPr lang="fr-FR" sz="2000" dirty="0"/>
              <a:t> </a:t>
            </a:r>
            <a:r>
              <a:rPr lang="fr-FR" sz="2000" dirty="0" err="1"/>
              <a:t>tạo</a:t>
            </a:r>
            <a:r>
              <a:rPr lang="fr-FR" sz="2000" dirty="0"/>
              <a:t> </a:t>
            </a:r>
            <a:r>
              <a:rPr lang="fr-FR" sz="2000" dirty="0" err="1"/>
              <a:t>và</a:t>
            </a:r>
            <a:r>
              <a:rPr lang="fr-FR" sz="2000" dirty="0"/>
              <a:t> </a:t>
            </a:r>
            <a:r>
              <a:rPr lang="fr-FR" sz="2000" dirty="0" err="1"/>
              <a:t>lập</a:t>
            </a:r>
            <a:r>
              <a:rPr lang="fr-FR" sz="2000" dirty="0"/>
              <a:t> </a:t>
            </a:r>
            <a:r>
              <a:rPr lang="fr-FR" sz="2000" dirty="0" err="1"/>
              <a:t>luận</a:t>
            </a:r>
            <a:r>
              <a:rPr lang="fr-FR" sz="2000" dirty="0"/>
              <a:t> </a:t>
            </a:r>
            <a:r>
              <a:rPr lang="fr-FR" sz="2000" dirty="0" err="1"/>
              <a:t>toán</a:t>
            </a:r>
            <a:r>
              <a:rPr lang="fr-FR" sz="2000" dirty="0"/>
              <a:t> </a:t>
            </a:r>
            <a:r>
              <a:rPr lang="fr-FR" sz="2000" dirty="0" err="1"/>
              <a:t>học</a:t>
            </a:r>
            <a:r>
              <a:rPr lang="fr-FR" sz="2000" dirty="0"/>
              <a:t>. </a:t>
            </a:r>
            <a:r>
              <a:rPr lang="fr-FR" sz="2000" dirty="0" err="1"/>
              <a:t>Chăm</a:t>
            </a:r>
            <a:r>
              <a:rPr lang="fr-FR" sz="2000" dirty="0"/>
              <a:t> </a:t>
            </a:r>
            <a:r>
              <a:rPr lang="fr-FR" sz="2000" dirty="0" err="1"/>
              <a:t>chỉ</a:t>
            </a:r>
            <a:r>
              <a:rPr lang="fr-FR" sz="2000" dirty="0"/>
              <a:t> </a:t>
            </a:r>
            <a:r>
              <a:rPr lang="fr-FR" sz="2000" dirty="0" err="1"/>
              <a:t>học</a:t>
            </a:r>
            <a:r>
              <a:rPr lang="fr-FR" sz="2000" dirty="0"/>
              <a:t> </a:t>
            </a:r>
            <a:r>
              <a:rPr lang="fr-FR" sz="2000" dirty="0" err="1"/>
              <a:t>tập</a:t>
            </a:r>
            <a:r>
              <a:rPr lang="fr-FR" sz="2000" dirty="0"/>
              <a:t>, </a:t>
            </a:r>
            <a:r>
              <a:rPr lang="fr-FR" sz="2000" dirty="0" err="1"/>
              <a:t>yêu</a:t>
            </a:r>
            <a:r>
              <a:rPr lang="fr-FR" sz="2000" dirty="0"/>
              <a:t> </a:t>
            </a:r>
            <a:r>
              <a:rPr lang="fr-FR" sz="2000" dirty="0" err="1"/>
              <a:t>thích</a:t>
            </a:r>
            <a:r>
              <a:rPr lang="fr-FR" sz="2000" dirty="0"/>
              <a:t> môn </a:t>
            </a:r>
            <a:r>
              <a:rPr lang="fr-FR" sz="2000" dirty="0" err="1"/>
              <a:t>học</a:t>
            </a:r>
            <a:r>
              <a:rPr lang="fr-FR" sz="2000" dirty="0"/>
              <a:t>.</a:t>
            </a:r>
            <a:endParaRPr lang="en-SG" sz="2000" dirty="0"/>
          </a:p>
        </p:txBody>
      </p:sp>
      <p:pic>
        <p:nvPicPr>
          <p:cNvPr id="11272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9" y="2309814"/>
            <a:ext cx="58737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图片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9" y="4427538"/>
            <a:ext cx="1236662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617539"/>
            <a:ext cx="623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680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1504950"/>
            <a:ext cx="87630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(13 829 + 20 718)  x  2 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  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( 20 354 – 9638)  x  4                                         </a:t>
            </a:r>
          </a:p>
        </p:txBody>
      </p:sp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0" y="-1905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vi-VN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8200" y="1885950"/>
            <a:ext cx="449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en-US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c)   14 523 – 24 964  :  4                           </a:t>
            </a:r>
          </a:p>
          <a:p>
            <a:pPr marL="742950" indent="-742950"/>
            <a:r>
              <a:rPr lang="en-US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d)   97 012 – 21 506  x  4                      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548482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Tính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604" y="1039759"/>
            <a:ext cx="67818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a) (13 829 + 20 718) x 2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         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249555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en-US" sz="28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b) ( 20 354 – 9638) x 4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604" y="1516803"/>
            <a:ext cx="67818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34 547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 2</a:t>
            </a:r>
          </a:p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    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69 094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914365"/>
            <a:ext cx="411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/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c) 14 523 – 24 964 : 4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" y="2899926"/>
            <a:ext cx="335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10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716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x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4</a:t>
            </a:r>
          </a:p>
          <a:p>
            <a:pPr marL="742950" indent="-74295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42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864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69430" y="2485124"/>
            <a:ext cx="35839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indent="-742950"/>
            <a:r>
              <a:rPr lang="en-US" sz="28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d) 97 012 – 21 506 x 4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                         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62500" y="1406543"/>
            <a:ext cx="3505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14 523 –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6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241</a:t>
            </a:r>
          </a:p>
          <a:p>
            <a:pPr marL="742950" indent="-74295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8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282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10100" y="3006360"/>
            <a:ext cx="3810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97 012 –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  86024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742950" indent="-74295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 10 988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1275"/>
            <a:ext cx="8686800" cy="10318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Bai 2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 Mỗi tuần lễ Hường học 5 tiết toán, cả năm có 175 tiết toán. Hỏi cả năm Hường học bao nhiêu tuần lễ?</a:t>
            </a:r>
          </a:p>
          <a:p>
            <a:pPr marL="0" indent="0">
              <a:buFont typeface="Arial" charset="0"/>
              <a:buNone/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Text Box 11"/>
          <p:cNvSpPr txBox="1">
            <a:spLocks noChangeArrowheads="1"/>
          </p:cNvSpPr>
          <p:nvPr/>
        </p:nvSpPr>
        <p:spPr bwMode="auto">
          <a:xfrm>
            <a:off x="0" y="-1905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2178050"/>
            <a:ext cx="3886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    5 tiết:1 tuần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175 tiết: … tuần?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8200" y="2190750"/>
            <a:ext cx="213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62400" y="2495550"/>
            <a:ext cx="0" cy="2667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038599" y="2571750"/>
            <a:ext cx="5181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38600" y="3028950"/>
            <a:ext cx="495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175 : 5 = 35 (tuần lễ)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91000" y="3486150"/>
            <a:ext cx="495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35 tuần lễ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311275"/>
            <a:ext cx="8686800" cy="1336675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 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75 000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Font typeface="Arial" charset="0"/>
              <a:buNone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82" name="Text Box 11"/>
          <p:cNvSpPr txBox="1">
            <a:spLocks noChangeArrowheads="1"/>
          </p:cNvSpPr>
          <p:nvPr/>
        </p:nvSpPr>
        <p:spPr bwMode="auto">
          <a:xfrm>
            <a:off x="0" y="-1905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vi-VN" sz="28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  <a:p>
            <a:pPr algn="ctr"/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TẬP CHUNG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2571750"/>
            <a:ext cx="4038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Tóm tắt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3 người : 75 000 đồng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2 người: … đồng?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48200" y="258445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62400" y="2846388"/>
            <a:ext cx="0" cy="23161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38600" y="296545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38600" y="3422650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75 000: 3 = 25 000 (đồng)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62400" y="379095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43400" y="4171950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25 000 x 2 = 50 000 đồng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343400" y="4562475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số: 50 000 đồng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9" grpId="0"/>
      <p:bldP spid="10" grpId="0"/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715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vi  2dm 4cm.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Chu vi     : 2 dm 4cm</a:t>
            </a: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:  …</a:t>
            </a:r>
            <a:r>
              <a:rPr lang="en-US" sz="2400" dirty="0"/>
              <a:t> </a:t>
            </a:r>
            <a:r>
              <a:rPr lang="en-US" sz="2400" b="1" dirty="0">
                <a:latin typeface=".VnArial Narrow" pitchFamily="34" charset="0"/>
              </a:rPr>
              <a:t>cm</a:t>
            </a:r>
            <a:r>
              <a:rPr lang="en-US" sz="2400" b="1" baseline="30000" dirty="0">
                <a:latin typeface=".VnArial Narrow" pitchFamily="34" charset="0"/>
              </a:rPr>
              <a:t>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E8E648-63D7-4DBF-B6FE-C67F0BE2B9B1}"/>
              </a:ext>
            </a:extLst>
          </p:cNvPr>
          <p:cNvSpPr txBox="1"/>
          <p:nvPr/>
        </p:nvSpPr>
        <p:spPr>
          <a:xfrm>
            <a:off x="502920" y="1919149"/>
            <a:ext cx="8305800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2dm 4cm = 24 cm</a:t>
            </a: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: 4 = 6 (cm)</a:t>
            </a:r>
          </a:p>
          <a:p>
            <a:pPr marL="742950" indent="-742950"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x 6  = 36 </a:t>
            </a:r>
            <a:r>
              <a:rPr lang="en-US" sz="2800" b="1" dirty="0">
                <a:solidFill>
                  <a:srgbClr val="FF0000"/>
                </a:solidFill>
              </a:rPr>
              <a:t>(cm</a:t>
            </a:r>
            <a:r>
              <a:rPr lang="en-US" sz="2800" b="1" baseline="30000" dirty="0">
                <a:solidFill>
                  <a:srgbClr val="FF0000"/>
                </a:solidFill>
              </a:rPr>
              <a:t>2 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r>
              <a:rPr lang="en-US" sz="2800" b="1" baseline="30000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</a:p>
          <a:p>
            <a:pPr marL="742950" indent="-742950"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36 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b="1" dirty="0">
                <a:solidFill>
                  <a:srgbClr val="FF0000"/>
                </a:solidFill>
              </a:rPr>
              <a:t>cm</a:t>
            </a:r>
            <a:r>
              <a:rPr lang="en-US" sz="2800" b="1" baseline="30000" dirty="0">
                <a:solidFill>
                  <a:srgbClr val="FF0000"/>
                </a:solidFill>
              </a:rPr>
              <a:t>2 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r>
              <a:rPr lang="en-US" sz="2800" b="1" baseline="30000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AutoNum type="arabicPlain" startAt="6"/>
            </a:pPr>
            <a:endParaRPr lang="en-US" sz="2800" b="1" baseline="30000" dirty="0">
              <a:solidFill>
                <a:srgbClr val="FF0000"/>
              </a:solidFill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s://lh5.googleusercontent.com/-BaVEEJXfF6g/UE7LmaxFz-I/AAAAAAAABhg/DFLM1a0I5RI/s400/chen%2520khung%2520anh%2520onl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WordArt 10"/>
          <p:cNvSpPr>
            <a:spLocks noChangeArrowheads="1" noChangeShapeType="1" noTextEdit="1"/>
          </p:cNvSpPr>
          <p:nvPr/>
        </p:nvSpPr>
        <p:spPr bwMode="auto">
          <a:xfrm>
            <a:off x="3657600" y="800100"/>
            <a:ext cx="2743200" cy="1714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11516"/>
              </a:avLst>
            </a:prstTxWarp>
          </a:bodyPr>
          <a:lstStyle/>
          <a:p>
            <a:pPr algn="ctr"/>
            <a:endParaRPr lang="en-US" sz="2400" kern="1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30026"/>
              </a:solidFill>
              <a:latin typeface="Times New Roman"/>
              <a:cs typeface="Times New Roman"/>
            </a:endParaRPr>
          </a:p>
        </p:txBody>
      </p:sp>
      <p:pic>
        <p:nvPicPr>
          <p:cNvPr id="21507" name="Picture 11" descr="EARTH-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89535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90600" y="2571750"/>
            <a:ext cx="8451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" pitchFamily="34" charset="0"/>
                <a:cs typeface="+mn-cs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nối</a:t>
            </a:r>
            <a:endParaRPr lang="en-US" sz="44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4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502</Words>
  <Application>Microsoft Office PowerPoint</Application>
  <PresentationFormat>On-screen Show (16:9)</PresentationFormat>
  <Paragraphs>85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SimSun</vt:lpstr>
      <vt:lpstr>SimSun</vt:lpstr>
      <vt:lpstr>.VnArial Narrow</vt:lpstr>
      <vt:lpstr>.VnAvant</vt:lpstr>
      <vt:lpstr>Arial</vt:lpstr>
      <vt:lpstr>Calibri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thuan</dc:creator>
  <cp:lastModifiedBy>Microsoft account</cp:lastModifiedBy>
  <cp:revision>65</cp:revision>
  <dcterms:created xsi:type="dcterms:W3CDTF">2006-08-16T00:00:00Z</dcterms:created>
  <dcterms:modified xsi:type="dcterms:W3CDTF">2022-05-05T05:12:05Z</dcterms:modified>
</cp:coreProperties>
</file>